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0.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1.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3.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59"/>
  </p:notesMasterIdLst>
  <p:handoutMasterIdLst>
    <p:handoutMasterId r:id="rId60"/>
  </p:handoutMasterIdLst>
  <p:sldIdLst>
    <p:sldId id="2145707288" r:id="rId5"/>
    <p:sldId id="1946" r:id="rId6"/>
    <p:sldId id="2147475071" r:id="rId7"/>
    <p:sldId id="2145707298" r:id="rId8"/>
    <p:sldId id="2145707300" r:id="rId9"/>
    <p:sldId id="2147474957" r:id="rId10"/>
    <p:sldId id="2147475000" r:id="rId11"/>
    <p:sldId id="2147474995" r:id="rId12"/>
    <p:sldId id="2147474996" r:id="rId13"/>
    <p:sldId id="2147474997" r:id="rId14"/>
    <p:sldId id="2147474998" r:id="rId15"/>
    <p:sldId id="2147474999" r:id="rId16"/>
    <p:sldId id="2147475001" r:id="rId17"/>
    <p:sldId id="2147475006" r:id="rId18"/>
    <p:sldId id="2147475059" r:id="rId19"/>
    <p:sldId id="2147475060" r:id="rId20"/>
    <p:sldId id="2147475072" r:id="rId21"/>
    <p:sldId id="2147475062" r:id="rId22"/>
    <p:sldId id="2147475063" r:id="rId23"/>
    <p:sldId id="2147475002" r:id="rId24"/>
    <p:sldId id="2147475012" r:id="rId25"/>
    <p:sldId id="2147475073" r:id="rId26"/>
    <p:sldId id="2147475014" r:id="rId27"/>
    <p:sldId id="2147475015" r:id="rId28"/>
    <p:sldId id="2147475074" r:id="rId29"/>
    <p:sldId id="2147475075" r:id="rId30"/>
    <p:sldId id="2147475020" r:id="rId31"/>
    <p:sldId id="2147475049" r:id="rId32"/>
    <p:sldId id="2147475050" r:id="rId33"/>
    <p:sldId id="2147475051" r:id="rId34"/>
    <p:sldId id="2147475055" r:id="rId35"/>
    <p:sldId id="2147475057" r:id="rId36"/>
    <p:sldId id="2147475056" r:id="rId37"/>
    <p:sldId id="2147475003" r:id="rId38"/>
    <p:sldId id="2147475041" r:id="rId39"/>
    <p:sldId id="2147475064" r:id="rId40"/>
    <p:sldId id="2147475065" r:id="rId41"/>
    <p:sldId id="2147475066" r:id="rId42"/>
    <p:sldId id="2147475067" r:id="rId43"/>
    <p:sldId id="2147475068" r:id="rId44"/>
    <p:sldId id="2147475004" r:id="rId45"/>
    <p:sldId id="2147475043" r:id="rId46"/>
    <p:sldId id="2147475044" r:id="rId47"/>
    <p:sldId id="2147475034" r:id="rId48"/>
    <p:sldId id="2147475035" r:id="rId49"/>
    <p:sldId id="2147475039" r:id="rId50"/>
    <p:sldId id="2147475046" r:id="rId51"/>
    <p:sldId id="2147475005" r:id="rId52"/>
    <p:sldId id="2147475027" r:id="rId53"/>
    <p:sldId id="2147475058" r:id="rId54"/>
    <p:sldId id="2147475029" r:id="rId55"/>
    <p:sldId id="2147475069" r:id="rId56"/>
    <p:sldId id="2147475070" r:id="rId57"/>
    <p:sldId id="214747504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 General information" id="{484665C7-0A4A-4705-9535-8C29145E4FAC}">
          <p14:sldIdLst>
            <p14:sldId id="2145707288"/>
            <p14:sldId id="1946"/>
            <p14:sldId id="2147475071"/>
            <p14:sldId id="2145707298"/>
            <p14:sldId id="2145707300"/>
          </p14:sldIdLst>
        </p14:section>
        <p14:section name="Pharmacists" id="{A705A1E3-F9F6-49D0-BBDD-08234B10F755}">
          <p14:sldIdLst>
            <p14:sldId id="2147474957"/>
            <p14:sldId id="2147475000"/>
            <p14:sldId id="2147474995"/>
            <p14:sldId id="2147474996"/>
            <p14:sldId id="2147474997"/>
            <p14:sldId id="2147474998"/>
            <p14:sldId id="2147474999"/>
            <p14:sldId id="2147475001"/>
            <p14:sldId id="2147475006"/>
            <p14:sldId id="2147475059"/>
            <p14:sldId id="2147475060"/>
            <p14:sldId id="2147475072"/>
            <p14:sldId id="2147475062"/>
            <p14:sldId id="2147475063"/>
            <p14:sldId id="2147475002"/>
            <p14:sldId id="2147475012"/>
            <p14:sldId id="2147475073"/>
            <p14:sldId id="2147475014"/>
            <p14:sldId id="2147475015"/>
            <p14:sldId id="2147475074"/>
            <p14:sldId id="2147475075"/>
            <p14:sldId id="2147475020"/>
            <p14:sldId id="2147475049"/>
            <p14:sldId id="2147475050"/>
            <p14:sldId id="2147475051"/>
            <p14:sldId id="2147475055"/>
            <p14:sldId id="2147475057"/>
            <p14:sldId id="2147475056"/>
          </p14:sldIdLst>
        </p14:section>
        <p14:section name="Pharmacy Technicians" id="{02250DD5-366B-47C1-BA39-A5211D935DE1}">
          <p14:sldIdLst>
            <p14:sldId id="2147475003"/>
            <p14:sldId id="2147475041"/>
            <p14:sldId id="2147475064"/>
            <p14:sldId id="2147475065"/>
            <p14:sldId id="2147475066"/>
            <p14:sldId id="2147475067"/>
            <p14:sldId id="2147475068"/>
            <p14:sldId id="2147475004"/>
            <p14:sldId id="2147475043"/>
            <p14:sldId id="2147475044"/>
            <p14:sldId id="2147475034"/>
            <p14:sldId id="2147475035"/>
            <p14:sldId id="2147475039"/>
            <p14:sldId id="2147475046"/>
            <p14:sldId id="2147475005"/>
            <p14:sldId id="2147475027"/>
            <p14:sldId id="2147475058"/>
            <p14:sldId id="2147475029"/>
            <p14:sldId id="2147475069"/>
            <p14:sldId id="2147475070"/>
            <p14:sldId id="21474750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0D2CC"/>
    <a:srgbClr val="FFCCCC"/>
    <a:srgbClr val="99DDEB"/>
    <a:srgbClr val="F6F8F8"/>
    <a:srgbClr val="425563"/>
    <a:srgbClr val="80D4E7"/>
    <a:srgbClr val="99DBD6"/>
    <a:srgbClr val="005EB8"/>
    <a:srgbClr val="E8ED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FC763-C91F-4A10-ABB6-0AEF792D66F1}" v="1612" dt="2025-07-23T13:42:11.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4" autoAdjust="0"/>
    <p:restoredTop sz="87442" autoAdjust="0"/>
  </p:normalViewPr>
  <p:slideViewPr>
    <p:cSldViewPr snapToGrid="0">
      <p:cViewPr varScale="1">
        <p:scale>
          <a:sx n="93" d="100"/>
          <a:sy n="93" d="100"/>
        </p:scale>
        <p:origin x="131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GOYNE, Rebecca (NHS ENGLAND)" userId="4b729c68-a874-4bcf-ac9a-90c182cc0e42" providerId="ADAL" clId="{4F6FC763-C91F-4A10-ABB6-0AEF792D66F1}"/>
    <pc:docChg chg="addSld delSld modSld modSection">
      <pc:chgData name="BURGOYNE, Rebecca (NHS ENGLAND)" userId="4b729c68-a874-4bcf-ac9a-90c182cc0e42" providerId="ADAL" clId="{4F6FC763-C91F-4A10-ABB6-0AEF792D66F1}" dt="2025-07-23T13:42:11.141" v="1500" actId="1582"/>
      <pc:docMkLst>
        <pc:docMk/>
      </pc:docMkLst>
      <pc:sldChg chg="modSp">
        <pc:chgData name="BURGOYNE, Rebecca (NHS ENGLAND)" userId="4b729c68-a874-4bcf-ac9a-90c182cc0e42" providerId="ADAL" clId="{4F6FC763-C91F-4A10-ABB6-0AEF792D66F1}" dt="2025-07-23T13:22:49.137" v="1227" actId="1582"/>
        <pc:sldMkLst>
          <pc:docMk/>
          <pc:sldMk cId="2734697880" sldId="2147475027"/>
        </pc:sldMkLst>
        <pc:graphicFrameChg chg="mod">
          <ac:chgData name="BURGOYNE, Rebecca (NHS ENGLAND)" userId="4b729c68-a874-4bcf-ac9a-90c182cc0e42" providerId="ADAL" clId="{4F6FC763-C91F-4A10-ABB6-0AEF792D66F1}" dt="2025-07-23T13:22:49.137" v="1227" actId="1582"/>
          <ac:graphicFrameMkLst>
            <pc:docMk/>
            <pc:sldMk cId="2734697880" sldId="2147475027"/>
            <ac:graphicFrameMk id="6" creationId="{3AB0EDAE-0C2E-F3A8-48AA-5908F400D3CB}"/>
          </ac:graphicFrameMkLst>
        </pc:graphicFrameChg>
      </pc:sldChg>
      <pc:sldChg chg="modSp modNotesTx">
        <pc:chgData name="BURGOYNE, Rebecca (NHS ENGLAND)" userId="4b729c68-a874-4bcf-ac9a-90c182cc0e42" providerId="ADAL" clId="{4F6FC763-C91F-4A10-ABB6-0AEF792D66F1}" dt="2025-07-23T13:32:52.513" v="1325" actId="1582"/>
        <pc:sldMkLst>
          <pc:docMk/>
          <pc:sldMk cId="1004227088" sldId="2147475029"/>
        </pc:sldMkLst>
        <pc:graphicFrameChg chg="mod">
          <ac:chgData name="BURGOYNE, Rebecca (NHS ENGLAND)" userId="4b729c68-a874-4bcf-ac9a-90c182cc0e42" providerId="ADAL" clId="{4F6FC763-C91F-4A10-ABB6-0AEF792D66F1}" dt="2025-07-23T13:32:52.513" v="1325" actId="1582"/>
          <ac:graphicFrameMkLst>
            <pc:docMk/>
            <pc:sldMk cId="1004227088" sldId="2147475029"/>
            <ac:graphicFrameMk id="6" creationId="{3AB0EDAE-0C2E-F3A8-48AA-5908F400D3CB}"/>
          </ac:graphicFrameMkLst>
        </pc:graphicFrameChg>
      </pc:sldChg>
      <pc:sldChg chg="modSp">
        <pc:chgData name="BURGOYNE, Rebecca (NHS ENGLAND)" userId="4b729c68-a874-4bcf-ac9a-90c182cc0e42" providerId="ADAL" clId="{4F6FC763-C91F-4A10-ABB6-0AEF792D66F1}" dt="2025-07-23T12:46:26.947" v="1037" actId="1582"/>
        <pc:sldMkLst>
          <pc:docMk/>
          <pc:sldMk cId="2228797119" sldId="2147475034"/>
        </pc:sldMkLst>
        <pc:graphicFrameChg chg="mod">
          <ac:chgData name="BURGOYNE, Rebecca (NHS ENGLAND)" userId="4b729c68-a874-4bcf-ac9a-90c182cc0e42" providerId="ADAL" clId="{4F6FC763-C91F-4A10-ABB6-0AEF792D66F1}" dt="2025-07-23T12:46:26.947" v="1037" actId="1582"/>
          <ac:graphicFrameMkLst>
            <pc:docMk/>
            <pc:sldMk cId="2228797119" sldId="2147475034"/>
            <ac:graphicFrameMk id="6" creationId="{3AB0EDAE-0C2E-F3A8-48AA-5908F400D3CB}"/>
          </ac:graphicFrameMkLst>
        </pc:graphicFrameChg>
      </pc:sldChg>
      <pc:sldChg chg="modSp modNotesTx">
        <pc:chgData name="BURGOYNE, Rebecca (NHS ENGLAND)" userId="4b729c68-a874-4bcf-ac9a-90c182cc0e42" providerId="ADAL" clId="{4F6FC763-C91F-4A10-ABB6-0AEF792D66F1}" dt="2025-07-23T12:50:04.754" v="1073" actId="1582"/>
        <pc:sldMkLst>
          <pc:docMk/>
          <pc:sldMk cId="2140016490" sldId="2147475035"/>
        </pc:sldMkLst>
        <pc:graphicFrameChg chg="mod">
          <ac:chgData name="BURGOYNE, Rebecca (NHS ENGLAND)" userId="4b729c68-a874-4bcf-ac9a-90c182cc0e42" providerId="ADAL" clId="{4F6FC763-C91F-4A10-ABB6-0AEF792D66F1}" dt="2025-07-23T12:50:04.754" v="1073" actId="1582"/>
          <ac:graphicFrameMkLst>
            <pc:docMk/>
            <pc:sldMk cId="2140016490" sldId="2147475035"/>
            <ac:graphicFrameMk id="6" creationId="{3AB0EDAE-0C2E-F3A8-48AA-5908F400D3CB}"/>
          </ac:graphicFrameMkLst>
        </pc:graphicFrameChg>
      </pc:sldChg>
      <pc:sldChg chg="modSp">
        <pc:chgData name="BURGOYNE, Rebecca (NHS ENGLAND)" userId="4b729c68-a874-4bcf-ac9a-90c182cc0e42" providerId="ADAL" clId="{4F6FC763-C91F-4A10-ABB6-0AEF792D66F1}" dt="2025-07-23T12:52:28.599" v="1102" actId="1582"/>
        <pc:sldMkLst>
          <pc:docMk/>
          <pc:sldMk cId="3220121982" sldId="2147475039"/>
        </pc:sldMkLst>
        <pc:graphicFrameChg chg="mod">
          <ac:chgData name="BURGOYNE, Rebecca (NHS ENGLAND)" userId="4b729c68-a874-4bcf-ac9a-90c182cc0e42" providerId="ADAL" clId="{4F6FC763-C91F-4A10-ABB6-0AEF792D66F1}" dt="2025-07-23T12:52:28.599" v="1102" actId="1582"/>
          <ac:graphicFrameMkLst>
            <pc:docMk/>
            <pc:sldMk cId="3220121982" sldId="2147475039"/>
            <ac:graphicFrameMk id="6" creationId="{3AB0EDAE-0C2E-F3A8-48AA-5908F400D3CB}"/>
          </ac:graphicFrameMkLst>
        </pc:graphicFrameChg>
      </pc:sldChg>
      <pc:sldChg chg="modSp modNotesTx">
        <pc:chgData name="BURGOYNE, Rebecca (NHS ENGLAND)" userId="4b729c68-a874-4bcf-ac9a-90c182cc0e42" providerId="ADAL" clId="{4F6FC763-C91F-4A10-ABB6-0AEF792D66F1}" dt="2025-07-23T08:31:06.198" v="227" actId="207"/>
        <pc:sldMkLst>
          <pc:docMk/>
          <pc:sldMk cId="597606568" sldId="2147475041"/>
        </pc:sldMkLst>
        <pc:graphicFrameChg chg="mod">
          <ac:chgData name="BURGOYNE, Rebecca (NHS ENGLAND)" userId="4b729c68-a874-4bcf-ac9a-90c182cc0e42" providerId="ADAL" clId="{4F6FC763-C91F-4A10-ABB6-0AEF792D66F1}" dt="2025-07-23T08:31:06.198" v="227" actId="207"/>
          <ac:graphicFrameMkLst>
            <pc:docMk/>
            <pc:sldMk cId="597606568" sldId="2147475041"/>
            <ac:graphicFrameMk id="6" creationId="{3AB0EDAE-0C2E-F3A8-48AA-5908F400D3CB}"/>
          </ac:graphicFrameMkLst>
        </pc:graphicFrameChg>
      </pc:sldChg>
      <pc:sldChg chg="modSp">
        <pc:chgData name="BURGOYNE, Rebecca (NHS ENGLAND)" userId="4b729c68-a874-4bcf-ac9a-90c182cc0e42" providerId="ADAL" clId="{4F6FC763-C91F-4A10-ABB6-0AEF792D66F1}" dt="2025-07-23T09:50:50.667" v="792" actId="1582"/>
        <pc:sldMkLst>
          <pc:docMk/>
          <pc:sldMk cId="3851162273" sldId="2147475043"/>
        </pc:sldMkLst>
        <pc:graphicFrameChg chg="mod">
          <ac:chgData name="BURGOYNE, Rebecca (NHS ENGLAND)" userId="4b729c68-a874-4bcf-ac9a-90c182cc0e42" providerId="ADAL" clId="{4F6FC763-C91F-4A10-ABB6-0AEF792D66F1}" dt="2025-07-23T09:50:50.667" v="792" actId="1582"/>
          <ac:graphicFrameMkLst>
            <pc:docMk/>
            <pc:sldMk cId="3851162273" sldId="2147475043"/>
            <ac:graphicFrameMk id="6" creationId="{3AB0EDAE-0C2E-F3A8-48AA-5908F400D3CB}"/>
          </ac:graphicFrameMkLst>
        </pc:graphicFrameChg>
      </pc:sldChg>
      <pc:sldChg chg="modSp">
        <pc:chgData name="BURGOYNE, Rebecca (NHS ENGLAND)" userId="4b729c68-a874-4bcf-ac9a-90c182cc0e42" providerId="ADAL" clId="{4F6FC763-C91F-4A10-ABB6-0AEF792D66F1}" dt="2025-07-23T09:54:38.114" v="858" actId="1582"/>
        <pc:sldMkLst>
          <pc:docMk/>
          <pc:sldMk cId="638221778" sldId="2147475044"/>
        </pc:sldMkLst>
        <pc:graphicFrameChg chg="mod">
          <ac:chgData name="BURGOYNE, Rebecca (NHS ENGLAND)" userId="4b729c68-a874-4bcf-ac9a-90c182cc0e42" providerId="ADAL" clId="{4F6FC763-C91F-4A10-ABB6-0AEF792D66F1}" dt="2025-07-23T09:54:38.114" v="858" actId="1582"/>
          <ac:graphicFrameMkLst>
            <pc:docMk/>
            <pc:sldMk cId="638221778" sldId="2147475044"/>
            <ac:graphicFrameMk id="6" creationId="{3AB0EDAE-0C2E-F3A8-48AA-5908F400D3CB}"/>
          </ac:graphicFrameMkLst>
        </pc:graphicFrameChg>
      </pc:sldChg>
      <pc:sldChg chg="modSp modNotesTx">
        <pc:chgData name="BURGOYNE, Rebecca (NHS ENGLAND)" userId="4b729c68-a874-4bcf-ac9a-90c182cc0e42" providerId="ADAL" clId="{4F6FC763-C91F-4A10-ABB6-0AEF792D66F1}" dt="2025-07-23T13:39:53.397" v="1444"/>
        <pc:sldMkLst>
          <pc:docMk/>
          <pc:sldMk cId="1186418089" sldId="2147475046"/>
        </pc:sldMkLst>
        <pc:graphicFrameChg chg="mod">
          <ac:chgData name="BURGOYNE, Rebecca (NHS ENGLAND)" userId="4b729c68-a874-4bcf-ac9a-90c182cc0e42" providerId="ADAL" clId="{4F6FC763-C91F-4A10-ABB6-0AEF792D66F1}" dt="2025-07-23T13:39:53.397" v="1444"/>
          <ac:graphicFrameMkLst>
            <pc:docMk/>
            <pc:sldMk cId="1186418089" sldId="2147475046"/>
            <ac:graphicFrameMk id="6" creationId="{3AB0EDAE-0C2E-F3A8-48AA-5908F400D3CB}"/>
          </ac:graphicFrameMkLst>
        </pc:graphicFrameChg>
      </pc:sldChg>
      <pc:sldChg chg="modSp">
        <pc:chgData name="BURGOYNE, Rebecca (NHS ENGLAND)" userId="4b729c68-a874-4bcf-ac9a-90c182cc0e42" providerId="ADAL" clId="{4F6FC763-C91F-4A10-ABB6-0AEF792D66F1}" dt="2025-07-23T13:42:11.141" v="1500" actId="1582"/>
        <pc:sldMkLst>
          <pc:docMk/>
          <pc:sldMk cId="3651492649" sldId="2147475047"/>
        </pc:sldMkLst>
        <pc:graphicFrameChg chg="mod">
          <ac:chgData name="BURGOYNE, Rebecca (NHS ENGLAND)" userId="4b729c68-a874-4bcf-ac9a-90c182cc0e42" providerId="ADAL" clId="{4F6FC763-C91F-4A10-ABB6-0AEF792D66F1}" dt="2025-07-23T13:42:11.141" v="1500" actId="1582"/>
          <ac:graphicFrameMkLst>
            <pc:docMk/>
            <pc:sldMk cId="3651492649" sldId="2147475047"/>
            <ac:graphicFrameMk id="6" creationId="{3AB0EDAE-0C2E-F3A8-48AA-5908F400D3CB}"/>
          </ac:graphicFrameMkLst>
        </pc:graphicFrameChg>
      </pc:sldChg>
      <pc:sldChg chg="modSp">
        <pc:chgData name="BURGOYNE, Rebecca (NHS ENGLAND)" userId="4b729c68-a874-4bcf-ac9a-90c182cc0e42" providerId="ADAL" clId="{4F6FC763-C91F-4A10-ABB6-0AEF792D66F1}" dt="2025-07-23T13:28:11.505" v="1273" actId="1582"/>
        <pc:sldMkLst>
          <pc:docMk/>
          <pc:sldMk cId="655924140" sldId="2147475058"/>
        </pc:sldMkLst>
        <pc:graphicFrameChg chg="mod">
          <ac:chgData name="BURGOYNE, Rebecca (NHS ENGLAND)" userId="4b729c68-a874-4bcf-ac9a-90c182cc0e42" providerId="ADAL" clId="{4F6FC763-C91F-4A10-ABB6-0AEF792D66F1}" dt="2025-07-23T13:28:11.505" v="1273" actId="1582"/>
          <ac:graphicFrameMkLst>
            <pc:docMk/>
            <pc:sldMk cId="655924140" sldId="2147475058"/>
            <ac:graphicFrameMk id="6" creationId="{3AB0EDAE-0C2E-F3A8-48AA-5908F400D3CB}"/>
          </ac:graphicFrameMkLst>
        </pc:graphicFrameChg>
      </pc:sldChg>
      <pc:sldChg chg="modSp modNotesTx">
        <pc:chgData name="BURGOYNE, Rebecca (NHS ENGLAND)" userId="4b729c68-a874-4bcf-ac9a-90c182cc0e42" providerId="ADAL" clId="{4F6FC763-C91F-4A10-ABB6-0AEF792D66F1}" dt="2025-07-23T08:36:19.079" v="289" actId="692"/>
        <pc:sldMkLst>
          <pc:docMk/>
          <pc:sldMk cId="244933221" sldId="2147475064"/>
        </pc:sldMkLst>
        <pc:graphicFrameChg chg="mod">
          <ac:chgData name="BURGOYNE, Rebecca (NHS ENGLAND)" userId="4b729c68-a874-4bcf-ac9a-90c182cc0e42" providerId="ADAL" clId="{4F6FC763-C91F-4A10-ABB6-0AEF792D66F1}" dt="2025-07-23T08:36:19.079" v="289" actId="692"/>
          <ac:graphicFrameMkLst>
            <pc:docMk/>
            <pc:sldMk cId="244933221" sldId="2147475064"/>
            <ac:graphicFrameMk id="6" creationId="{0C42D225-94DD-EF2D-0F68-A3FD2C21DB6C}"/>
          </ac:graphicFrameMkLst>
        </pc:graphicFrameChg>
      </pc:sldChg>
      <pc:sldChg chg="modSp modNotesTx">
        <pc:chgData name="BURGOYNE, Rebecca (NHS ENGLAND)" userId="4b729c68-a874-4bcf-ac9a-90c182cc0e42" providerId="ADAL" clId="{4F6FC763-C91F-4A10-ABB6-0AEF792D66F1}" dt="2025-07-23T08:44:27.054" v="498" actId="692"/>
        <pc:sldMkLst>
          <pc:docMk/>
          <pc:sldMk cId="3747919277" sldId="2147475065"/>
        </pc:sldMkLst>
        <pc:graphicFrameChg chg="mod">
          <ac:chgData name="BURGOYNE, Rebecca (NHS ENGLAND)" userId="4b729c68-a874-4bcf-ac9a-90c182cc0e42" providerId="ADAL" clId="{4F6FC763-C91F-4A10-ABB6-0AEF792D66F1}" dt="2025-07-23T08:44:27.054" v="498" actId="692"/>
          <ac:graphicFrameMkLst>
            <pc:docMk/>
            <pc:sldMk cId="3747919277" sldId="2147475065"/>
            <ac:graphicFrameMk id="6" creationId="{FFD63E4E-4A80-BD43-18F6-67F464B40A58}"/>
          </ac:graphicFrameMkLst>
        </pc:graphicFrameChg>
      </pc:sldChg>
      <pc:sldChg chg="modSp modNotesTx">
        <pc:chgData name="BURGOYNE, Rebecca (NHS ENGLAND)" userId="4b729c68-a874-4bcf-ac9a-90c182cc0e42" providerId="ADAL" clId="{4F6FC763-C91F-4A10-ABB6-0AEF792D66F1}" dt="2025-07-23T08:49:27.643" v="627" actId="692"/>
        <pc:sldMkLst>
          <pc:docMk/>
          <pc:sldMk cId="1942325158" sldId="2147475066"/>
        </pc:sldMkLst>
        <pc:graphicFrameChg chg="mod">
          <ac:chgData name="BURGOYNE, Rebecca (NHS ENGLAND)" userId="4b729c68-a874-4bcf-ac9a-90c182cc0e42" providerId="ADAL" clId="{4F6FC763-C91F-4A10-ABB6-0AEF792D66F1}" dt="2025-07-23T08:49:27.643" v="627" actId="692"/>
          <ac:graphicFrameMkLst>
            <pc:docMk/>
            <pc:sldMk cId="1942325158" sldId="2147475066"/>
            <ac:graphicFrameMk id="6" creationId="{5A980CE7-D9AE-6FBD-AFDC-D85E179774D2}"/>
          </ac:graphicFrameMkLst>
        </pc:graphicFrameChg>
      </pc:sldChg>
      <pc:sldChg chg="modSp">
        <pc:chgData name="BURGOYNE, Rebecca (NHS ENGLAND)" userId="4b729c68-a874-4bcf-ac9a-90c182cc0e42" providerId="ADAL" clId="{4F6FC763-C91F-4A10-ABB6-0AEF792D66F1}" dt="2025-07-23T09:39:44.408" v="671" actId="1582"/>
        <pc:sldMkLst>
          <pc:docMk/>
          <pc:sldMk cId="3704041156" sldId="2147475067"/>
        </pc:sldMkLst>
        <pc:graphicFrameChg chg="mod">
          <ac:chgData name="BURGOYNE, Rebecca (NHS ENGLAND)" userId="4b729c68-a874-4bcf-ac9a-90c182cc0e42" providerId="ADAL" clId="{4F6FC763-C91F-4A10-ABB6-0AEF792D66F1}" dt="2025-07-23T09:39:44.408" v="671" actId="1582"/>
          <ac:graphicFrameMkLst>
            <pc:docMk/>
            <pc:sldMk cId="3704041156" sldId="2147475067"/>
            <ac:graphicFrameMk id="6" creationId="{0B882106-107C-937E-4E9B-B51BF094AA7B}"/>
          </ac:graphicFrameMkLst>
        </pc:graphicFrameChg>
      </pc:sldChg>
      <pc:sldChg chg="modSp modNotesTx">
        <pc:chgData name="BURGOYNE, Rebecca (NHS ENGLAND)" userId="4b729c68-a874-4bcf-ac9a-90c182cc0e42" providerId="ADAL" clId="{4F6FC763-C91F-4A10-ABB6-0AEF792D66F1}" dt="2025-07-23T09:46:28.014" v="718" actId="1582"/>
        <pc:sldMkLst>
          <pc:docMk/>
          <pc:sldMk cId="2535289649" sldId="2147475068"/>
        </pc:sldMkLst>
        <pc:graphicFrameChg chg="mod">
          <ac:chgData name="BURGOYNE, Rebecca (NHS ENGLAND)" userId="4b729c68-a874-4bcf-ac9a-90c182cc0e42" providerId="ADAL" clId="{4F6FC763-C91F-4A10-ABB6-0AEF792D66F1}" dt="2025-07-23T09:46:28.014" v="718" actId="1582"/>
          <ac:graphicFrameMkLst>
            <pc:docMk/>
            <pc:sldMk cId="2535289649" sldId="2147475068"/>
            <ac:graphicFrameMk id="6" creationId="{0D0B2E55-2628-FC0D-7FA7-290434821027}"/>
          </ac:graphicFrameMkLst>
        </pc:graphicFrameChg>
      </pc:sldChg>
      <pc:sldChg chg="modSp">
        <pc:chgData name="BURGOYNE, Rebecca (NHS ENGLAND)" userId="4b729c68-a874-4bcf-ac9a-90c182cc0e42" providerId="ADAL" clId="{4F6FC763-C91F-4A10-ABB6-0AEF792D66F1}" dt="2025-07-23T13:36:11.907" v="1407" actId="1582"/>
        <pc:sldMkLst>
          <pc:docMk/>
          <pc:sldMk cId="2986687441" sldId="2147475069"/>
        </pc:sldMkLst>
        <pc:graphicFrameChg chg="mod">
          <ac:chgData name="BURGOYNE, Rebecca (NHS ENGLAND)" userId="4b729c68-a874-4bcf-ac9a-90c182cc0e42" providerId="ADAL" clId="{4F6FC763-C91F-4A10-ABB6-0AEF792D66F1}" dt="2025-07-23T13:36:11.907" v="1407" actId="1582"/>
          <ac:graphicFrameMkLst>
            <pc:docMk/>
            <pc:sldMk cId="2986687441" sldId="2147475069"/>
            <ac:graphicFrameMk id="6" creationId="{6DBAB2FC-A496-0685-CC16-62B4D3594FD0}"/>
          </ac:graphicFrameMkLst>
        </pc:graphicFrameChg>
      </pc:sldChg>
      <pc:sldChg chg="modSp">
        <pc:chgData name="BURGOYNE, Rebecca (NHS ENGLAND)" userId="4b729c68-a874-4bcf-ac9a-90c182cc0e42" providerId="ADAL" clId="{4F6FC763-C91F-4A10-ABB6-0AEF792D66F1}" dt="2025-07-23T13:38:46.503" v="1440" actId="1582"/>
        <pc:sldMkLst>
          <pc:docMk/>
          <pc:sldMk cId="3443815223" sldId="2147475070"/>
        </pc:sldMkLst>
        <pc:graphicFrameChg chg="mod">
          <ac:chgData name="BURGOYNE, Rebecca (NHS ENGLAND)" userId="4b729c68-a874-4bcf-ac9a-90c182cc0e42" providerId="ADAL" clId="{4F6FC763-C91F-4A10-ABB6-0AEF792D66F1}" dt="2025-07-23T13:38:46.503" v="1440" actId="1582"/>
          <ac:graphicFrameMkLst>
            <pc:docMk/>
            <pc:sldMk cId="3443815223" sldId="2147475070"/>
            <ac:graphicFrameMk id="6" creationId="{CB4857CE-BA7F-8F86-3F35-BFD4DEEACD02}"/>
          </ac:graphicFrameMkLst>
        </pc:graphicFrameChg>
      </pc:sldChg>
      <pc:sldChg chg="add del">
        <pc:chgData name="BURGOYNE, Rebecca (NHS ENGLAND)" userId="4b729c68-a874-4bcf-ac9a-90c182cc0e42" providerId="ADAL" clId="{4F6FC763-C91F-4A10-ABB6-0AEF792D66F1}" dt="2025-07-23T08:33:07.798" v="236" actId="47"/>
        <pc:sldMkLst>
          <pc:docMk/>
          <pc:sldMk cId="1680393354" sldId="21474750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dgm:spPr>
      <dgm:t>
        <a:bodyPr/>
        <a:lstStyle/>
        <a:p>
          <a:r>
            <a:rPr lang="en-GB" sz="1400" dirty="0"/>
            <a:t>Acute and minor ailment clinics (including diagnosis and prescribing)</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03B8DE76-CD9C-4F1E-A10E-A8A4B13FB507}">
      <dgm:prSet custT="1"/>
      <dgm:spPr>
        <a:solidFill>
          <a:schemeClr val="bg2">
            <a:lumMod val="20000"/>
            <a:lumOff val="80000"/>
          </a:schemeClr>
        </a:solidFill>
      </dgm:spPr>
      <dgm:t>
        <a:bodyPr/>
        <a:lstStyle/>
        <a:p>
          <a:r>
            <a:rPr lang="en-GB" sz="1400" dirty="0"/>
            <a:t>Antimicrobial stewardship</a:t>
          </a:r>
        </a:p>
      </dgm:t>
    </dgm:pt>
    <dgm:pt modelId="{8E2F6045-BEC2-46D2-9B7B-40BFC4D0F71D}" type="parTrans" cxnId="{8028B138-64D2-4391-BFB7-31D61D78E31E}">
      <dgm:prSet/>
      <dgm:spPr/>
      <dgm:t>
        <a:bodyPr/>
        <a:lstStyle/>
        <a:p>
          <a:endParaRPr lang="en-GB"/>
        </a:p>
      </dgm:t>
    </dgm:pt>
    <dgm:pt modelId="{5F472383-DC4D-4899-BA9B-895536783C96}" type="sibTrans" cxnId="{8028B138-64D2-4391-BFB7-31D61D78E31E}">
      <dgm:prSet/>
      <dgm:spPr/>
      <dgm:t>
        <a:bodyPr/>
        <a:lstStyle/>
        <a:p>
          <a:endParaRPr lang="en-GB"/>
        </a:p>
      </dgm:t>
    </dgm:pt>
    <dgm:pt modelId="{4696BAFB-C312-4017-A369-897C891E5692}">
      <dgm:prSet phldrT="[Text]" custT="1"/>
      <dgm:spPr>
        <a:solidFill>
          <a:schemeClr val="bg2">
            <a:lumMod val="20000"/>
            <a:lumOff val="80000"/>
          </a:schemeClr>
        </a:solidFill>
      </dgm:spPr>
      <dgm:t>
        <a:bodyPr/>
        <a:lstStyle/>
        <a:p>
          <a:r>
            <a:rPr lang="en-GB" sz="1400" dirty="0"/>
            <a:t>Audits and service improvement work</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F6476F9D-93CF-4028-8DF7-BD2B173C2577}">
      <dgm:prSet phldrT="[Text]" custT="1"/>
      <dgm:spPr>
        <a:solidFill>
          <a:schemeClr val="bg2">
            <a:lumMod val="20000"/>
            <a:lumOff val="80000"/>
          </a:schemeClr>
        </a:solidFill>
        <a:ln w="57150"/>
      </dgm:spPr>
      <dgm:t>
        <a:bodyPr/>
        <a:lstStyle/>
        <a:p>
          <a:r>
            <a:rPr lang="en-GB" sz="1400" dirty="0"/>
            <a:t>Long-term condition management (specialist input)</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chemeClr val="bg2">
            <a:lumMod val="20000"/>
            <a:lumOff val="80000"/>
          </a:schemeClr>
        </a:solidFill>
      </dgm:spPr>
      <dgm:t>
        <a:bodyPr/>
        <a:lstStyle/>
        <a:p>
          <a:r>
            <a:rPr lang="en-GB" sz="1400" dirty="0"/>
            <a:t>Prescribing and deprescribing of medication</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chemeClr val="bg2">
            <a:lumMod val="20000"/>
            <a:lumOff val="80000"/>
          </a:schemeClr>
        </a:solidFill>
        <a:ln w="57150"/>
      </dgm:spPr>
      <dgm:t>
        <a:bodyPr/>
        <a:lstStyle/>
        <a:p>
          <a:r>
            <a:rPr lang="en-GB" sz="1400" dirty="0"/>
            <a:t>Medicines optimisation and support for patients</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dgm:spPr>
      <dgm:t>
        <a:bodyPr/>
        <a:lstStyle/>
        <a:p>
          <a:r>
            <a:rPr lang="en-GB" sz="1400" dirty="0"/>
            <a:t>Medicines reconciliation to support discharged patients and transfer of care</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chemeClr val="bg2">
            <a:lumMod val="20000"/>
            <a:lumOff val="80000"/>
          </a:schemeClr>
        </a:solidFill>
      </dgm:spPr>
      <dgm:t>
        <a:bodyPr/>
        <a:lstStyle/>
        <a:p>
          <a:pPr>
            <a:buClrTx/>
            <a:buSzTx/>
            <a:buFontTx/>
            <a:buNone/>
          </a:pPr>
          <a:r>
            <a:rPr lang="en-GB" sz="1400" dirty="0"/>
            <a:t>Patient &amp; HCP education and queries</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A4363BF9-5A8F-453E-9D07-D0323BF29F39}">
      <dgm:prSet phldrT="[Text]" custT="1"/>
      <dgm:spPr>
        <a:solidFill>
          <a:schemeClr val="bg2">
            <a:lumMod val="20000"/>
            <a:lumOff val="80000"/>
          </a:schemeClr>
        </a:solidFill>
        <a:ln w="15875"/>
      </dgm:spPr>
      <dgm:t>
        <a:bodyPr/>
        <a:lstStyle/>
        <a:p>
          <a:r>
            <a:rPr lang="en-GB" sz="1400" dirty="0"/>
            <a:t>Repeat medication management for certain conditions</a:t>
          </a:r>
        </a:p>
      </dgm:t>
    </dgm:pt>
    <dgm:pt modelId="{03F1190F-2831-464F-A477-35437299F17C}" type="parTrans" cxnId="{83FD38EE-9324-4B20-BE35-46302B4957C0}">
      <dgm:prSet/>
      <dgm:spPr/>
      <dgm:t>
        <a:bodyPr/>
        <a:lstStyle/>
        <a:p>
          <a:endParaRPr lang="en-GB"/>
        </a:p>
      </dgm:t>
    </dgm:pt>
    <dgm:pt modelId="{9DBB6E38-92D8-43E8-91B0-59165A07258F}" type="sibTrans" cxnId="{83FD38EE-9324-4B20-BE35-46302B4957C0}">
      <dgm:prSet/>
      <dgm:spPr/>
      <dgm:t>
        <a:bodyPr/>
        <a:lstStyle/>
        <a:p>
          <a:endParaRPr lang="en-GB"/>
        </a:p>
      </dgm:t>
    </dgm:pt>
    <dgm:pt modelId="{E35EF715-CA1E-4319-88E6-7E0A63548D2D}">
      <dgm:prSet phldrT="[Text]" custT="1"/>
      <dgm:spPr>
        <a:solidFill>
          <a:schemeClr val="bg2">
            <a:lumMod val="20000"/>
            <a:lumOff val="80000"/>
          </a:schemeClr>
        </a:solidFill>
        <a:ln w="50800"/>
      </dgm:spPr>
      <dgm:t>
        <a:bodyPr/>
        <a:lstStyle/>
        <a:p>
          <a:r>
            <a:rPr lang="en-GB" sz="1400" dirty="0"/>
            <a:t>Structured medication reviews</a:t>
          </a:r>
        </a:p>
      </dgm:t>
    </dgm:pt>
    <dgm:pt modelId="{85C2E182-BF44-4493-9899-9CABF3FC166D}" type="parTrans" cxnId="{A241FF5E-DBD7-4C0A-9D8E-C40E49F6BCCB}">
      <dgm:prSet/>
      <dgm:spPr/>
      <dgm:t>
        <a:bodyPr/>
        <a:lstStyle/>
        <a:p>
          <a:endParaRPr lang="en-GB"/>
        </a:p>
      </dgm:t>
    </dgm:pt>
    <dgm:pt modelId="{83613613-6780-4EF8-B807-B56CA55D2BA8}" type="sibTrans" cxnId="{A241FF5E-DBD7-4C0A-9D8E-C40E49F6BCCB}">
      <dgm:prSet/>
      <dgm:spPr/>
      <dgm:t>
        <a:bodyPr/>
        <a:lstStyle/>
        <a:p>
          <a:endParaRPr lang="en-GB"/>
        </a:p>
      </dgm:t>
    </dgm:pt>
    <dgm:pt modelId="{8B8FAE42-B930-47F5-ACA9-AEBC22C2B901}">
      <dgm:prSet phldrT="[Text]" custT="1"/>
      <dgm:spPr>
        <a:solidFill>
          <a:schemeClr val="bg2">
            <a:lumMod val="20000"/>
            <a:lumOff val="80000"/>
          </a:schemeClr>
        </a:solidFill>
      </dgm:spPr>
      <dgm:t>
        <a:bodyPr/>
        <a:lstStyle/>
        <a:p>
          <a:pPr>
            <a:buClrTx/>
            <a:buSzTx/>
            <a:buFontTx/>
            <a:buNone/>
          </a:pPr>
          <a:r>
            <a:rPr lang="en-GB" sz="1400" dirty="0"/>
            <a:t>Support for care homes</a:t>
          </a:r>
        </a:p>
      </dgm:t>
    </dgm:pt>
    <dgm:pt modelId="{CA646EC7-350E-4327-B4B5-0714D240DE1D}" type="parTrans" cxnId="{C472685B-970F-4849-A7EE-CF008A11E87C}">
      <dgm:prSet/>
      <dgm:spPr/>
      <dgm:t>
        <a:bodyPr/>
        <a:lstStyle/>
        <a:p>
          <a:endParaRPr lang="en-GB"/>
        </a:p>
      </dgm:t>
    </dgm:pt>
    <dgm:pt modelId="{4866EC2E-E2DD-4B89-A4D4-8A531C937164}" type="sibTrans" cxnId="{C472685B-970F-4849-A7EE-CF008A11E87C}">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1">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1">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1">
        <dgm:presLayoutVars>
          <dgm:bulletEnabled val="1"/>
        </dgm:presLayoutVars>
      </dgm:prSet>
      <dgm:spPr/>
    </dgm:pt>
    <dgm:pt modelId="{9739A1BE-DF60-4730-8F06-DB432C51DE6D}" type="pres">
      <dgm:prSet presAssocID="{DA737080-4598-42B5-9685-74B5F5519987}" presName="sibTrans" presStyleCnt="0"/>
      <dgm:spPr/>
    </dgm:pt>
    <dgm:pt modelId="{48104E75-B15F-43D7-B0E0-05CC7485F386}" type="pres">
      <dgm:prSet presAssocID="{F6476F9D-93CF-4028-8DF7-BD2B173C2577}" presName="node" presStyleLbl="node1" presStyleIdx="3" presStyleCnt="11">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4" presStyleCnt="11">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5" presStyleCnt="11">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6" presStyleCnt="11">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7" presStyleCnt="11">
        <dgm:presLayoutVars>
          <dgm:bulletEnabled val="1"/>
        </dgm:presLayoutVars>
      </dgm:prSet>
      <dgm:spPr/>
    </dgm:pt>
    <dgm:pt modelId="{E6895982-FC97-4C90-9DE2-47E39175017A}" type="pres">
      <dgm:prSet presAssocID="{F732A910-BD27-4B61-BD13-BB8A705B677A}" presName="sibTrans" presStyleCnt="0"/>
      <dgm:spPr/>
    </dgm:pt>
    <dgm:pt modelId="{8C32C6CA-3CC8-450E-8DBC-F2BA8899D766}" type="pres">
      <dgm:prSet presAssocID="{A4363BF9-5A8F-453E-9D07-D0323BF29F39}" presName="node" presStyleLbl="node1" presStyleIdx="8" presStyleCnt="11">
        <dgm:presLayoutVars>
          <dgm:bulletEnabled val="1"/>
        </dgm:presLayoutVars>
      </dgm:prSet>
      <dgm:spPr/>
    </dgm:pt>
    <dgm:pt modelId="{F03EE816-4163-436B-B7E7-0535C39464E8}" type="pres">
      <dgm:prSet presAssocID="{9DBB6E38-92D8-43E8-91B0-59165A07258F}" presName="sibTrans" presStyleCnt="0"/>
      <dgm:spPr/>
    </dgm:pt>
    <dgm:pt modelId="{95AE97FB-EA9E-45E0-990C-2656C82B0102}" type="pres">
      <dgm:prSet presAssocID="{E35EF715-CA1E-4319-88E6-7E0A63548D2D}" presName="node" presStyleLbl="node1" presStyleIdx="9" presStyleCnt="11">
        <dgm:presLayoutVars>
          <dgm:bulletEnabled val="1"/>
        </dgm:presLayoutVars>
      </dgm:prSet>
      <dgm:spPr/>
    </dgm:pt>
    <dgm:pt modelId="{F2B17D04-88DE-4FFA-843B-57289A72A95B}" type="pres">
      <dgm:prSet presAssocID="{83613613-6780-4EF8-B807-B56CA55D2BA8}" presName="sibTrans" presStyleCnt="0"/>
      <dgm:spPr/>
    </dgm:pt>
    <dgm:pt modelId="{8B76B507-BBF5-4E87-A004-FE3D5648A825}" type="pres">
      <dgm:prSet presAssocID="{8B8FAE42-B930-47F5-ACA9-AEBC22C2B901}" presName="node" presStyleLbl="node1" presStyleIdx="10" presStyleCnt="11">
        <dgm:presLayoutVars>
          <dgm:bulletEnabled val="1"/>
        </dgm:presLayoutVars>
      </dgm:prSet>
      <dgm:spPr/>
    </dgm:pt>
  </dgm:ptLst>
  <dgm:cxnLst>
    <dgm:cxn modelId="{98FE6510-F24D-4F75-A00F-89F8464E7F4C}" srcId="{D76C3AF9-A01B-4303-BC40-86F695A5BB90}" destId="{52D7ACB4-D538-4230-9212-1877DE9F10E2}" srcOrd="7" destOrd="0" parTransId="{4ABC10F8-B32F-42EF-B6EE-F78069539FD4}" sibTransId="{F732A910-BD27-4B61-BD13-BB8A705B677A}"/>
    <dgm:cxn modelId="{D2E25D11-A4B3-494E-BF28-23BC2D215FF8}" srcId="{D76C3AF9-A01B-4303-BC40-86F695A5BB90}" destId="{D5CBC0C9-F8F9-45E5-894E-63BA574BAEE9}" srcOrd="4"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3"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C472685B-970F-4849-A7EE-CF008A11E87C}" srcId="{D76C3AF9-A01B-4303-BC40-86F695A5BB90}" destId="{8B8FAE42-B930-47F5-ACA9-AEBC22C2B901}" srcOrd="10" destOrd="0" parTransId="{CA646EC7-350E-4327-B4B5-0714D240DE1D}" sibTransId="{4866EC2E-E2DD-4B89-A4D4-8A531C937164}"/>
    <dgm:cxn modelId="{A241FF5E-DBD7-4C0A-9D8E-C40E49F6BCCB}" srcId="{D76C3AF9-A01B-4303-BC40-86F695A5BB90}" destId="{E35EF715-CA1E-4319-88E6-7E0A63548D2D}" srcOrd="9" destOrd="0" parTransId="{85C2E182-BF44-4493-9899-9CABF3FC166D}" sibTransId="{83613613-6780-4EF8-B807-B56CA55D2BA8}"/>
    <dgm:cxn modelId="{BD4E9C42-CEAB-4350-8742-00A6FB62D221}" srcId="{D76C3AF9-A01B-4303-BC40-86F695A5BB90}" destId="{B2E7AD66-D358-4912-9595-953685DE4A00}" srcOrd="5"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965B018A-CCCD-4517-8A49-D04F42AC5DFB}" type="presOf" srcId="{670FF909-F3B9-4AAF-8E7C-D74D28104019}" destId="{AC9A42BD-144D-4434-B3A0-114576FE19D3}" srcOrd="0" destOrd="0" presId="urn:microsoft.com/office/officeart/2005/8/layout/default"/>
    <dgm:cxn modelId="{ED07148A-E6C6-4DB8-ABDA-DA416054F495}" type="presOf" srcId="{8B8FAE42-B930-47F5-ACA9-AEBC22C2B901}" destId="{8B76B507-BBF5-4E87-A004-FE3D5648A825}"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10B0F6B0-CAAA-477B-A9CC-16FB1104898E}" type="presOf" srcId="{E35EF715-CA1E-4319-88E6-7E0A63548D2D}" destId="{95AE97FB-EA9E-45E0-990C-2656C82B0102}"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6"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83FD38EE-9324-4B20-BE35-46302B4957C0}" srcId="{D76C3AF9-A01B-4303-BC40-86F695A5BB90}" destId="{A4363BF9-5A8F-453E-9D07-D0323BF29F39}" srcOrd="8" destOrd="0" parTransId="{03F1190F-2831-464F-A477-35437299F17C}" sibTransId="{9DBB6E38-92D8-43E8-91B0-59165A07258F}"/>
    <dgm:cxn modelId="{FEB7F7F0-26A3-4CFB-82B6-6E4FEB8B451B}" type="presOf" srcId="{A4363BF9-5A8F-453E-9D07-D0323BF29F39}" destId="{8C32C6CA-3CC8-450E-8DBC-F2BA8899D766}" srcOrd="0" destOrd="0" presId="urn:microsoft.com/office/officeart/2005/8/layout/default"/>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862FB923-4571-4B00-92EF-2F33A3129241}" type="presParOf" srcId="{790C49AD-5B67-4476-B39B-DEDEC531C193}" destId="{48104E75-B15F-43D7-B0E0-05CC7485F386}" srcOrd="6" destOrd="0" presId="urn:microsoft.com/office/officeart/2005/8/layout/default"/>
    <dgm:cxn modelId="{5A1C3BAF-E979-48F8-994D-EDF9AF86E1F2}" type="presParOf" srcId="{790C49AD-5B67-4476-B39B-DEDEC531C193}" destId="{93AC05D5-AAB7-4BC8-9216-0812D8581C12}" srcOrd="7" destOrd="0" presId="urn:microsoft.com/office/officeart/2005/8/layout/default"/>
    <dgm:cxn modelId="{4EADB3C6-1045-46CB-B456-3A37FDE4A0E4}" type="presParOf" srcId="{790C49AD-5B67-4476-B39B-DEDEC531C193}" destId="{04F0921A-6A52-4C34-96A1-24CF12BAE589}" srcOrd="8" destOrd="0" presId="urn:microsoft.com/office/officeart/2005/8/layout/default"/>
    <dgm:cxn modelId="{E21E6848-6016-4681-B44B-9AE5690E2023}" type="presParOf" srcId="{790C49AD-5B67-4476-B39B-DEDEC531C193}" destId="{B02A342C-A19A-4BB2-B2C5-3612768C3375}" srcOrd="9" destOrd="0" presId="urn:microsoft.com/office/officeart/2005/8/layout/default"/>
    <dgm:cxn modelId="{1458A866-F599-4651-9321-F2CBDEE44775}" type="presParOf" srcId="{790C49AD-5B67-4476-B39B-DEDEC531C193}" destId="{D3329857-E319-41F0-819B-F809585C0A60}" srcOrd="10" destOrd="0" presId="urn:microsoft.com/office/officeart/2005/8/layout/default"/>
    <dgm:cxn modelId="{D94FE7B5-206F-4893-AAD0-B778FBB282F9}" type="presParOf" srcId="{790C49AD-5B67-4476-B39B-DEDEC531C193}" destId="{3FF37532-8E3B-4F75-9FB1-282E5126C0DC}" srcOrd="11" destOrd="0" presId="urn:microsoft.com/office/officeart/2005/8/layout/default"/>
    <dgm:cxn modelId="{40BBC567-5FFB-41CB-A9C0-B9E466A397B4}" type="presParOf" srcId="{790C49AD-5B67-4476-B39B-DEDEC531C193}" destId="{1294197E-C8FE-4441-81D6-99EA7B7A8B42}" srcOrd="12" destOrd="0" presId="urn:microsoft.com/office/officeart/2005/8/layout/default"/>
    <dgm:cxn modelId="{7BDFE6CA-AD2A-40F5-8E01-EE7059E10835}" type="presParOf" srcId="{790C49AD-5B67-4476-B39B-DEDEC531C193}" destId="{8F5662E2-D936-455C-991C-CE20CBA40AD2}" srcOrd="13" destOrd="0" presId="urn:microsoft.com/office/officeart/2005/8/layout/default"/>
    <dgm:cxn modelId="{56A0EAC4-DC5F-46F9-A624-934369391CED}" type="presParOf" srcId="{790C49AD-5B67-4476-B39B-DEDEC531C193}" destId="{436F555C-3B61-412C-87BA-251BCD8E276F}" srcOrd="14" destOrd="0" presId="urn:microsoft.com/office/officeart/2005/8/layout/default"/>
    <dgm:cxn modelId="{19A49D43-22CD-4BE2-9133-07AEE720143E}" type="presParOf" srcId="{790C49AD-5B67-4476-B39B-DEDEC531C193}" destId="{E6895982-FC97-4C90-9DE2-47E39175017A}" srcOrd="15" destOrd="0" presId="urn:microsoft.com/office/officeart/2005/8/layout/default"/>
    <dgm:cxn modelId="{02B9C199-683B-4464-B81B-554901A447C8}" type="presParOf" srcId="{790C49AD-5B67-4476-B39B-DEDEC531C193}" destId="{8C32C6CA-3CC8-450E-8DBC-F2BA8899D766}" srcOrd="16" destOrd="0" presId="urn:microsoft.com/office/officeart/2005/8/layout/default"/>
    <dgm:cxn modelId="{AB461018-930B-49A3-B946-090D9B2497BC}" type="presParOf" srcId="{790C49AD-5B67-4476-B39B-DEDEC531C193}" destId="{F03EE816-4163-436B-B7E7-0535C39464E8}" srcOrd="17" destOrd="0" presId="urn:microsoft.com/office/officeart/2005/8/layout/default"/>
    <dgm:cxn modelId="{AA9AD83C-F073-4B1D-9D1E-A42E54FFBB9A}" type="presParOf" srcId="{790C49AD-5B67-4476-B39B-DEDEC531C193}" destId="{95AE97FB-EA9E-45E0-990C-2656C82B0102}" srcOrd="18" destOrd="0" presId="urn:microsoft.com/office/officeart/2005/8/layout/default"/>
    <dgm:cxn modelId="{73EE928A-5A65-4B3C-8114-69F1BE619C4A}" type="presParOf" srcId="{790C49AD-5B67-4476-B39B-DEDEC531C193}" destId="{F2B17D04-88DE-4FFA-843B-57289A72A95B}" srcOrd="19" destOrd="0" presId="urn:microsoft.com/office/officeart/2005/8/layout/default"/>
    <dgm:cxn modelId="{D75DD1E2-D732-4361-9B4A-FD54DF49E8C9}" type="presParOf" srcId="{790C49AD-5B67-4476-B39B-DEDEC531C193}" destId="{8B76B507-BBF5-4E87-A004-FE3D5648A825}"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CCCC"/>
        </a:solidFill>
        <a:ln w="12700"/>
      </dgm:spPr>
      <dgm:t>
        <a:bodyPr/>
        <a:lstStyle/>
        <a:p>
          <a:r>
            <a:rPr lang="en-GB" sz="1400" dirty="0"/>
            <a:t>Fear over legal and ethical ramifications - risk of being sued for making wrong decision</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CCCC"/>
        </a:solidFill>
        <a:ln w="12700"/>
      </dgm:spPr>
      <dgm:t>
        <a:bodyPr/>
        <a:lstStyle/>
        <a:p>
          <a:r>
            <a:rPr lang="en-GB" sz="1400" dirty="0"/>
            <a:t>IT interoperability; challenge of info sharing, e.g. test result as PDF</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CCCC"/>
        </a:solidFill>
        <a:ln w="50800"/>
      </dgm:spPr>
      <dgm:t>
        <a:bodyPr/>
        <a:lstStyle/>
        <a:p>
          <a:r>
            <a:rPr lang="en-GB" sz="1400" dirty="0"/>
            <a:t>Lack of background knowledge and good understanding of genomics</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CCCC"/>
        </a:solidFill>
        <a:ln w="12700"/>
      </dgm:spPr>
      <dgm:t>
        <a:bodyPr/>
        <a:lstStyle/>
        <a:p>
          <a:r>
            <a:rPr lang="en-GB" sz="1400" dirty="0"/>
            <a:t>Lack of clarity over accountability – who takes ownership for testing &amp; application of the results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CCCC"/>
        </a:solidFill>
        <a:ln w="12700"/>
      </dgm:spPr>
      <dgm:t>
        <a:bodyPr/>
        <a:lstStyle/>
        <a:p>
          <a:pPr>
            <a:buClrTx/>
            <a:buSzTx/>
            <a:buFontTx/>
            <a:buNone/>
          </a:pPr>
          <a:r>
            <a:rPr lang="en-GB" sz="1400" dirty="0"/>
            <a:t>No ethical skillset to navigate prescribing and screening in the grey</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CCCC"/>
        </a:solidFill>
        <a:ln w="12700"/>
      </dgm:spPr>
      <dgm:t>
        <a:bodyPr/>
        <a:lstStyle/>
        <a:p>
          <a:r>
            <a:rPr lang="en-GB" sz="1400" dirty="0"/>
            <a:t>Lack of guidelines</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CCCC"/>
        </a:solidFill>
        <a:ln w="12700"/>
      </dgm:spPr>
      <dgm:t>
        <a:bodyPr/>
        <a:lstStyle/>
        <a:p>
          <a:pPr>
            <a:buClrTx/>
            <a:buSzTx/>
            <a:buFontTx/>
            <a:buNone/>
          </a:pPr>
          <a:r>
            <a:rPr lang="en-GB" sz="1400" dirty="0"/>
            <a:t>Lack of peer support – more isolated in primary care if not well connected in PCN</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CCCC"/>
        </a:solidFill>
        <a:ln w="57150"/>
      </dgm:spPr>
      <dgm:t>
        <a:bodyPr/>
        <a:lstStyle/>
        <a:p>
          <a:r>
            <a:rPr lang="en-GB" sz="1400" dirty="0"/>
            <a:t>No clinical pathways in place (need writing) –important for accountability</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CCCC"/>
        </a:solidFill>
        <a:ln w="12700"/>
      </dgm:spPr>
      <dgm:t>
        <a:bodyPr/>
        <a:lstStyle/>
        <a:p>
          <a:r>
            <a:rPr lang="en-GB" sz="1400" dirty="0"/>
            <a:t>Increased patient queries, referrals &amp; workload (lack of capacity &amp; trained workforce)</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CCCC"/>
        </a:solidFill>
        <a:ln w="12700"/>
      </dgm:spPr>
      <dgm:t>
        <a:bodyPr/>
        <a:lstStyle/>
        <a:p>
          <a:pPr>
            <a:buClrTx/>
            <a:buSzTx/>
            <a:buFontTx/>
            <a:buNone/>
          </a:pPr>
          <a:r>
            <a:rPr lang="en-GB" sz="1400" dirty="0"/>
            <a:t>Prescribing competence to apply test results</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D41E4C0E-F7FA-4063-8849-114C1BC1639B}">
      <dgm:prSet phldrT="[Text]" custT="1"/>
      <dgm:spPr>
        <a:solidFill>
          <a:srgbClr val="FFCCCC"/>
        </a:solidFill>
        <a:ln w="12700"/>
      </dgm:spPr>
      <dgm:t>
        <a:bodyPr/>
        <a:lstStyle/>
        <a:p>
          <a:r>
            <a:rPr lang="en-GB" sz="1400" dirty="0"/>
            <a:t>Capacity in the system to deal with the testing and the application of the results</a:t>
          </a:r>
        </a:p>
      </dgm:t>
    </dgm:pt>
    <dgm:pt modelId="{E863A3E7-197B-4EED-9F17-3A9E7F3DBB3D}" type="parTrans" cxnId="{E4AB3AF9-38EE-4302-9A35-1852E8E73E08}">
      <dgm:prSet/>
      <dgm:spPr/>
      <dgm:t>
        <a:bodyPr/>
        <a:lstStyle/>
        <a:p>
          <a:endParaRPr lang="en-GB"/>
        </a:p>
      </dgm:t>
    </dgm:pt>
    <dgm:pt modelId="{7512E2C6-F26E-4CB2-8EDD-A229208DF4B3}" type="sibTrans" cxnId="{E4AB3AF9-38EE-4302-9A35-1852E8E73E08}">
      <dgm:prSet/>
      <dgm:spPr/>
      <dgm:t>
        <a:bodyPr/>
        <a:lstStyle/>
        <a:p>
          <a:endParaRPr lang="en-GB"/>
        </a:p>
      </dgm:t>
    </dgm:pt>
    <dgm:pt modelId="{40676985-8ABB-426A-B381-8BE202DA8F16}">
      <dgm:prSet phldrT="[Text]" custT="1"/>
      <dgm:spPr>
        <a:solidFill>
          <a:srgbClr val="FFCCCC"/>
        </a:solidFill>
        <a:ln w="12700"/>
      </dgm:spPr>
      <dgm:t>
        <a:bodyPr/>
        <a:lstStyle/>
        <a:p>
          <a:r>
            <a:rPr lang="en-GB" sz="1400" dirty="0"/>
            <a:t>Competing priorities for medicines optimisation</a:t>
          </a:r>
        </a:p>
      </dgm:t>
    </dgm:pt>
    <dgm:pt modelId="{AEA61876-DFC7-4B62-85CE-1FEB637353F3}" type="parTrans" cxnId="{94DEA26A-6E63-41B4-9F85-975B412406E8}">
      <dgm:prSet/>
      <dgm:spPr/>
      <dgm:t>
        <a:bodyPr/>
        <a:lstStyle/>
        <a:p>
          <a:endParaRPr lang="en-GB"/>
        </a:p>
      </dgm:t>
    </dgm:pt>
    <dgm:pt modelId="{47D8F365-9353-46BA-9AC4-F27875EFFB36}" type="sibTrans" cxnId="{94DEA26A-6E63-41B4-9F85-975B412406E8}">
      <dgm:prSet/>
      <dgm:spPr/>
      <dgm:t>
        <a:bodyPr/>
        <a:lstStyle/>
        <a:p>
          <a:endParaRPr lang="en-GB"/>
        </a:p>
      </dgm:t>
    </dgm:pt>
    <dgm:pt modelId="{2FF4E86E-3ACF-478A-AD34-CFD7B4A8F7D1}">
      <dgm:prSet phldrT="[Text]" custT="1"/>
      <dgm:spPr>
        <a:solidFill>
          <a:srgbClr val="FFCCCC"/>
        </a:solidFill>
        <a:ln w="50800"/>
      </dgm:spPr>
      <dgm:t>
        <a:bodyPr/>
        <a:lstStyle/>
        <a:p>
          <a:r>
            <a:rPr lang="en-GB" sz="1400" dirty="0"/>
            <a:t>Personal risk: risk of action and/or no action and link to legal and ethical </a:t>
          </a:r>
        </a:p>
      </dgm:t>
    </dgm:pt>
    <dgm:pt modelId="{A22A54B9-B181-491D-8F33-6CF68D77BC09}" type="parTrans" cxnId="{17431CD6-57EE-4242-A55F-695C2DC39FF1}">
      <dgm:prSet/>
      <dgm:spPr/>
      <dgm:t>
        <a:bodyPr/>
        <a:lstStyle/>
        <a:p>
          <a:endParaRPr lang="en-GB"/>
        </a:p>
      </dgm:t>
    </dgm:pt>
    <dgm:pt modelId="{E0D42285-461A-439D-BC19-D72CBEEA2605}" type="sibTrans" cxnId="{17431CD6-57EE-4242-A55F-695C2DC39FF1}">
      <dgm:prSet/>
      <dgm:spPr/>
      <dgm:t>
        <a:bodyPr/>
        <a:lstStyle/>
        <a:p>
          <a:endParaRPr lang="en-GB"/>
        </a:p>
      </dgm:t>
    </dgm:pt>
    <dgm:pt modelId="{FD412484-C610-40E4-8C79-9D766338EF24}">
      <dgm:prSet phldrT="[Text]" custT="1"/>
      <dgm:spPr>
        <a:solidFill>
          <a:srgbClr val="FFCCCC"/>
        </a:solidFill>
        <a:ln w="12700"/>
      </dgm:spPr>
      <dgm:t>
        <a:bodyPr/>
        <a:lstStyle/>
        <a:p>
          <a:r>
            <a:rPr lang="en-GB" sz="1400" dirty="0"/>
            <a:t>Private genomics results – could cause issue of knowing if I need to act on results or not </a:t>
          </a:r>
        </a:p>
      </dgm:t>
    </dgm:pt>
    <dgm:pt modelId="{28E4A962-F0DE-4B97-9E71-1273B443019F}" type="parTrans" cxnId="{E930C531-B9FF-47DD-91C2-D477974A91C2}">
      <dgm:prSet/>
      <dgm:spPr/>
      <dgm:t>
        <a:bodyPr/>
        <a:lstStyle/>
        <a:p>
          <a:endParaRPr lang="en-GB"/>
        </a:p>
      </dgm:t>
    </dgm:pt>
    <dgm:pt modelId="{A361D103-493D-43DF-9D2B-0DD3230E472A}" type="sibTrans" cxnId="{E930C531-B9FF-47DD-91C2-D477974A91C2}">
      <dgm:prSet/>
      <dgm:spPr/>
      <dgm:t>
        <a:bodyPr/>
        <a:lstStyle/>
        <a:p>
          <a:endParaRPr lang="en-GB"/>
        </a:p>
      </dgm:t>
    </dgm:pt>
    <dgm:pt modelId="{B3826E5B-478E-47D2-B8B2-97BA264A3BD7}">
      <dgm:prSet phldrT="[Text]" custT="1"/>
      <dgm:spPr>
        <a:solidFill>
          <a:srgbClr val="FFCCCC"/>
        </a:solidFill>
        <a:ln w="12700"/>
      </dgm:spPr>
      <dgm:t>
        <a:bodyPr/>
        <a:lstStyle/>
        <a:p>
          <a:r>
            <a:rPr lang="en-GB" sz="1400" dirty="0"/>
            <a:t>System concerns about impact on medicines budget</a:t>
          </a:r>
          <a:endParaRPr lang="en-GB" sz="1400" b="0" dirty="0"/>
        </a:p>
      </dgm:t>
    </dgm:pt>
    <dgm:pt modelId="{4683C368-41FA-4BA2-873D-5868B38A4E08}" type="parTrans" cxnId="{8BEB25DA-4F66-47DE-856D-32ABFD783563}">
      <dgm:prSet/>
      <dgm:spPr/>
      <dgm:t>
        <a:bodyPr/>
        <a:lstStyle/>
        <a:p>
          <a:endParaRPr lang="en-GB"/>
        </a:p>
      </dgm:t>
    </dgm:pt>
    <dgm:pt modelId="{AC0EF19A-2628-4A03-B56C-2B910DF412E6}" type="sibTrans" cxnId="{8BEB25DA-4F66-47DE-856D-32ABFD783563}">
      <dgm:prSet/>
      <dgm:spPr/>
      <dgm:t>
        <a:bodyPr/>
        <a:lstStyle/>
        <a:p>
          <a:endParaRPr lang="en-GB"/>
        </a:p>
      </dgm:t>
    </dgm:pt>
    <dgm:pt modelId="{7DB600E1-8CE4-482C-B12E-2C8967A0DC40}">
      <dgm:prSet custT="1"/>
      <dgm:spPr>
        <a:solidFill>
          <a:srgbClr val="FFCCCC"/>
        </a:solidFill>
        <a:ln w="12700"/>
      </dgm:spPr>
      <dgm:t>
        <a:bodyPr/>
        <a:lstStyle/>
        <a:p>
          <a:r>
            <a:rPr lang="en-GB" sz="1400" dirty="0"/>
            <a:t>Individual’s concern about being incompetent</a:t>
          </a:r>
        </a:p>
      </dgm:t>
    </dgm:pt>
    <dgm:pt modelId="{432CE252-64B7-4EFA-A8ED-C6868F656D61}" type="parTrans" cxnId="{FC20A922-EFCF-4F04-8336-D9A1B15E3939}">
      <dgm:prSet/>
      <dgm:spPr/>
      <dgm:t>
        <a:bodyPr/>
        <a:lstStyle/>
        <a:p>
          <a:endParaRPr lang="en-GB"/>
        </a:p>
      </dgm:t>
    </dgm:pt>
    <dgm:pt modelId="{24204586-A435-4B70-A15D-9CC19CCDDFE9}" type="sibTrans" cxnId="{FC20A922-EFCF-4F04-8336-D9A1B15E3939}">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37E1D354-BE29-42A3-B4EF-42503DF51ADB}" type="pres">
      <dgm:prSet presAssocID="{D41E4C0E-F7FA-4063-8849-114C1BC1639B}" presName="node" presStyleLbl="node1" presStyleIdx="0" presStyleCnt="16" custLinFactNeighborY="-3046">
        <dgm:presLayoutVars>
          <dgm:bulletEnabled val="1"/>
        </dgm:presLayoutVars>
      </dgm:prSet>
      <dgm:spPr/>
    </dgm:pt>
    <dgm:pt modelId="{DAD2F283-47D0-42D8-970C-3EB2C49D83F1}" type="pres">
      <dgm:prSet presAssocID="{7512E2C6-F26E-4CB2-8EDD-A229208DF4B3}" presName="sibTrans" presStyleCnt="0"/>
      <dgm:spPr/>
    </dgm:pt>
    <dgm:pt modelId="{9839C0C6-F11A-47B4-9EB1-343996E8ECA9}" type="pres">
      <dgm:prSet presAssocID="{40676985-8ABB-426A-B381-8BE202DA8F16}" presName="node" presStyleLbl="node1" presStyleIdx="1" presStyleCnt="16" custLinFactNeighborY="-3046">
        <dgm:presLayoutVars>
          <dgm:bulletEnabled val="1"/>
        </dgm:presLayoutVars>
      </dgm:prSet>
      <dgm:spPr/>
    </dgm:pt>
    <dgm:pt modelId="{79591211-109C-483C-B399-F73CB67F04B4}" type="pres">
      <dgm:prSet presAssocID="{47D8F365-9353-46BA-9AC4-F27875EFFB36}" presName="sibTrans" presStyleCnt="0"/>
      <dgm:spPr/>
    </dgm:pt>
    <dgm:pt modelId="{AC9A42BD-144D-4434-B3A0-114576FE19D3}" type="pres">
      <dgm:prSet presAssocID="{670FF909-F3B9-4AAF-8E7C-D74D28104019}" presName="node" presStyleLbl="node1" presStyleIdx="2" presStyleCnt="16">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3" presStyleCnt="16">
        <dgm:presLayoutVars>
          <dgm:bulletEnabled val="1"/>
        </dgm:presLayoutVars>
      </dgm:prSet>
      <dgm:spPr/>
    </dgm:pt>
    <dgm:pt modelId="{77BC74B7-045C-4555-A5ED-5E27C7D7A7E8}" type="pres">
      <dgm:prSet presAssocID="{5F472383-DC4D-4899-BA9B-895536783C96}" presName="sibTrans" presStyleCnt="0"/>
      <dgm:spPr/>
    </dgm:pt>
    <dgm:pt modelId="{533AE8E3-F38E-417F-87AD-6EFB6714FDC4}" type="pres">
      <dgm:prSet presAssocID="{7DB600E1-8CE4-482C-B12E-2C8967A0DC40}" presName="node" presStyleLbl="node1" presStyleIdx="4" presStyleCnt="16">
        <dgm:presLayoutVars>
          <dgm:bulletEnabled val="1"/>
        </dgm:presLayoutVars>
      </dgm:prSet>
      <dgm:spPr/>
    </dgm:pt>
    <dgm:pt modelId="{A3ECF5AF-EA2A-4150-8484-9C74CA1EAEF9}" type="pres">
      <dgm:prSet presAssocID="{24204586-A435-4B70-A15D-9CC19CCDDFE9}" presName="sibTrans" presStyleCnt="0"/>
      <dgm:spPr/>
    </dgm:pt>
    <dgm:pt modelId="{5EF327DE-3C6A-4910-BDAA-9ACA2CA53880}" type="pres">
      <dgm:prSet presAssocID="{4696BAFB-C312-4017-A369-897C891E5692}" presName="node" presStyleLbl="node1" presStyleIdx="5" presStyleCnt="16">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6" presStyleCnt="16">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7" presStyleCnt="16">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8" presStyleCnt="16">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9" presStyleCnt="16">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10" presStyleCnt="16" custLinFactNeighborY="-2357">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11" presStyleCnt="16">
        <dgm:presLayoutVars>
          <dgm:bulletEnabled val="1"/>
        </dgm:presLayoutVars>
      </dgm:prSet>
      <dgm:spPr/>
    </dgm:pt>
    <dgm:pt modelId="{93FED9F7-C045-4516-AD64-2746C80FCE3B}" type="pres">
      <dgm:prSet presAssocID="{F732A910-BD27-4B61-BD13-BB8A705B677A}" presName="sibTrans" presStyleCnt="0"/>
      <dgm:spPr/>
    </dgm:pt>
    <dgm:pt modelId="{7A3D6403-C5BC-4629-82E0-DEB36ADCE0D0}" type="pres">
      <dgm:prSet presAssocID="{2FF4E86E-3ACF-478A-AD34-CFD7B4A8F7D1}" presName="node" presStyleLbl="node1" presStyleIdx="12" presStyleCnt="16">
        <dgm:presLayoutVars>
          <dgm:bulletEnabled val="1"/>
        </dgm:presLayoutVars>
      </dgm:prSet>
      <dgm:spPr/>
    </dgm:pt>
    <dgm:pt modelId="{E5B6ADDD-F21F-498B-AE1B-3C3A817729D8}" type="pres">
      <dgm:prSet presAssocID="{E0D42285-461A-439D-BC19-D72CBEEA2605}" presName="sibTrans" presStyleCnt="0"/>
      <dgm:spPr/>
    </dgm:pt>
    <dgm:pt modelId="{9910D55C-63A0-404A-9A78-5223A57DBC03}" type="pres">
      <dgm:prSet presAssocID="{BBE3EB94-F95B-4F9B-A8D2-48C37CD90D8C}" presName="node" presStyleLbl="node1" presStyleIdx="13" presStyleCnt="16">
        <dgm:presLayoutVars>
          <dgm:bulletEnabled val="1"/>
        </dgm:presLayoutVars>
      </dgm:prSet>
      <dgm:spPr/>
    </dgm:pt>
    <dgm:pt modelId="{086230E1-7BE4-48F9-B708-017841269753}" type="pres">
      <dgm:prSet presAssocID="{6E90EE2B-13FC-4150-90D9-539B41405D8C}" presName="sibTrans" presStyleCnt="0"/>
      <dgm:spPr/>
    </dgm:pt>
    <dgm:pt modelId="{50F673DC-C504-4A57-A54E-9C4F9428AD5A}" type="pres">
      <dgm:prSet presAssocID="{FD412484-C610-40E4-8C79-9D766338EF24}" presName="node" presStyleLbl="node1" presStyleIdx="14" presStyleCnt="16">
        <dgm:presLayoutVars>
          <dgm:bulletEnabled val="1"/>
        </dgm:presLayoutVars>
      </dgm:prSet>
      <dgm:spPr/>
    </dgm:pt>
    <dgm:pt modelId="{7C25D6C7-0E0A-46C6-A1F1-CE8D7907357E}" type="pres">
      <dgm:prSet presAssocID="{A361D103-493D-43DF-9D2B-0DD3230E472A}" presName="sibTrans" presStyleCnt="0"/>
      <dgm:spPr/>
    </dgm:pt>
    <dgm:pt modelId="{02F532DD-6E99-4923-B4F6-EACA5C80B48C}" type="pres">
      <dgm:prSet presAssocID="{B3826E5B-478E-47D2-B8B2-97BA264A3BD7}" presName="node" presStyleLbl="node1" presStyleIdx="15" presStyleCnt="16" custLinFactX="-11173" custLinFactNeighborX="-100000">
        <dgm:presLayoutVars>
          <dgm:bulletEnabled val="1"/>
        </dgm:presLayoutVars>
      </dgm:prSet>
      <dgm:spPr/>
    </dgm:pt>
  </dgm:ptLst>
  <dgm:cxnLst>
    <dgm:cxn modelId="{98FE6510-F24D-4F75-A00F-89F8464E7F4C}" srcId="{D76C3AF9-A01B-4303-BC40-86F695A5BB90}" destId="{52D7ACB4-D538-4230-9212-1877DE9F10E2}" srcOrd="11" destOrd="0" parTransId="{4ABC10F8-B32F-42EF-B6EE-F78069539FD4}" sibTransId="{F732A910-BD27-4B61-BD13-BB8A705B677A}"/>
    <dgm:cxn modelId="{D2E25D11-A4B3-494E-BF28-23BC2D215FF8}" srcId="{D76C3AF9-A01B-4303-BC40-86F695A5BB90}" destId="{D5CBC0C9-F8F9-45E5-894E-63BA574BAEE9}" srcOrd="8" destOrd="0" parTransId="{6CCE5DF2-FEDD-43F3-8FEE-9AFC3A0B52B5}" sibTransId="{F1674D07-DDDB-4E4C-AC6D-2AD757F547B4}"/>
    <dgm:cxn modelId="{B3E1C212-8A5C-430B-8B7A-7DE16468AB8F}" type="presOf" srcId="{40676985-8ABB-426A-B381-8BE202DA8F16}" destId="{9839C0C6-F11A-47B4-9EB1-343996E8ECA9}" srcOrd="0" destOrd="0" presId="urn:microsoft.com/office/officeart/2005/8/layout/default"/>
    <dgm:cxn modelId="{83628613-62E6-4AAB-89BA-0105AA97D207}" type="presOf" srcId="{2FF4E86E-3ACF-478A-AD34-CFD7B4A8F7D1}" destId="{7A3D6403-C5BC-4629-82E0-DEB36ADCE0D0}" srcOrd="0" destOrd="0" presId="urn:microsoft.com/office/officeart/2005/8/layout/default"/>
    <dgm:cxn modelId="{FC20A922-EFCF-4F04-8336-D9A1B15E3939}" srcId="{D76C3AF9-A01B-4303-BC40-86F695A5BB90}" destId="{7DB600E1-8CE4-482C-B12E-2C8967A0DC40}" srcOrd="4" destOrd="0" parTransId="{432CE252-64B7-4EFA-A8ED-C6868F656D61}" sibTransId="{24204586-A435-4B70-A15D-9CC19CCDDFE9}"/>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E930C531-B9FF-47DD-91C2-D477974A91C2}" srcId="{D76C3AF9-A01B-4303-BC40-86F695A5BB90}" destId="{FD412484-C610-40E4-8C79-9D766338EF24}" srcOrd="14" destOrd="0" parTransId="{28E4A962-F0DE-4B97-9E71-1273B443019F}" sibTransId="{A361D103-493D-43DF-9D2B-0DD3230E472A}"/>
    <dgm:cxn modelId="{9A726633-947E-4B04-98F1-600297FFAC82}" type="presOf" srcId="{FD412484-C610-40E4-8C79-9D766338EF24}" destId="{50F673DC-C504-4A57-A54E-9C4F9428AD5A}" srcOrd="0" destOrd="0" presId="urn:microsoft.com/office/officeart/2005/8/layout/default"/>
    <dgm:cxn modelId="{5C1C6D35-96E3-4641-AFA1-2E1155C3D820}" srcId="{D76C3AF9-A01B-4303-BC40-86F695A5BB90}" destId="{F6476F9D-93CF-4028-8DF7-BD2B173C2577}" srcOrd="7" destOrd="0" parTransId="{0867901A-B211-41F4-B6D7-FA0CDDCD9878}" sibTransId="{FCC24B73-5F10-4D57-B8CE-497C932CF61C}"/>
    <dgm:cxn modelId="{8028B138-64D2-4391-BFB7-31D61D78E31E}" srcId="{D76C3AF9-A01B-4303-BC40-86F695A5BB90}" destId="{03B8DE76-CD9C-4F1E-A10E-A8A4B13FB507}" srcOrd="3" destOrd="0" parTransId="{8E2F6045-BEC2-46D2-9B7B-40BFC4D0F71D}" sibTransId="{5F472383-DC4D-4899-BA9B-895536783C96}"/>
    <dgm:cxn modelId="{D8F08C5F-3DDF-4F43-9727-F55120A1F6C0}" type="presOf" srcId="{D41E4C0E-F7FA-4063-8849-114C1BC1639B}" destId="{37E1D354-BE29-42A3-B4EF-42503DF51ADB}" srcOrd="0" destOrd="0" presId="urn:microsoft.com/office/officeart/2005/8/layout/default"/>
    <dgm:cxn modelId="{BD4E9C42-CEAB-4350-8742-00A6FB62D221}" srcId="{D76C3AF9-A01B-4303-BC40-86F695A5BB90}" destId="{B2E7AD66-D358-4912-9595-953685DE4A00}" srcOrd="9"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94DEA26A-6E63-41B4-9F85-975B412406E8}" srcId="{D76C3AF9-A01B-4303-BC40-86F695A5BB90}" destId="{40676985-8ABB-426A-B381-8BE202DA8F16}" srcOrd="1" destOrd="0" parTransId="{AEA61876-DFC7-4B62-85CE-1FEB637353F3}" sibTransId="{47D8F365-9353-46BA-9AC4-F27875EFFB36}"/>
    <dgm:cxn modelId="{9DC7C453-11CC-49A8-9D25-FD1EB6378A70}" srcId="{D76C3AF9-A01B-4303-BC40-86F695A5BB90}" destId="{BBE3EB94-F95B-4F9B-A8D2-48C37CD90D8C}" srcOrd="13" destOrd="0" parTransId="{B607BCDD-B20F-4989-B820-951A85F84BDC}" sibTransId="{6E90EE2B-13FC-4150-90D9-539B41405D8C}"/>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6"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2"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17431CD6-57EE-4242-A55F-695C2DC39FF1}" srcId="{D76C3AF9-A01B-4303-BC40-86F695A5BB90}" destId="{2FF4E86E-3ACF-478A-AD34-CFD7B4A8F7D1}" srcOrd="12" destOrd="0" parTransId="{A22A54B9-B181-491D-8F33-6CF68D77BC09}" sibTransId="{E0D42285-461A-439D-BC19-D72CBEEA2605}"/>
    <dgm:cxn modelId="{8BEB25DA-4F66-47DE-856D-32ABFD783563}" srcId="{D76C3AF9-A01B-4303-BC40-86F695A5BB90}" destId="{B3826E5B-478E-47D2-B8B2-97BA264A3BD7}" srcOrd="15" destOrd="0" parTransId="{4683C368-41FA-4BA2-873D-5868B38A4E08}" sibTransId="{AC0EF19A-2628-4A03-B56C-2B910DF412E6}"/>
    <dgm:cxn modelId="{31DD85DC-B0BC-4CBE-838F-4C3150B933A7}" srcId="{D76C3AF9-A01B-4303-BC40-86F695A5BB90}" destId="{08B13232-1B0C-4BF6-A3BB-6FEE71C03C70}" srcOrd="10" destOrd="0" parTransId="{8E655E80-997E-49E3-9743-9EADF00AB066}" sibTransId="{8B061A40-1054-4131-AD93-DCDBAF1E745F}"/>
    <dgm:cxn modelId="{9A4653E0-2A29-4CB7-ABB7-07D2E436B648}" type="presOf" srcId="{7DB600E1-8CE4-482C-B12E-2C8967A0DC40}" destId="{533AE8E3-F38E-417F-87AD-6EFB6714FDC4}" srcOrd="0" destOrd="0" presId="urn:microsoft.com/office/officeart/2005/8/layout/default"/>
    <dgm:cxn modelId="{7A757FE7-A5A5-4580-B633-3F11499E0DDC}" type="presOf" srcId="{B3826E5B-478E-47D2-B8B2-97BA264A3BD7}" destId="{02F532DD-6E99-4923-B4F6-EACA5C80B48C}" srcOrd="0" destOrd="0" presId="urn:microsoft.com/office/officeart/2005/8/layout/default"/>
    <dgm:cxn modelId="{6517F7EB-925C-4794-A22A-4965060F5FED}" srcId="{D76C3AF9-A01B-4303-BC40-86F695A5BB90}" destId="{4696BAFB-C312-4017-A369-897C891E5692}" srcOrd="5" destOrd="0" parTransId="{53867A99-5AE0-494B-AE59-A5B5506E0A3F}" sibTransId="{DA737080-4598-42B5-9685-74B5F5519987}"/>
    <dgm:cxn modelId="{E4AB3AF9-38EE-4302-9A35-1852E8E73E08}" srcId="{D76C3AF9-A01B-4303-BC40-86F695A5BB90}" destId="{D41E4C0E-F7FA-4063-8849-114C1BC1639B}" srcOrd="0" destOrd="0" parTransId="{E863A3E7-197B-4EED-9F17-3A9E7F3DBB3D}" sibTransId="{7512E2C6-F26E-4CB2-8EDD-A229208DF4B3}"/>
    <dgm:cxn modelId="{5F40B2FA-86F8-434B-8BAE-8D4CE8126B73}" type="presOf" srcId="{52D7ACB4-D538-4230-9212-1877DE9F10E2}" destId="{436F555C-3B61-412C-87BA-251BCD8E276F}" srcOrd="0" destOrd="0" presId="urn:microsoft.com/office/officeart/2005/8/layout/default"/>
    <dgm:cxn modelId="{83AC1FD1-DB7E-46DB-B0EA-A85C3186AD64}" type="presParOf" srcId="{790C49AD-5B67-4476-B39B-DEDEC531C193}" destId="{37E1D354-BE29-42A3-B4EF-42503DF51ADB}" srcOrd="0" destOrd="0" presId="urn:microsoft.com/office/officeart/2005/8/layout/default"/>
    <dgm:cxn modelId="{52BDE9BC-AEA3-4A6F-94C6-5F46958AAC7B}" type="presParOf" srcId="{790C49AD-5B67-4476-B39B-DEDEC531C193}" destId="{DAD2F283-47D0-42D8-970C-3EB2C49D83F1}" srcOrd="1" destOrd="0" presId="urn:microsoft.com/office/officeart/2005/8/layout/default"/>
    <dgm:cxn modelId="{D729CB7C-1492-480C-A46A-243E00F80576}" type="presParOf" srcId="{790C49AD-5B67-4476-B39B-DEDEC531C193}" destId="{9839C0C6-F11A-47B4-9EB1-343996E8ECA9}" srcOrd="2" destOrd="0" presId="urn:microsoft.com/office/officeart/2005/8/layout/default"/>
    <dgm:cxn modelId="{0099E293-7C48-4F67-80CA-74188C64E7D8}" type="presParOf" srcId="{790C49AD-5B67-4476-B39B-DEDEC531C193}" destId="{79591211-109C-483C-B399-F73CB67F04B4}" srcOrd="3" destOrd="0" presId="urn:microsoft.com/office/officeart/2005/8/layout/default"/>
    <dgm:cxn modelId="{B00DF318-04B1-4C3C-890D-5EEEC4B50954}" type="presParOf" srcId="{790C49AD-5B67-4476-B39B-DEDEC531C193}" destId="{AC9A42BD-144D-4434-B3A0-114576FE19D3}" srcOrd="4" destOrd="0" presId="urn:microsoft.com/office/officeart/2005/8/layout/default"/>
    <dgm:cxn modelId="{A4DFAA8E-92EC-4E56-BEA2-E6D814BD43A9}" type="presParOf" srcId="{790C49AD-5B67-4476-B39B-DEDEC531C193}" destId="{657FA40A-0A59-40C9-9DE5-178F5EF08D4A}" srcOrd="5" destOrd="0" presId="urn:microsoft.com/office/officeart/2005/8/layout/default"/>
    <dgm:cxn modelId="{D23E9F33-DC51-4640-AC35-C02D40578FDF}" type="presParOf" srcId="{790C49AD-5B67-4476-B39B-DEDEC531C193}" destId="{CE82D2BB-9201-491F-AB39-FD588C2D3038}" srcOrd="6" destOrd="0" presId="urn:microsoft.com/office/officeart/2005/8/layout/default"/>
    <dgm:cxn modelId="{35DE45AB-3BAF-44A5-BD2C-BE3053B70C9C}" type="presParOf" srcId="{790C49AD-5B67-4476-B39B-DEDEC531C193}" destId="{77BC74B7-045C-4555-A5ED-5E27C7D7A7E8}" srcOrd="7" destOrd="0" presId="urn:microsoft.com/office/officeart/2005/8/layout/default"/>
    <dgm:cxn modelId="{951A6F92-B2CF-45A6-8D4E-EA06536D19C1}" type="presParOf" srcId="{790C49AD-5B67-4476-B39B-DEDEC531C193}" destId="{533AE8E3-F38E-417F-87AD-6EFB6714FDC4}" srcOrd="8" destOrd="0" presId="urn:microsoft.com/office/officeart/2005/8/layout/default"/>
    <dgm:cxn modelId="{19EA99FE-C220-41BB-929F-D954A531A59F}" type="presParOf" srcId="{790C49AD-5B67-4476-B39B-DEDEC531C193}" destId="{A3ECF5AF-EA2A-4150-8484-9C74CA1EAEF9}" srcOrd="9" destOrd="0" presId="urn:microsoft.com/office/officeart/2005/8/layout/default"/>
    <dgm:cxn modelId="{4B743441-062E-4384-AD39-8D10D0B5DF5F}" type="presParOf" srcId="{790C49AD-5B67-4476-B39B-DEDEC531C193}" destId="{5EF327DE-3C6A-4910-BDAA-9ACA2CA53880}" srcOrd="10" destOrd="0" presId="urn:microsoft.com/office/officeart/2005/8/layout/default"/>
    <dgm:cxn modelId="{C4CF5BD1-5E0F-4215-AA31-D02D9FFE4739}" type="presParOf" srcId="{790C49AD-5B67-4476-B39B-DEDEC531C193}" destId="{9739A1BE-DF60-4730-8F06-DB432C51DE6D}" srcOrd="11" destOrd="0" presId="urn:microsoft.com/office/officeart/2005/8/layout/default"/>
    <dgm:cxn modelId="{08DFF27E-1EB6-4DF7-9AAE-86DC22B2FB22}" type="presParOf" srcId="{790C49AD-5B67-4476-B39B-DEDEC531C193}" destId="{C811154A-1CCD-4BF9-8DFE-8A9F30FA1BC5}" srcOrd="12" destOrd="0" presId="urn:microsoft.com/office/officeart/2005/8/layout/default"/>
    <dgm:cxn modelId="{B460FA49-CCDC-46D4-8B4F-BE0C37B89D7B}" type="presParOf" srcId="{790C49AD-5B67-4476-B39B-DEDEC531C193}" destId="{3EDBBFED-CF5D-4903-B76E-4CB5D2D1B264}" srcOrd="13" destOrd="0" presId="urn:microsoft.com/office/officeart/2005/8/layout/default"/>
    <dgm:cxn modelId="{862FB923-4571-4B00-92EF-2F33A3129241}" type="presParOf" srcId="{790C49AD-5B67-4476-B39B-DEDEC531C193}" destId="{48104E75-B15F-43D7-B0E0-05CC7485F386}" srcOrd="14" destOrd="0" presId="urn:microsoft.com/office/officeart/2005/8/layout/default"/>
    <dgm:cxn modelId="{5A1C3BAF-E979-48F8-994D-EDF9AF86E1F2}" type="presParOf" srcId="{790C49AD-5B67-4476-B39B-DEDEC531C193}" destId="{93AC05D5-AAB7-4BC8-9216-0812D8581C12}" srcOrd="15" destOrd="0" presId="urn:microsoft.com/office/officeart/2005/8/layout/default"/>
    <dgm:cxn modelId="{4EADB3C6-1045-46CB-B456-3A37FDE4A0E4}" type="presParOf" srcId="{790C49AD-5B67-4476-B39B-DEDEC531C193}" destId="{04F0921A-6A52-4C34-96A1-24CF12BAE589}" srcOrd="16" destOrd="0" presId="urn:microsoft.com/office/officeart/2005/8/layout/default"/>
    <dgm:cxn modelId="{E21E6848-6016-4681-B44B-9AE5690E2023}" type="presParOf" srcId="{790C49AD-5B67-4476-B39B-DEDEC531C193}" destId="{B02A342C-A19A-4BB2-B2C5-3612768C3375}" srcOrd="17" destOrd="0" presId="urn:microsoft.com/office/officeart/2005/8/layout/default"/>
    <dgm:cxn modelId="{1458A866-F599-4651-9321-F2CBDEE44775}" type="presParOf" srcId="{790C49AD-5B67-4476-B39B-DEDEC531C193}" destId="{D3329857-E319-41F0-819B-F809585C0A60}" srcOrd="18" destOrd="0" presId="urn:microsoft.com/office/officeart/2005/8/layout/default"/>
    <dgm:cxn modelId="{D94FE7B5-206F-4893-AAD0-B778FBB282F9}" type="presParOf" srcId="{790C49AD-5B67-4476-B39B-DEDEC531C193}" destId="{3FF37532-8E3B-4F75-9FB1-282E5126C0DC}" srcOrd="19" destOrd="0" presId="urn:microsoft.com/office/officeart/2005/8/layout/default"/>
    <dgm:cxn modelId="{40BBC567-5FFB-41CB-A9C0-B9E466A397B4}" type="presParOf" srcId="{790C49AD-5B67-4476-B39B-DEDEC531C193}" destId="{1294197E-C8FE-4441-81D6-99EA7B7A8B42}" srcOrd="20" destOrd="0" presId="urn:microsoft.com/office/officeart/2005/8/layout/default"/>
    <dgm:cxn modelId="{7BDFE6CA-AD2A-40F5-8E01-EE7059E10835}" type="presParOf" srcId="{790C49AD-5B67-4476-B39B-DEDEC531C193}" destId="{8F5662E2-D936-455C-991C-CE20CBA40AD2}" srcOrd="21" destOrd="0" presId="urn:microsoft.com/office/officeart/2005/8/layout/default"/>
    <dgm:cxn modelId="{56A0EAC4-DC5F-46F9-A624-934369391CED}" type="presParOf" srcId="{790C49AD-5B67-4476-B39B-DEDEC531C193}" destId="{436F555C-3B61-412C-87BA-251BCD8E276F}" srcOrd="22" destOrd="0" presId="urn:microsoft.com/office/officeart/2005/8/layout/default"/>
    <dgm:cxn modelId="{529C147A-2AF9-4AA5-B941-CED204C1DC59}" type="presParOf" srcId="{790C49AD-5B67-4476-B39B-DEDEC531C193}" destId="{93FED9F7-C045-4516-AD64-2746C80FCE3B}" srcOrd="23" destOrd="0" presId="urn:microsoft.com/office/officeart/2005/8/layout/default"/>
    <dgm:cxn modelId="{A4AF62E9-B84E-429B-B697-F297A9D81CE2}" type="presParOf" srcId="{790C49AD-5B67-4476-B39B-DEDEC531C193}" destId="{7A3D6403-C5BC-4629-82E0-DEB36ADCE0D0}" srcOrd="24" destOrd="0" presId="urn:microsoft.com/office/officeart/2005/8/layout/default"/>
    <dgm:cxn modelId="{CE58C8AA-8B7E-4188-9DB3-85DB3A3DDC8E}" type="presParOf" srcId="{790C49AD-5B67-4476-B39B-DEDEC531C193}" destId="{E5B6ADDD-F21F-498B-AE1B-3C3A817729D8}" srcOrd="25" destOrd="0" presId="urn:microsoft.com/office/officeart/2005/8/layout/default"/>
    <dgm:cxn modelId="{509CC042-49F7-44D9-82BF-4D54FF4D1E3D}" type="presParOf" srcId="{790C49AD-5B67-4476-B39B-DEDEC531C193}" destId="{9910D55C-63A0-404A-9A78-5223A57DBC03}" srcOrd="26" destOrd="0" presId="urn:microsoft.com/office/officeart/2005/8/layout/default"/>
    <dgm:cxn modelId="{EC563933-D190-4589-B354-66D6C1342EA0}" type="presParOf" srcId="{790C49AD-5B67-4476-B39B-DEDEC531C193}" destId="{086230E1-7BE4-48F9-B708-017841269753}" srcOrd="27" destOrd="0" presId="urn:microsoft.com/office/officeart/2005/8/layout/default"/>
    <dgm:cxn modelId="{C69819CC-2F31-4E44-93C5-93F24D4B3C7E}" type="presParOf" srcId="{790C49AD-5B67-4476-B39B-DEDEC531C193}" destId="{50F673DC-C504-4A57-A54E-9C4F9428AD5A}" srcOrd="28" destOrd="0" presId="urn:microsoft.com/office/officeart/2005/8/layout/default"/>
    <dgm:cxn modelId="{A85C9908-1119-4984-ADAC-A627D9329A94}" type="presParOf" srcId="{790C49AD-5B67-4476-B39B-DEDEC531C193}" destId="{7C25D6C7-0E0A-46C6-A1F1-CE8D7907357E}" srcOrd="29" destOrd="0" presId="urn:microsoft.com/office/officeart/2005/8/layout/default"/>
    <dgm:cxn modelId="{0079899B-92E0-423C-A03A-300BC32D9D24}" type="presParOf" srcId="{790C49AD-5B67-4476-B39B-DEDEC531C193}" destId="{02F532DD-6E99-4923-B4F6-EACA5C80B48C}"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dgm:spPr>
        <a:solidFill>
          <a:srgbClr val="FFFFCC"/>
        </a:solidFill>
        <a:ln w="57150"/>
      </dgm:spPr>
      <dgm:t>
        <a:bodyPr/>
        <a:lstStyle/>
        <a:p>
          <a:r>
            <a:rPr lang="en-GB" dirty="0"/>
            <a:t>Absolute data and good quality evidence</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dgm:spPr>
        <a:solidFill>
          <a:srgbClr val="FFFFCC"/>
        </a:solidFill>
      </dgm:spPr>
      <dgm:t>
        <a:bodyPr/>
        <a:lstStyle/>
        <a:p>
          <a:r>
            <a:rPr lang="en-GB" dirty="0"/>
            <a:t>Cost-savings (consensus this is less important)</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dgm:spPr>
        <a:solidFill>
          <a:srgbClr val="FFFFCC"/>
        </a:solidFill>
      </dgm:spPr>
      <dgm:t>
        <a:bodyPr/>
        <a:lstStyle/>
        <a:p>
          <a:r>
            <a:rPr lang="en-GB" dirty="0"/>
            <a:t>Desire to lead change and be a professional leader</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dgm:spPr>
        <a:solidFill>
          <a:srgbClr val="FFFFCC"/>
        </a:solidFill>
      </dgm:spPr>
      <dgm:t>
        <a:bodyPr/>
        <a:lstStyle/>
        <a:p>
          <a:pPr>
            <a:buClrTx/>
            <a:buSzTx/>
            <a:buFontTx/>
            <a:buNone/>
          </a:pPr>
          <a:r>
            <a:rPr lang="en-GB" dirty="0"/>
            <a:t>Experiential learning</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dgm:spPr>
        <a:solidFill>
          <a:srgbClr val="FFFFCC"/>
        </a:solidFill>
        <a:ln w="12700"/>
      </dgm:spPr>
      <dgm:t>
        <a:bodyPr/>
        <a:lstStyle/>
        <a:p>
          <a:r>
            <a:rPr lang="en-GB" dirty="0"/>
            <a:t>Peer support</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dgm:spPr>
        <a:solidFill>
          <a:srgbClr val="FFFFCC"/>
        </a:solidFill>
      </dgm:spPr>
      <dgm:t>
        <a:bodyPr/>
        <a:lstStyle/>
        <a:p>
          <a:r>
            <a:rPr lang="en-GB" dirty="0"/>
            <a:t>Feeling confident and competent at work</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dgm:spPr>
        <a:solidFill>
          <a:srgbClr val="FFFFCC"/>
        </a:solidFill>
      </dgm:spPr>
      <dgm:t>
        <a:bodyPr/>
        <a:lstStyle/>
        <a:p>
          <a:r>
            <a:rPr lang="en-GB" dirty="0"/>
            <a:t>Inspirational leaders/ colleagues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dgm:spPr>
        <a:solidFill>
          <a:srgbClr val="FFFFCC"/>
        </a:solidFill>
        <a:ln w="57150"/>
      </dgm:spPr>
      <dgm:t>
        <a:bodyPr/>
        <a:lstStyle/>
        <a:p>
          <a:pPr>
            <a:buClrTx/>
            <a:buSzTx/>
            <a:buFontTx/>
            <a:buNone/>
          </a:pPr>
          <a:r>
            <a:rPr lang="en-GB" dirty="0"/>
            <a:t>Patient outcomes</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dgm:spPr>
        <a:solidFill>
          <a:srgbClr val="FFFFCC"/>
        </a:solidFill>
      </dgm:spPr>
      <dgm:t>
        <a:bodyPr/>
        <a:lstStyle/>
        <a:p>
          <a:r>
            <a:rPr lang="en-GB" dirty="0"/>
            <a:t>Contractual need and strategic push from professional leaders</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dgm:spPr>
        <a:solidFill>
          <a:srgbClr val="FFFFCC"/>
        </a:solidFill>
      </dgm:spPr>
      <dgm:t>
        <a:bodyPr/>
        <a:lstStyle/>
        <a:p>
          <a:pPr>
            <a:buClrTx/>
            <a:buSzTx/>
            <a:buFontTx/>
            <a:buNone/>
          </a:pPr>
          <a:r>
            <a:rPr lang="en-GB" dirty="0"/>
            <a:t>Providing opportunities for progression of profession and career</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15373704-9EFD-4DD7-9F28-3497F92B7B52}">
      <dgm:prSet phldrT="[Text]"/>
      <dgm:spPr>
        <a:solidFill>
          <a:srgbClr val="FFFFCC"/>
        </a:solidFill>
        <a:ln w="57150"/>
      </dgm:spPr>
      <dgm:t>
        <a:bodyPr/>
        <a:lstStyle/>
        <a:p>
          <a:r>
            <a:rPr lang="en-GB" dirty="0"/>
            <a:t>Personal risk: risk of action and/or no action and link to legal and ethical </a:t>
          </a:r>
        </a:p>
      </dgm:t>
    </dgm:pt>
    <dgm:pt modelId="{E0F954BE-1BE2-4BE6-B638-13B707F97E0E}" type="parTrans" cxnId="{F26C6D30-58D4-42A0-B9C0-4291432D2BD4}">
      <dgm:prSet/>
      <dgm:spPr/>
      <dgm:t>
        <a:bodyPr/>
        <a:lstStyle/>
        <a:p>
          <a:endParaRPr lang="en-GB"/>
        </a:p>
      </dgm:t>
    </dgm:pt>
    <dgm:pt modelId="{FE77B335-12C0-4DE2-B5E9-AD0AF3D84858}" type="sibTrans" cxnId="{F26C6D30-58D4-42A0-B9C0-4291432D2BD4}">
      <dgm:prSet/>
      <dgm:spPr/>
      <dgm:t>
        <a:bodyPr/>
        <a:lstStyle/>
        <a:p>
          <a:endParaRPr lang="en-GB"/>
        </a:p>
      </dgm:t>
    </dgm:pt>
    <dgm:pt modelId="{630618E7-8BDE-4BC5-968C-8354C5D74BB1}">
      <dgm:prSet phldrT="[Text]"/>
      <dgm:spPr>
        <a:solidFill>
          <a:srgbClr val="FFFFCC"/>
        </a:solidFill>
      </dgm:spPr>
      <dgm:t>
        <a:bodyPr/>
        <a:lstStyle/>
        <a:p>
          <a:r>
            <a:rPr lang="en-GB" dirty="0"/>
            <a:t>Relative risk to patient safety</a:t>
          </a:r>
        </a:p>
      </dgm:t>
    </dgm:pt>
    <dgm:pt modelId="{F3B1A7B4-8534-422A-9AFB-068588289D33}" type="parTrans" cxnId="{FEB8F391-FC32-4894-BDCB-3CCD50FDEF13}">
      <dgm:prSet/>
      <dgm:spPr/>
      <dgm:t>
        <a:bodyPr/>
        <a:lstStyle/>
        <a:p>
          <a:endParaRPr lang="en-GB"/>
        </a:p>
      </dgm:t>
    </dgm:pt>
    <dgm:pt modelId="{10D8C7B2-56B8-4CE1-A98B-981C145F2F0B}" type="sibTrans" cxnId="{FEB8F391-FC32-4894-BDCB-3CCD50FDEF13}">
      <dgm:prSet/>
      <dgm:spPr/>
      <dgm:t>
        <a:bodyPr/>
        <a:lstStyle/>
        <a:p>
          <a:endParaRPr lang="en-GB"/>
        </a:p>
      </dgm:t>
    </dgm:pt>
    <dgm:pt modelId="{1AD02FBF-7AC6-4D1C-B18C-7B6C2CCF3ADA}">
      <dgm:prSet phldrT="[Text]"/>
      <dgm:spPr>
        <a:solidFill>
          <a:srgbClr val="FFFFCC"/>
        </a:solidFill>
        <a:ln w="12700"/>
      </dgm:spPr>
      <dgm:t>
        <a:bodyPr/>
        <a:lstStyle/>
        <a:p>
          <a:r>
            <a:rPr lang="en-GB" dirty="0"/>
            <a:t>Safety bulletins</a:t>
          </a:r>
        </a:p>
      </dgm:t>
    </dgm:pt>
    <dgm:pt modelId="{81A7DC75-C939-470C-884B-D13756480500}" type="parTrans" cxnId="{93447784-37F1-439B-879B-8F9005C922ED}">
      <dgm:prSet/>
      <dgm:spPr/>
      <dgm:t>
        <a:bodyPr/>
        <a:lstStyle/>
        <a:p>
          <a:endParaRPr lang="en-GB"/>
        </a:p>
      </dgm:t>
    </dgm:pt>
    <dgm:pt modelId="{0AFF2FE7-5A7C-4052-9542-80768D72A72E}" type="sibTrans" cxnId="{93447784-37F1-439B-879B-8F9005C922ED}">
      <dgm:prSet/>
      <dgm:spPr/>
      <dgm:t>
        <a:bodyPr/>
        <a:lstStyle/>
        <a:p>
          <a:endParaRPr lang="en-GB"/>
        </a:p>
      </dgm:t>
    </dgm:pt>
    <dgm:pt modelId="{FE1503F5-6A85-F941-AD56-600333754D4A}">
      <dgm:prSet phldrT="[Text]"/>
      <dgm:spPr>
        <a:solidFill>
          <a:srgbClr val="FFFFCC"/>
        </a:solidFill>
        <a:ln w="3175"/>
      </dgm:spPr>
      <dgm:t>
        <a:bodyPr/>
        <a:lstStyle/>
        <a:p>
          <a:pPr>
            <a:buClrTx/>
            <a:buSzTx/>
            <a:buFontTx/>
            <a:buNone/>
          </a:pPr>
          <a:r>
            <a:rPr lang="en-GB" dirty="0"/>
            <a:t>Want and need to be up to date</a:t>
          </a:r>
        </a:p>
      </dgm:t>
    </dgm:pt>
    <dgm:pt modelId="{FE2E8CEB-15D1-F047-BAE1-4C07F5729307}" type="parTrans" cxnId="{38825214-E7C5-E240-8BF9-B62DB081E1B0}">
      <dgm:prSet/>
      <dgm:spPr/>
      <dgm:t>
        <a:bodyPr/>
        <a:lstStyle/>
        <a:p>
          <a:endParaRPr lang="en-GB"/>
        </a:p>
      </dgm:t>
    </dgm:pt>
    <dgm:pt modelId="{CF5F5A1E-ABE5-E04D-AD80-32B40837B78E}" type="sibTrans" cxnId="{38825214-E7C5-E240-8BF9-B62DB081E1B0}">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4">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4">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4">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4">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4">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4">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4">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4">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4">
        <dgm:presLayoutVars>
          <dgm:bulletEnabled val="1"/>
        </dgm:presLayoutVars>
      </dgm:prSet>
      <dgm:spPr/>
    </dgm:pt>
    <dgm:pt modelId="{93FED9F7-C045-4516-AD64-2746C80FCE3B}" type="pres">
      <dgm:prSet presAssocID="{F732A910-BD27-4B61-BD13-BB8A705B677A}" presName="sibTrans" presStyleCnt="0"/>
      <dgm:spPr/>
    </dgm:pt>
    <dgm:pt modelId="{283226CD-1EA2-44FB-9F47-DA6C41CC7C4B}" type="pres">
      <dgm:prSet presAssocID="{15373704-9EFD-4DD7-9F28-3497F92B7B52}" presName="node" presStyleLbl="node1" presStyleIdx="9" presStyleCnt="14">
        <dgm:presLayoutVars>
          <dgm:bulletEnabled val="1"/>
        </dgm:presLayoutVars>
      </dgm:prSet>
      <dgm:spPr/>
    </dgm:pt>
    <dgm:pt modelId="{31337D36-7033-46A0-B405-417F03837FA6}" type="pres">
      <dgm:prSet presAssocID="{FE77B335-12C0-4DE2-B5E9-AD0AF3D84858}" presName="sibTrans" presStyleCnt="0"/>
      <dgm:spPr/>
    </dgm:pt>
    <dgm:pt modelId="{9910D55C-63A0-404A-9A78-5223A57DBC03}" type="pres">
      <dgm:prSet presAssocID="{BBE3EB94-F95B-4F9B-A8D2-48C37CD90D8C}" presName="node" presStyleLbl="node1" presStyleIdx="10" presStyleCnt="14">
        <dgm:presLayoutVars>
          <dgm:bulletEnabled val="1"/>
        </dgm:presLayoutVars>
      </dgm:prSet>
      <dgm:spPr/>
    </dgm:pt>
    <dgm:pt modelId="{5062F2CA-1BEB-4694-8F95-EEF6C7EFE0DD}" type="pres">
      <dgm:prSet presAssocID="{6E90EE2B-13FC-4150-90D9-539B41405D8C}" presName="sibTrans" presStyleCnt="0"/>
      <dgm:spPr/>
    </dgm:pt>
    <dgm:pt modelId="{6EFFD50E-5C8C-428D-94EA-AB2AF69D49A1}" type="pres">
      <dgm:prSet presAssocID="{630618E7-8BDE-4BC5-968C-8354C5D74BB1}" presName="node" presStyleLbl="node1" presStyleIdx="11" presStyleCnt="14">
        <dgm:presLayoutVars>
          <dgm:bulletEnabled val="1"/>
        </dgm:presLayoutVars>
      </dgm:prSet>
      <dgm:spPr/>
    </dgm:pt>
    <dgm:pt modelId="{0CC5E26E-0CA8-4189-BA05-D9CCFEA6AD77}" type="pres">
      <dgm:prSet presAssocID="{10D8C7B2-56B8-4CE1-A98B-981C145F2F0B}" presName="sibTrans" presStyleCnt="0"/>
      <dgm:spPr/>
    </dgm:pt>
    <dgm:pt modelId="{48F86E17-364C-4505-A98C-15DE95E9F577}" type="pres">
      <dgm:prSet presAssocID="{1AD02FBF-7AC6-4D1C-B18C-7B6C2CCF3ADA}" presName="node" presStyleLbl="node1" presStyleIdx="12" presStyleCnt="14">
        <dgm:presLayoutVars>
          <dgm:bulletEnabled val="1"/>
        </dgm:presLayoutVars>
      </dgm:prSet>
      <dgm:spPr/>
    </dgm:pt>
    <dgm:pt modelId="{4F2EE1E9-EE2C-2A4E-B158-56BC979C25A6}" type="pres">
      <dgm:prSet presAssocID="{0AFF2FE7-5A7C-4052-9542-80768D72A72E}" presName="sibTrans" presStyleCnt="0"/>
      <dgm:spPr/>
    </dgm:pt>
    <dgm:pt modelId="{E8EFFF69-393D-1E41-BDCD-2CC8AF1B1A7B}" type="pres">
      <dgm:prSet presAssocID="{FE1503F5-6A85-F941-AD56-600333754D4A}" presName="node" presStyleLbl="node1" presStyleIdx="13" presStyleCnt="14">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38825214-E7C5-E240-8BF9-B62DB081E1B0}" srcId="{D76C3AF9-A01B-4303-BC40-86F695A5BB90}" destId="{FE1503F5-6A85-F941-AD56-600333754D4A}" srcOrd="13" destOrd="0" parTransId="{FE2E8CEB-15D1-F047-BAE1-4C07F5729307}" sibTransId="{CF5F5A1E-ABE5-E04D-AD80-32B40837B78E}"/>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F26C6D30-58D4-42A0-B9C0-4291432D2BD4}" srcId="{D76C3AF9-A01B-4303-BC40-86F695A5BB90}" destId="{15373704-9EFD-4DD7-9F28-3497F92B7B52}" srcOrd="9" destOrd="0" parTransId="{E0F954BE-1BE2-4BE6-B638-13B707F97E0E}" sibTransId="{FE77B335-12C0-4DE2-B5E9-AD0AF3D84858}"/>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5AFA5E43-C3BD-4587-A491-8C9EA262E51F}" type="presOf" srcId="{630618E7-8BDE-4BC5-968C-8354C5D74BB1}" destId="{6EFFD50E-5C8C-428D-94EA-AB2AF69D49A1}"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419D564E-4E09-4CC3-A765-B20454A90050}" type="presOf" srcId="{1AD02FBF-7AC6-4D1C-B18C-7B6C2CCF3ADA}" destId="{48F86E17-364C-4505-A98C-15DE95E9F577}" srcOrd="0" destOrd="0" presId="urn:microsoft.com/office/officeart/2005/8/layout/default"/>
    <dgm:cxn modelId="{9DC7C453-11CC-49A8-9D25-FD1EB6378A70}" srcId="{D76C3AF9-A01B-4303-BC40-86F695A5BB90}" destId="{BBE3EB94-F95B-4F9B-A8D2-48C37CD90D8C}" srcOrd="10" destOrd="0" parTransId="{B607BCDD-B20F-4989-B820-951A85F84BDC}" sibTransId="{6E90EE2B-13FC-4150-90D9-539B41405D8C}"/>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3447784-37F1-439B-879B-8F9005C922ED}" srcId="{D76C3AF9-A01B-4303-BC40-86F695A5BB90}" destId="{1AD02FBF-7AC6-4D1C-B18C-7B6C2CCF3ADA}" srcOrd="12" destOrd="0" parTransId="{81A7DC75-C939-470C-884B-D13756480500}" sibTransId="{0AFF2FE7-5A7C-4052-9542-80768D72A72E}"/>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68F8518F-6A2F-AE4C-A7E2-73CE5BB803E8}" type="presOf" srcId="{FE1503F5-6A85-F941-AD56-600333754D4A}" destId="{E8EFFF69-393D-1E41-BDCD-2CC8AF1B1A7B}" srcOrd="0" destOrd="0" presId="urn:microsoft.com/office/officeart/2005/8/layout/default"/>
    <dgm:cxn modelId="{FEB8F391-FC32-4894-BDCB-3CCD50FDEF13}" srcId="{D76C3AF9-A01B-4303-BC40-86F695A5BB90}" destId="{630618E7-8BDE-4BC5-968C-8354C5D74BB1}" srcOrd="11" destOrd="0" parTransId="{F3B1A7B4-8534-422A-9AFB-068588289D33}" sibTransId="{10D8C7B2-56B8-4CE1-A98B-981C145F2F0B}"/>
    <dgm:cxn modelId="{BCD8639B-4C77-4064-B693-358C807FA8A0}" type="presOf" srcId="{15373704-9EFD-4DD7-9F28-3497F92B7B52}" destId="{283226CD-1EA2-44FB-9F47-DA6C41CC7C4B}"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B19E4DE6-A529-42F3-AFDA-C85567714699}" type="presParOf" srcId="{790C49AD-5B67-4476-B39B-DEDEC531C193}" destId="{283226CD-1EA2-44FB-9F47-DA6C41CC7C4B}" srcOrd="18" destOrd="0" presId="urn:microsoft.com/office/officeart/2005/8/layout/default"/>
    <dgm:cxn modelId="{02E91052-FC1E-4631-8158-4B7C5CDC8C7E}" type="presParOf" srcId="{790C49AD-5B67-4476-B39B-DEDEC531C193}" destId="{31337D36-7033-46A0-B405-417F03837FA6}" srcOrd="19" destOrd="0" presId="urn:microsoft.com/office/officeart/2005/8/layout/default"/>
    <dgm:cxn modelId="{509CC042-49F7-44D9-82BF-4D54FF4D1E3D}" type="presParOf" srcId="{790C49AD-5B67-4476-B39B-DEDEC531C193}" destId="{9910D55C-63A0-404A-9A78-5223A57DBC03}" srcOrd="20" destOrd="0" presId="urn:microsoft.com/office/officeart/2005/8/layout/default"/>
    <dgm:cxn modelId="{4291590D-1836-4D1F-9348-AEAEB528D106}" type="presParOf" srcId="{790C49AD-5B67-4476-B39B-DEDEC531C193}" destId="{5062F2CA-1BEB-4694-8F95-EEF6C7EFE0DD}" srcOrd="21" destOrd="0" presId="urn:microsoft.com/office/officeart/2005/8/layout/default"/>
    <dgm:cxn modelId="{45EEAB7E-DA60-43A0-BD13-CF3E07441E3E}" type="presParOf" srcId="{790C49AD-5B67-4476-B39B-DEDEC531C193}" destId="{6EFFD50E-5C8C-428D-94EA-AB2AF69D49A1}" srcOrd="22" destOrd="0" presId="urn:microsoft.com/office/officeart/2005/8/layout/default"/>
    <dgm:cxn modelId="{A578A43D-B794-462B-A02A-BB4D938836E6}" type="presParOf" srcId="{790C49AD-5B67-4476-B39B-DEDEC531C193}" destId="{0CC5E26E-0CA8-4189-BA05-D9CCFEA6AD77}" srcOrd="23" destOrd="0" presId="urn:microsoft.com/office/officeart/2005/8/layout/default"/>
    <dgm:cxn modelId="{B4073342-4FFE-4C1D-95F8-46C3B2F35B6E}" type="presParOf" srcId="{790C49AD-5B67-4476-B39B-DEDEC531C193}" destId="{48F86E17-364C-4505-A98C-15DE95E9F577}" srcOrd="24" destOrd="0" presId="urn:microsoft.com/office/officeart/2005/8/layout/default"/>
    <dgm:cxn modelId="{39292CC3-B790-144E-ADEE-9740C3FCE695}" type="presParOf" srcId="{790C49AD-5B67-4476-B39B-DEDEC531C193}" destId="{4F2EE1E9-EE2C-2A4E-B158-56BC979C25A6}" srcOrd="25" destOrd="0" presId="urn:microsoft.com/office/officeart/2005/8/layout/default"/>
    <dgm:cxn modelId="{77B2C6BE-8E1D-E34C-9ECB-56A2CEB525FC}" type="presParOf" srcId="{790C49AD-5B67-4476-B39B-DEDEC531C193}" destId="{E8EFFF69-393D-1E41-BDCD-2CC8AF1B1A7B}"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FFCC"/>
        </a:solidFill>
        <a:ln w="12700"/>
      </dgm:spPr>
      <dgm:t>
        <a:bodyPr/>
        <a:lstStyle/>
        <a:p>
          <a:r>
            <a:rPr lang="en-GB" sz="1400" dirty="0"/>
            <a:t>Commissioners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FFCC"/>
        </a:solidFill>
        <a:ln w="57150"/>
      </dgm:spPr>
      <dgm:t>
        <a:bodyPr/>
        <a:lstStyle/>
        <a:p>
          <a:pPr>
            <a:buClrTx/>
            <a:buSzTx/>
            <a:buFontTx/>
            <a:buNone/>
          </a:pPr>
          <a:r>
            <a:rPr lang="en-GB" sz="1400" dirty="0"/>
            <a:t>Data and evidence base </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FFCC"/>
        </a:solidFill>
      </dgm:spPr>
      <dgm:t>
        <a:bodyPr/>
        <a:lstStyle/>
        <a:p>
          <a:pPr>
            <a:buClrTx/>
            <a:buSzTx/>
            <a:buFontTx/>
            <a:buNone/>
          </a:pPr>
          <a:r>
            <a:rPr lang="en-GB" sz="1400" dirty="0"/>
            <a:t>Education and training sessions</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FFCC"/>
        </a:solidFill>
      </dgm:spPr>
      <dgm:t>
        <a:bodyPr/>
        <a:lstStyle/>
        <a:p>
          <a:r>
            <a:rPr lang="en-GB" sz="1400" dirty="0"/>
            <a:t>International research</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FFCC"/>
        </a:solidFill>
        <a:ln w="57150"/>
      </dgm:spPr>
      <dgm:t>
        <a:bodyPr/>
        <a:lstStyle/>
        <a:p>
          <a:pPr>
            <a:buClrTx/>
            <a:buSzTx/>
            <a:buFontTx/>
            <a:buNone/>
          </a:pPr>
          <a:r>
            <a:rPr lang="en-GB" sz="1400" dirty="0"/>
            <a:t>Patients and their relatives – experts in their own health/medication</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FFCC"/>
        </a:solidFill>
        <a:ln w="57150"/>
      </dgm:spPr>
      <dgm:t>
        <a:bodyPr/>
        <a:lstStyle/>
        <a:p>
          <a:r>
            <a:rPr lang="en-GB" sz="1400" dirty="0"/>
            <a:t>Leaders in the profession including pharmacists/ GPs/consultants/ nurses</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FFCC"/>
        </a:solidFill>
        <a:ln w="12700"/>
      </dgm:spPr>
      <dgm:t>
        <a:bodyPr/>
        <a:lstStyle/>
        <a:p>
          <a:r>
            <a:rPr lang="en-GB" sz="1400" dirty="0"/>
            <a:t>Media</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FFCC"/>
        </a:solidFill>
      </dgm:spPr>
      <dgm:t>
        <a:bodyPr/>
        <a:lstStyle/>
        <a:p>
          <a:r>
            <a:rPr lang="en-GB" sz="1400" dirty="0"/>
            <a:t>Neighbours/family/ friends</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FFCC"/>
        </a:solidFill>
      </dgm:spPr>
      <dgm:t>
        <a:bodyPr/>
        <a:lstStyle/>
        <a:p>
          <a:r>
            <a:rPr lang="en-GB" sz="1400" dirty="0"/>
            <a:t>Credible experience of colleagues</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FFCC"/>
        </a:solidFill>
      </dgm:spPr>
      <dgm:t>
        <a:bodyPr/>
        <a:lstStyle/>
        <a:p>
          <a:r>
            <a:rPr lang="en-GB" sz="1400" dirty="0"/>
            <a:t>Private genomic test providers</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870EBE98-E68F-4636-97EC-E54A83BAE925}">
      <dgm:prSet phldrT="[Text]" custT="1"/>
      <dgm:spPr>
        <a:solidFill>
          <a:srgbClr val="FFFFCC"/>
        </a:solidFill>
      </dgm:spPr>
      <dgm:t>
        <a:bodyPr/>
        <a:lstStyle/>
        <a:p>
          <a:pPr>
            <a:buClrTx/>
            <a:buSzTx/>
            <a:buFontTx/>
            <a:buNone/>
          </a:pPr>
          <a:r>
            <a:rPr lang="en-GB" sz="1400" dirty="0"/>
            <a:t>Professional bodies</a:t>
          </a:r>
        </a:p>
      </dgm:t>
    </dgm:pt>
    <dgm:pt modelId="{BE80E6D7-9190-4032-B788-7589B29C4298}" type="parTrans" cxnId="{92066B1F-6902-4115-8790-318EEFA6A37B}">
      <dgm:prSet/>
      <dgm:spPr/>
      <dgm:t>
        <a:bodyPr/>
        <a:lstStyle/>
        <a:p>
          <a:endParaRPr lang="en-GB"/>
        </a:p>
      </dgm:t>
    </dgm:pt>
    <dgm:pt modelId="{4B506FAB-F7C4-4D57-A222-47CD8DDE6B79}" type="sibTrans" cxnId="{92066B1F-6902-4115-8790-318EEFA6A37B}">
      <dgm:prSet/>
      <dgm:spPr/>
      <dgm:t>
        <a:bodyPr/>
        <a:lstStyle/>
        <a:p>
          <a:endParaRPr lang="en-GB"/>
        </a:p>
      </dgm:t>
    </dgm:pt>
    <dgm:pt modelId="{4259FAB3-DA89-4D89-B013-71A3C7367C2B}">
      <dgm:prSet phldrT="[Text]" custT="1"/>
      <dgm:spPr>
        <a:solidFill>
          <a:srgbClr val="FFFFCC"/>
        </a:solidFill>
      </dgm:spPr>
      <dgm:t>
        <a:bodyPr/>
        <a:lstStyle/>
        <a:p>
          <a:r>
            <a:rPr lang="en-GB" sz="1400" dirty="0"/>
            <a:t>Subject Matter Experts (SMEs)</a:t>
          </a:r>
        </a:p>
      </dgm:t>
    </dgm:pt>
    <dgm:pt modelId="{66EC0CFD-C0BD-4D8B-93FF-C549F3C9C43E}" type="parTrans" cxnId="{2B9F746D-B7F1-484C-8253-2289C31B6ABB}">
      <dgm:prSet/>
      <dgm:spPr/>
      <dgm:t>
        <a:bodyPr/>
        <a:lstStyle/>
        <a:p>
          <a:endParaRPr lang="en-GB"/>
        </a:p>
      </dgm:t>
    </dgm:pt>
    <dgm:pt modelId="{67945679-9028-42DA-9596-A4930B3BE7E5}" type="sibTrans" cxnId="{2B9F746D-B7F1-484C-8253-2289C31B6ABB}">
      <dgm:prSet/>
      <dgm:spPr/>
      <dgm:t>
        <a:bodyPr/>
        <a:lstStyle/>
        <a:p>
          <a:endParaRPr lang="en-GB"/>
        </a:p>
      </dgm:t>
    </dgm:pt>
    <dgm:pt modelId="{CA645D22-314B-444D-B51D-4DD6041CFA20}">
      <dgm:prSet phldrT="[Text]" custT="1"/>
      <dgm:spPr>
        <a:solidFill>
          <a:srgbClr val="FFFFCC"/>
        </a:solidFill>
        <a:ln w="12700"/>
      </dgm:spPr>
      <dgm:t>
        <a:bodyPr/>
        <a:lstStyle/>
        <a:p>
          <a:r>
            <a:rPr lang="en-GB" sz="1400" dirty="0"/>
            <a:t>Superintendent pharmacist / pharmacy owner</a:t>
          </a:r>
        </a:p>
      </dgm:t>
    </dgm:pt>
    <dgm:pt modelId="{D3DAFE99-E549-4BA3-9A69-9F8F3A8694D6}" type="parTrans" cxnId="{4F68C63B-E082-47A7-9959-365F63F793E0}">
      <dgm:prSet/>
      <dgm:spPr/>
      <dgm:t>
        <a:bodyPr/>
        <a:lstStyle/>
        <a:p>
          <a:endParaRPr lang="en-GB"/>
        </a:p>
      </dgm:t>
    </dgm:pt>
    <dgm:pt modelId="{2612D9CF-7776-422A-8AC8-EE33C3C8918C}" type="sibTrans" cxnId="{4F68C63B-E082-47A7-9959-365F63F793E0}">
      <dgm:prSet/>
      <dgm:spPr/>
      <dgm:t>
        <a:bodyPr/>
        <a:lstStyle/>
        <a:p>
          <a:endParaRPr lang="en-GB"/>
        </a:p>
      </dgm:t>
    </dgm:pt>
    <dgm:pt modelId="{708FF3CA-00D9-4A0E-8E44-34C5748F812F}">
      <dgm:prSet phldrT="[Text]" custT="1"/>
      <dgm:spPr>
        <a:solidFill>
          <a:srgbClr val="FFFFCC"/>
        </a:solidFill>
      </dgm:spPr>
      <dgm:t>
        <a:bodyPr/>
        <a:lstStyle/>
        <a:p>
          <a:pPr>
            <a:buClrTx/>
            <a:buSzTx/>
            <a:buFontTx/>
            <a:buNone/>
          </a:pPr>
          <a:r>
            <a:rPr lang="en-GB" sz="1400" dirty="0"/>
            <a:t>Wider team</a:t>
          </a:r>
        </a:p>
      </dgm:t>
    </dgm:pt>
    <dgm:pt modelId="{E37CA88A-9706-406E-A89D-5B269799BC50}" type="parTrans" cxnId="{4AB7A7A7-B13C-4BB9-8431-93C0939001BE}">
      <dgm:prSet/>
      <dgm:spPr/>
      <dgm:t>
        <a:bodyPr/>
        <a:lstStyle/>
        <a:p>
          <a:endParaRPr lang="en-GB"/>
        </a:p>
      </dgm:t>
    </dgm:pt>
    <dgm:pt modelId="{44E3F95F-8D59-4320-AA97-359C1F985923}" type="sibTrans" cxnId="{4AB7A7A7-B13C-4BB9-8431-93C0939001BE}">
      <dgm:prSet/>
      <dgm:spPr/>
      <dgm:t>
        <a:bodyPr/>
        <a:lstStyle/>
        <a:p>
          <a:endParaRPr lang="en-GB"/>
        </a:p>
      </dgm:t>
    </dgm:pt>
    <dgm:pt modelId="{663EF226-0618-CD4A-8468-226BF5261D0C}">
      <dgm:prSet phldrT="[Text]" custT="1"/>
      <dgm:spPr>
        <a:solidFill>
          <a:srgbClr val="FFFFCC"/>
        </a:solidFill>
      </dgm:spPr>
      <dgm:t>
        <a:bodyPr/>
        <a:lstStyle/>
        <a:p>
          <a:r>
            <a:rPr lang="en-GB" sz="1400" dirty="0"/>
            <a:t>Peers</a:t>
          </a:r>
        </a:p>
      </dgm:t>
    </dgm:pt>
    <dgm:pt modelId="{F94D8B86-E01F-B149-B5DC-0ABEB2AEAFCD}" type="parTrans" cxnId="{D651E997-8ED2-6344-A6DA-9BAC75DECFC7}">
      <dgm:prSet/>
      <dgm:spPr/>
      <dgm:t>
        <a:bodyPr/>
        <a:lstStyle/>
        <a:p>
          <a:endParaRPr lang="en-GB"/>
        </a:p>
      </dgm:t>
    </dgm:pt>
    <dgm:pt modelId="{2B4D3E50-4927-3547-831E-33511FB20749}" type="sibTrans" cxnId="{D651E997-8ED2-6344-A6DA-9BAC75DECFC7}">
      <dgm:prSet/>
      <dgm:spPr/>
      <dgm:t>
        <a:bodyPr/>
        <a:lstStyle/>
        <a:p>
          <a:endParaRPr lang="en-GB"/>
        </a:p>
      </dgm:t>
    </dgm:pt>
    <dgm:pt modelId="{8EAD6780-DD71-B649-9DFC-B88E1A53D6EE}">
      <dgm:prSet phldrT="[Text]" custT="1"/>
      <dgm:spPr>
        <a:solidFill>
          <a:srgbClr val="FFFFCC"/>
        </a:solidFill>
      </dgm:spPr>
      <dgm:t>
        <a:bodyPr/>
        <a:lstStyle/>
        <a:p>
          <a:r>
            <a:rPr lang="en-GB" sz="1400" dirty="0"/>
            <a:t>Social media</a:t>
          </a:r>
        </a:p>
      </dgm:t>
    </dgm:pt>
    <dgm:pt modelId="{67782217-08CF-6C40-8A84-9B7BB7AFB9A8}" type="parTrans" cxnId="{9FD11F2D-B090-BE44-8C03-A18F61F5A0D0}">
      <dgm:prSet/>
      <dgm:spPr/>
      <dgm:t>
        <a:bodyPr/>
        <a:lstStyle/>
        <a:p>
          <a:endParaRPr lang="en-GB"/>
        </a:p>
      </dgm:t>
    </dgm:pt>
    <dgm:pt modelId="{501EBC0B-8FE5-C445-AF37-FFA7C31EC21C}" type="sibTrans" cxnId="{9FD11F2D-B090-BE44-8C03-A18F61F5A0D0}">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6" custLinFactNeighborY="-2357">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6" custLinFactNeighborY="-2357">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6" custLinFactNeighborY="-2357">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6" custLinFactNeighborY="-2357">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6" custLinFactNeighborY="-2357">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6" custLinFactNeighborY="-2357">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6" custLinFactNeighborY="-2357">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6" custLinFactNeighborY="-2357">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6" custLinFactNeighborY="-2357">
        <dgm:presLayoutVars>
          <dgm:bulletEnabled val="1"/>
        </dgm:presLayoutVars>
      </dgm:prSet>
      <dgm:spPr/>
    </dgm:pt>
    <dgm:pt modelId="{93FED9F7-C045-4516-AD64-2746C80FCE3B}" type="pres">
      <dgm:prSet presAssocID="{F732A910-BD27-4B61-BD13-BB8A705B677A}" presName="sibTrans" presStyleCnt="0"/>
      <dgm:spPr/>
    </dgm:pt>
    <dgm:pt modelId="{D1652A59-BD67-4441-A394-4A40B79809FE}" type="pres">
      <dgm:prSet presAssocID="{663EF226-0618-CD4A-8468-226BF5261D0C}" presName="node" presStyleLbl="node1" presStyleIdx="9" presStyleCnt="16" custLinFactNeighborY="-2357">
        <dgm:presLayoutVars>
          <dgm:bulletEnabled val="1"/>
        </dgm:presLayoutVars>
      </dgm:prSet>
      <dgm:spPr/>
    </dgm:pt>
    <dgm:pt modelId="{E83EFD84-B2BD-8E47-A4DB-E9643934B180}" type="pres">
      <dgm:prSet presAssocID="{2B4D3E50-4927-3547-831E-33511FB20749}" presName="sibTrans" presStyleCnt="0"/>
      <dgm:spPr/>
    </dgm:pt>
    <dgm:pt modelId="{9910D55C-63A0-404A-9A78-5223A57DBC03}" type="pres">
      <dgm:prSet presAssocID="{BBE3EB94-F95B-4F9B-A8D2-48C37CD90D8C}" presName="node" presStyleLbl="node1" presStyleIdx="10" presStyleCnt="16" custLinFactNeighborY="-2357">
        <dgm:presLayoutVars>
          <dgm:bulletEnabled val="1"/>
        </dgm:presLayoutVars>
      </dgm:prSet>
      <dgm:spPr/>
    </dgm:pt>
    <dgm:pt modelId="{667A7165-214E-4836-827B-FA831E9032DE}" type="pres">
      <dgm:prSet presAssocID="{6E90EE2B-13FC-4150-90D9-539B41405D8C}" presName="sibTrans" presStyleCnt="0"/>
      <dgm:spPr/>
    </dgm:pt>
    <dgm:pt modelId="{DD5C044D-DEA1-4A17-886F-F559D5498944}" type="pres">
      <dgm:prSet presAssocID="{870EBE98-E68F-4636-97EC-E54A83BAE925}" presName="node" presStyleLbl="node1" presStyleIdx="11" presStyleCnt="16" custLinFactNeighborY="-2357">
        <dgm:presLayoutVars>
          <dgm:bulletEnabled val="1"/>
        </dgm:presLayoutVars>
      </dgm:prSet>
      <dgm:spPr/>
    </dgm:pt>
    <dgm:pt modelId="{85DA83CE-3D66-4FB3-9B1E-EE887A051F20}" type="pres">
      <dgm:prSet presAssocID="{4B506FAB-F7C4-4D57-A222-47CD8DDE6B79}" presName="sibTrans" presStyleCnt="0"/>
      <dgm:spPr/>
    </dgm:pt>
    <dgm:pt modelId="{97829209-CD61-4C46-B066-C14B376C7080}" type="pres">
      <dgm:prSet presAssocID="{8EAD6780-DD71-B649-9DFC-B88E1A53D6EE}" presName="node" presStyleLbl="node1" presStyleIdx="12" presStyleCnt="16">
        <dgm:presLayoutVars>
          <dgm:bulletEnabled val="1"/>
        </dgm:presLayoutVars>
      </dgm:prSet>
      <dgm:spPr/>
    </dgm:pt>
    <dgm:pt modelId="{235FB606-7201-E145-8995-498466A28A4F}" type="pres">
      <dgm:prSet presAssocID="{501EBC0B-8FE5-C445-AF37-FFA7C31EC21C}" presName="sibTrans" presStyleCnt="0"/>
      <dgm:spPr/>
    </dgm:pt>
    <dgm:pt modelId="{A8273994-2137-4F5A-9885-05622CD45E8D}" type="pres">
      <dgm:prSet presAssocID="{4259FAB3-DA89-4D89-B013-71A3C7367C2B}" presName="node" presStyleLbl="node1" presStyleIdx="13" presStyleCnt="16" custLinFactNeighborY="10027">
        <dgm:presLayoutVars>
          <dgm:bulletEnabled val="1"/>
        </dgm:presLayoutVars>
      </dgm:prSet>
      <dgm:spPr/>
    </dgm:pt>
    <dgm:pt modelId="{CAAD3B33-2C61-4216-BFE2-2FBBC6CD3B37}" type="pres">
      <dgm:prSet presAssocID="{67945679-9028-42DA-9596-A4930B3BE7E5}" presName="sibTrans" presStyleCnt="0"/>
      <dgm:spPr/>
    </dgm:pt>
    <dgm:pt modelId="{3334373D-F9B2-4549-A00F-0C9A7DFB5B30}" type="pres">
      <dgm:prSet presAssocID="{CA645D22-314B-444D-B51D-4DD6041CFA20}" presName="node" presStyleLbl="node1" presStyleIdx="14" presStyleCnt="16">
        <dgm:presLayoutVars>
          <dgm:bulletEnabled val="1"/>
        </dgm:presLayoutVars>
      </dgm:prSet>
      <dgm:spPr/>
    </dgm:pt>
    <dgm:pt modelId="{8881015C-00FA-4A60-B404-3C0BABAA5D55}" type="pres">
      <dgm:prSet presAssocID="{2612D9CF-7776-422A-8AC8-EE33C3C8918C}" presName="sibTrans" presStyleCnt="0"/>
      <dgm:spPr/>
    </dgm:pt>
    <dgm:pt modelId="{1CD65664-FAD2-4E52-86B0-E43E809D3E98}" type="pres">
      <dgm:prSet presAssocID="{708FF3CA-00D9-4A0E-8E44-34C5748F812F}" presName="node" presStyleLbl="node1" presStyleIdx="15" presStyleCnt="16" custLinFactNeighborY="-2357">
        <dgm:presLayoutVars>
          <dgm:bulletEnabled val="1"/>
        </dgm:presLayoutVars>
      </dgm:prSet>
      <dgm:spPr/>
    </dgm:pt>
  </dgm:ptLst>
  <dgm:cxnLst>
    <dgm:cxn modelId="{433BB10E-177D-4D0D-9D47-2FE48A5E07D5}" type="presOf" srcId="{4259FAB3-DA89-4D89-B013-71A3C7367C2B}" destId="{A8273994-2137-4F5A-9885-05622CD45E8D}" srcOrd="0" destOrd="0" presId="urn:microsoft.com/office/officeart/2005/8/layout/defaul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92066B1F-6902-4115-8790-318EEFA6A37B}" srcId="{D76C3AF9-A01B-4303-BC40-86F695A5BB90}" destId="{870EBE98-E68F-4636-97EC-E54A83BAE925}" srcOrd="11" destOrd="0" parTransId="{BE80E6D7-9190-4032-B788-7589B29C4298}" sibTransId="{4B506FAB-F7C4-4D57-A222-47CD8DDE6B79}"/>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9FD11F2D-B090-BE44-8C03-A18F61F5A0D0}" srcId="{D76C3AF9-A01B-4303-BC40-86F695A5BB90}" destId="{8EAD6780-DD71-B649-9DFC-B88E1A53D6EE}" srcOrd="12" destOrd="0" parTransId="{67782217-08CF-6C40-8A84-9B7BB7AFB9A8}" sibTransId="{501EBC0B-8FE5-C445-AF37-FFA7C31EC21C}"/>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4F68C63B-E082-47A7-9959-365F63F793E0}" srcId="{D76C3AF9-A01B-4303-BC40-86F695A5BB90}" destId="{CA645D22-314B-444D-B51D-4DD6041CFA20}" srcOrd="14" destOrd="0" parTransId="{D3DAFE99-E549-4BA3-9A69-9F8F3A8694D6}" sibTransId="{2612D9CF-7776-422A-8AC8-EE33C3C8918C}"/>
    <dgm:cxn modelId="{EE0CE45D-ECC7-4866-8447-EBAC27665B2F}" type="presOf" srcId="{CA645D22-314B-444D-B51D-4DD6041CFA20}" destId="{3334373D-F9B2-4549-A00F-0C9A7DFB5B30}" srcOrd="0" destOrd="0" presId="urn:microsoft.com/office/officeart/2005/8/layout/default"/>
    <dgm:cxn modelId="{BD4E9C42-CEAB-4350-8742-00A6FB62D221}" srcId="{D76C3AF9-A01B-4303-BC40-86F695A5BB90}" destId="{B2E7AD66-D358-4912-9595-953685DE4A00}" srcOrd="6"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2B9F746D-B7F1-484C-8253-2289C31B6ABB}" srcId="{D76C3AF9-A01B-4303-BC40-86F695A5BB90}" destId="{4259FAB3-DA89-4D89-B013-71A3C7367C2B}" srcOrd="13" destOrd="0" parTransId="{66EC0CFD-C0BD-4D8B-93FF-C549F3C9C43E}" sibTransId="{67945679-9028-42DA-9596-A4930B3BE7E5}"/>
    <dgm:cxn modelId="{9DC7C453-11CC-49A8-9D25-FD1EB6378A70}" srcId="{D76C3AF9-A01B-4303-BC40-86F695A5BB90}" destId="{BBE3EB94-F95B-4F9B-A8D2-48C37CD90D8C}" srcOrd="10" destOrd="0" parTransId="{B607BCDD-B20F-4989-B820-951A85F84BDC}" sibTransId="{6E90EE2B-13FC-4150-90D9-539B41405D8C}"/>
    <dgm:cxn modelId="{7E299559-033B-4273-8B0D-A207E5289EDF}" type="presOf" srcId="{870EBE98-E68F-4636-97EC-E54A83BAE925}" destId="{DD5C044D-DEA1-4A17-886F-F559D5498944}"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A7872A88-F131-E247-8A0A-F094C5524FAE}" type="presOf" srcId="{8EAD6780-DD71-B649-9DFC-B88E1A53D6EE}" destId="{97829209-CD61-4C46-B066-C14B376C7080}" srcOrd="0" destOrd="0" presId="urn:microsoft.com/office/officeart/2005/8/layout/default"/>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D651E997-8ED2-6344-A6DA-9BAC75DECFC7}" srcId="{D76C3AF9-A01B-4303-BC40-86F695A5BB90}" destId="{663EF226-0618-CD4A-8468-226BF5261D0C}" srcOrd="9" destOrd="0" parTransId="{F94D8B86-E01F-B149-B5DC-0ABEB2AEAFCD}" sibTransId="{2B4D3E50-4927-3547-831E-33511FB20749}"/>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4AB7A7A7-B13C-4BB9-8431-93C0939001BE}" srcId="{D76C3AF9-A01B-4303-BC40-86F695A5BB90}" destId="{708FF3CA-00D9-4A0E-8E44-34C5748F812F}" srcOrd="15" destOrd="0" parTransId="{E37CA88A-9706-406E-A89D-5B269799BC50}" sibTransId="{44E3F95F-8D59-4320-AA97-359C1F985923}"/>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0B539D5-259E-424E-B8C5-61EA63FD854E}" type="presOf" srcId="{663EF226-0618-CD4A-8468-226BF5261D0C}" destId="{D1652A59-BD67-4441-A394-4A40B79809FE}"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776799FE-05EB-4B7A-A741-F4043E8D8E67}" type="presOf" srcId="{708FF3CA-00D9-4A0E-8E44-34C5748F812F}" destId="{1CD65664-FAD2-4E52-86B0-E43E809D3E98}"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B810F3CB-3831-0E4C-A2CD-8657925D49C6}" type="presParOf" srcId="{790C49AD-5B67-4476-B39B-DEDEC531C193}" destId="{D1652A59-BD67-4441-A394-4A40B79809FE}" srcOrd="18" destOrd="0" presId="urn:microsoft.com/office/officeart/2005/8/layout/default"/>
    <dgm:cxn modelId="{BD2D928B-46C6-8F48-80C3-9CDC2302DDC3}" type="presParOf" srcId="{790C49AD-5B67-4476-B39B-DEDEC531C193}" destId="{E83EFD84-B2BD-8E47-A4DB-E9643934B180}" srcOrd="19" destOrd="0" presId="urn:microsoft.com/office/officeart/2005/8/layout/default"/>
    <dgm:cxn modelId="{509CC042-49F7-44D9-82BF-4D54FF4D1E3D}" type="presParOf" srcId="{790C49AD-5B67-4476-B39B-DEDEC531C193}" destId="{9910D55C-63A0-404A-9A78-5223A57DBC03}" srcOrd="20" destOrd="0" presId="urn:microsoft.com/office/officeart/2005/8/layout/default"/>
    <dgm:cxn modelId="{3C6F4E3E-36EC-4BAE-8C1D-44B28FF16864}" type="presParOf" srcId="{790C49AD-5B67-4476-B39B-DEDEC531C193}" destId="{667A7165-214E-4836-827B-FA831E9032DE}" srcOrd="21" destOrd="0" presId="urn:microsoft.com/office/officeart/2005/8/layout/default"/>
    <dgm:cxn modelId="{834E6FF5-B9CE-48BC-8ED5-F40D7A20A0E8}" type="presParOf" srcId="{790C49AD-5B67-4476-B39B-DEDEC531C193}" destId="{DD5C044D-DEA1-4A17-886F-F559D5498944}" srcOrd="22" destOrd="0" presId="urn:microsoft.com/office/officeart/2005/8/layout/default"/>
    <dgm:cxn modelId="{EC2603A3-0753-4661-9F6B-065AC0456F9D}" type="presParOf" srcId="{790C49AD-5B67-4476-B39B-DEDEC531C193}" destId="{85DA83CE-3D66-4FB3-9B1E-EE887A051F20}" srcOrd="23" destOrd="0" presId="urn:microsoft.com/office/officeart/2005/8/layout/default"/>
    <dgm:cxn modelId="{1CB4C93B-52CF-2A41-AB31-F258050C79E4}" type="presParOf" srcId="{790C49AD-5B67-4476-B39B-DEDEC531C193}" destId="{97829209-CD61-4C46-B066-C14B376C7080}" srcOrd="24" destOrd="0" presId="urn:microsoft.com/office/officeart/2005/8/layout/default"/>
    <dgm:cxn modelId="{D1835E1C-FCDB-D84D-85D8-4EFB621E59BF}" type="presParOf" srcId="{790C49AD-5B67-4476-B39B-DEDEC531C193}" destId="{235FB606-7201-E145-8995-498466A28A4F}" srcOrd="25" destOrd="0" presId="urn:microsoft.com/office/officeart/2005/8/layout/default"/>
    <dgm:cxn modelId="{9A35F4D8-9885-482F-9D0A-B121B6549DAC}" type="presParOf" srcId="{790C49AD-5B67-4476-B39B-DEDEC531C193}" destId="{A8273994-2137-4F5A-9885-05622CD45E8D}" srcOrd="26" destOrd="0" presId="urn:microsoft.com/office/officeart/2005/8/layout/default"/>
    <dgm:cxn modelId="{46662A23-29F1-482E-9A20-2A8213783D33}" type="presParOf" srcId="{790C49AD-5B67-4476-B39B-DEDEC531C193}" destId="{CAAD3B33-2C61-4216-BFE2-2FBBC6CD3B37}" srcOrd="27" destOrd="0" presId="urn:microsoft.com/office/officeart/2005/8/layout/default"/>
    <dgm:cxn modelId="{714C4027-C460-46A4-BBE3-4A6731985421}" type="presParOf" srcId="{790C49AD-5B67-4476-B39B-DEDEC531C193}" destId="{3334373D-F9B2-4549-A00F-0C9A7DFB5B30}" srcOrd="28" destOrd="0" presId="urn:microsoft.com/office/officeart/2005/8/layout/default"/>
    <dgm:cxn modelId="{3AF4E10F-A499-4920-8053-302263F1B8F5}" type="presParOf" srcId="{790C49AD-5B67-4476-B39B-DEDEC531C193}" destId="{8881015C-00FA-4A60-B404-3C0BABAA5D55}" srcOrd="29" destOrd="0" presId="urn:microsoft.com/office/officeart/2005/8/layout/default"/>
    <dgm:cxn modelId="{C17F0283-E315-4CCA-8F24-94D51E6A56D6}" type="presParOf" srcId="{790C49AD-5B67-4476-B39B-DEDEC531C193}" destId="{1CD65664-FAD2-4E52-86B0-E43E809D3E98}" srcOrd="30" destOrd="0" presId="urn:microsoft.com/office/officeart/2005/8/layout/default"/>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a:ln w="12700"/>
      </dgm:spPr>
      <dgm:t>
        <a:bodyPr/>
        <a:lstStyle/>
        <a:p>
          <a:r>
            <a:rPr lang="en-GB" sz="1400" dirty="0"/>
            <a:t>Accuracy checking  prescriptions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03B8DE76-CD9C-4F1E-A10E-A8A4B13FB507}">
      <dgm:prSet custT="1"/>
      <dgm:spPr>
        <a:solidFill>
          <a:schemeClr val="bg2">
            <a:lumMod val="20000"/>
            <a:lumOff val="80000"/>
          </a:schemeClr>
        </a:solidFill>
      </dgm:spPr>
      <dgm:t>
        <a:bodyPr/>
        <a:lstStyle/>
        <a:p>
          <a:r>
            <a:rPr lang="en-GB" sz="1400" dirty="0"/>
            <a:t>Answering clinical queries from other HCPs</a:t>
          </a:r>
        </a:p>
      </dgm:t>
    </dgm:pt>
    <dgm:pt modelId="{8E2F6045-BEC2-46D2-9B7B-40BFC4D0F71D}" type="parTrans" cxnId="{8028B138-64D2-4391-BFB7-31D61D78E31E}">
      <dgm:prSet/>
      <dgm:spPr/>
      <dgm:t>
        <a:bodyPr/>
        <a:lstStyle/>
        <a:p>
          <a:endParaRPr lang="en-GB"/>
        </a:p>
      </dgm:t>
    </dgm:pt>
    <dgm:pt modelId="{5F472383-DC4D-4899-BA9B-895536783C96}" type="sibTrans" cxnId="{8028B138-64D2-4391-BFB7-31D61D78E31E}">
      <dgm:prSet/>
      <dgm:spPr/>
      <dgm:t>
        <a:bodyPr/>
        <a:lstStyle/>
        <a:p>
          <a:endParaRPr lang="en-GB"/>
        </a:p>
      </dgm:t>
    </dgm:pt>
    <dgm:pt modelId="{4696BAFB-C312-4017-A369-897C891E5692}">
      <dgm:prSet phldrT="[Text]" custT="1"/>
      <dgm:spPr>
        <a:solidFill>
          <a:schemeClr val="bg2">
            <a:lumMod val="20000"/>
            <a:lumOff val="80000"/>
          </a:schemeClr>
        </a:solidFill>
      </dgm:spPr>
      <dgm:t>
        <a:bodyPr/>
        <a:lstStyle/>
        <a:p>
          <a:r>
            <a:rPr lang="en-GB" sz="1400" dirty="0"/>
            <a:t>Antimicrobial stewardship</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chemeClr val="bg2">
            <a:lumMod val="20000"/>
            <a:lumOff val="80000"/>
          </a:schemeClr>
        </a:solidFill>
      </dgm:spPr>
      <dgm:t>
        <a:bodyPr/>
        <a:lstStyle/>
        <a:p>
          <a:pPr>
            <a:buClrTx/>
            <a:buSzTx/>
            <a:buFontTx/>
            <a:buNone/>
          </a:pPr>
          <a:r>
            <a:rPr lang="en-GB" sz="1400" dirty="0"/>
            <a:t>Attendance on ward rounds</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chemeClr val="bg2">
            <a:lumMod val="20000"/>
            <a:lumOff val="80000"/>
          </a:schemeClr>
        </a:solidFill>
      </dgm:spPr>
      <dgm:t>
        <a:bodyPr/>
        <a:lstStyle/>
        <a:p>
          <a:r>
            <a:rPr lang="en-GB" sz="1400" dirty="0"/>
            <a:t>Audits and quality/service improvement work</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chemeClr val="bg2">
            <a:lumMod val="20000"/>
            <a:lumOff val="80000"/>
          </a:schemeClr>
        </a:solidFill>
      </dgm:spPr>
      <dgm:t>
        <a:bodyPr/>
        <a:lstStyle/>
        <a:p>
          <a:r>
            <a:rPr lang="en-GB" sz="1400" dirty="0"/>
            <a:t>Commissioning, high cost drug management and budgeting</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chemeClr val="bg2">
            <a:lumMod val="20000"/>
            <a:lumOff val="80000"/>
          </a:schemeClr>
        </a:solidFill>
        <a:ln w="57150"/>
      </dgm:spPr>
      <dgm:t>
        <a:bodyPr/>
        <a:lstStyle/>
        <a:p>
          <a:r>
            <a:rPr lang="en-GB" sz="1400" dirty="0"/>
            <a:t>Champion and improve patient safety</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a:ln w="57150"/>
      </dgm:spPr>
      <dgm:t>
        <a:bodyPr/>
        <a:lstStyle/>
        <a:p>
          <a:r>
            <a:rPr lang="en-GB" sz="1400" dirty="0"/>
            <a:t>Clinical screening of patient medication charts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chemeClr val="bg2">
            <a:lumMod val="20000"/>
            <a:lumOff val="80000"/>
          </a:schemeClr>
        </a:solidFill>
      </dgm:spPr>
      <dgm:t>
        <a:bodyPr/>
        <a:lstStyle/>
        <a:p>
          <a:pPr>
            <a:buClrTx/>
            <a:buSzTx/>
            <a:buFontTx/>
            <a:buNone/>
          </a:pPr>
          <a:r>
            <a:rPr lang="en-GB" sz="1400" dirty="0"/>
            <a:t>Clinical screening of prescriptions (inpatient and discharge)</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F2FCABAC-DF71-4779-9B9B-C4FA857844D7}">
      <dgm:prSet phldrT="[Text]" custT="1"/>
      <dgm:spPr>
        <a:solidFill>
          <a:schemeClr val="bg2">
            <a:lumMod val="20000"/>
            <a:lumOff val="80000"/>
          </a:schemeClr>
        </a:solidFill>
      </dgm:spPr>
      <dgm:t>
        <a:bodyPr/>
        <a:lstStyle/>
        <a:p>
          <a:r>
            <a:rPr lang="en-GB" sz="1400" dirty="0"/>
            <a:t>Developing clinical guidance and policy</a:t>
          </a:r>
        </a:p>
      </dgm:t>
    </dgm:pt>
    <dgm:pt modelId="{913A2CAD-7D09-4357-9496-4D2F5648D214}" type="parTrans" cxnId="{0D73CD1B-B12E-49FB-839D-F70ECB58315B}">
      <dgm:prSet/>
      <dgm:spPr/>
      <dgm:t>
        <a:bodyPr/>
        <a:lstStyle/>
        <a:p>
          <a:endParaRPr lang="en-GB"/>
        </a:p>
      </dgm:t>
    </dgm:pt>
    <dgm:pt modelId="{2F4AF14D-99B5-42C3-9497-39691A3FF91C}" type="sibTrans" cxnId="{0D73CD1B-B12E-49FB-839D-F70ECB58315B}">
      <dgm:prSet/>
      <dgm:spPr/>
      <dgm:t>
        <a:bodyPr/>
        <a:lstStyle/>
        <a:p>
          <a:endParaRPr lang="en-GB"/>
        </a:p>
      </dgm:t>
    </dgm:pt>
    <dgm:pt modelId="{94FF1DB7-4C5F-454B-A9FA-F143369FF703}">
      <dgm:prSet phldrT="[Text]" custT="1"/>
      <dgm:spPr>
        <a:solidFill>
          <a:schemeClr val="bg2">
            <a:lumMod val="20000"/>
            <a:lumOff val="80000"/>
          </a:schemeClr>
        </a:solidFill>
      </dgm:spPr>
      <dgm:t>
        <a:bodyPr/>
        <a:lstStyle/>
        <a:p>
          <a:r>
            <a:rPr lang="en-GB" sz="1400" dirty="0"/>
            <a:t>Developing patient pathways</a:t>
          </a:r>
        </a:p>
      </dgm:t>
    </dgm:pt>
    <dgm:pt modelId="{64DE137A-C3C1-420D-8084-6F5A62B9E2CE}" type="parTrans" cxnId="{F1AF3DCB-04E4-44FE-8D8D-5D68BA64B5F5}">
      <dgm:prSet/>
      <dgm:spPr/>
      <dgm:t>
        <a:bodyPr/>
        <a:lstStyle/>
        <a:p>
          <a:endParaRPr lang="en-GB"/>
        </a:p>
      </dgm:t>
    </dgm:pt>
    <dgm:pt modelId="{67F278AB-95BD-4A85-82EB-E02CD8B3339E}" type="sibTrans" cxnId="{F1AF3DCB-04E4-44FE-8D8D-5D68BA64B5F5}">
      <dgm:prSet/>
      <dgm:spPr/>
      <dgm:t>
        <a:bodyPr/>
        <a:lstStyle/>
        <a:p>
          <a:endParaRPr lang="en-GB"/>
        </a:p>
      </dgm:t>
    </dgm:pt>
    <dgm:pt modelId="{71C41AAE-0393-40AF-B20A-D9109DA3879A}">
      <dgm:prSet phldrT="[Text]" custT="1"/>
      <dgm:spPr>
        <a:solidFill>
          <a:schemeClr val="bg2">
            <a:lumMod val="20000"/>
            <a:lumOff val="80000"/>
          </a:schemeClr>
        </a:solidFill>
      </dgm:spPr>
      <dgm:t>
        <a:bodyPr/>
        <a:lstStyle/>
        <a:p>
          <a:r>
            <a:rPr lang="en-GB" sz="1400" dirty="0"/>
            <a:t>Incident management and governance </a:t>
          </a:r>
          <a:r>
            <a:rPr lang="en-GB" sz="1400" dirty="0" err="1"/>
            <a:t>inc</a:t>
          </a:r>
          <a:r>
            <a:rPr lang="en-GB" sz="1400" dirty="0"/>
            <a:t> AARs, investigations</a:t>
          </a:r>
        </a:p>
      </dgm:t>
    </dgm:pt>
    <dgm:pt modelId="{C1A9B489-A253-4DD8-81BF-6C71855ADBBE}" type="parTrans" cxnId="{7C423AF6-C42D-4C8F-8159-BB852B42E419}">
      <dgm:prSet/>
      <dgm:spPr/>
      <dgm:t>
        <a:bodyPr/>
        <a:lstStyle/>
        <a:p>
          <a:endParaRPr lang="en-GB"/>
        </a:p>
      </dgm:t>
    </dgm:pt>
    <dgm:pt modelId="{E21FFF2F-98D5-4824-943F-D7F9B872EC58}" type="sibTrans" cxnId="{7C423AF6-C42D-4C8F-8159-BB852B42E419}">
      <dgm:prSet/>
      <dgm:spPr/>
      <dgm:t>
        <a:bodyPr/>
        <a:lstStyle/>
        <a:p>
          <a:endParaRPr lang="en-GB"/>
        </a:p>
      </dgm:t>
    </dgm:pt>
    <dgm:pt modelId="{D3246F9C-1496-4B56-8324-AF29535C538B}">
      <dgm:prSet phldrT="[Text]" custT="1"/>
      <dgm:spPr>
        <a:solidFill>
          <a:schemeClr val="bg2">
            <a:lumMod val="20000"/>
            <a:lumOff val="80000"/>
          </a:schemeClr>
        </a:solidFill>
      </dgm:spPr>
      <dgm:t>
        <a:bodyPr/>
        <a:lstStyle/>
        <a:p>
          <a:r>
            <a:rPr lang="en-GB" sz="1400" dirty="0"/>
            <a:t>Investigations of missed doses and critical medicine omissions</a:t>
          </a:r>
        </a:p>
      </dgm:t>
    </dgm:pt>
    <dgm:pt modelId="{204C1C10-12D4-43DB-9C71-AB9FE1DEBDD0}" type="parTrans" cxnId="{1D6CAE07-9ED2-4AF1-9232-B9C014C18CD8}">
      <dgm:prSet/>
      <dgm:spPr/>
      <dgm:t>
        <a:bodyPr/>
        <a:lstStyle/>
        <a:p>
          <a:endParaRPr lang="en-GB"/>
        </a:p>
      </dgm:t>
    </dgm:pt>
    <dgm:pt modelId="{86F9DAE0-9D93-47FF-8BBD-48C74E7821EF}" type="sibTrans" cxnId="{1D6CAE07-9ED2-4AF1-9232-B9C014C18CD8}">
      <dgm:prSet/>
      <dgm:spPr/>
      <dgm:t>
        <a:bodyPr/>
        <a:lstStyle/>
        <a:p>
          <a:endParaRPr lang="en-GB"/>
        </a:p>
      </dgm:t>
    </dgm:pt>
    <dgm:pt modelId="{E11EA3E1-C6C8-4315-87FA-B16BF5394EAA}">
      <dgm:prSet phldrT="[Text]" custT="1"/>
      <dgm:spPr>
        <a:solidFill>
          <a:schemeClr val="bg2">
            <a:lumMod val="20000"/>
            <a:lumOff val="80000"/>
          </a:schemeClr>
        </a:solidFill>
        <a:ln w="57150"/>
      </dgm:spPr>
      <dgm:t>
        <a:bodyPr/>
        <a:lstStyle/>
        <a:p>
          <a:pPr>
            <a:buClrTx/>
            <a:buSzTx/>
            <a:buFontTx/>
            <a:buNone/>
          </a:pPr>
          <a:r>
            <a:rPr lang="en-GB" sz="1400" dirty="0"/>
            <a:t>Medicines reconciliation (ward and clinic)</a:t>
          </a:r>
        </a:p>
      </dgm:t>
    </dgm:pt>
    <dgm:pt modelId="{AFE45829-8549-4EFD-BD8E-55909BC05B75}" type="parTrans" cxnId="{664CAF3F-A538-4196-8CFD-FA2809156244}">
      <dgm:prSet/>
      <dgm:spPr/>
      <dgm:t>
        <a:bodyPr/>
        <a:lstStyle/>
        <a:p>
          <a:endParaRPr lang="en-GB"/>
        </a:p>
      </dgm:t>
    </dgm:pt>
    <dgm:pt modelId="{9DC875B5-94FB-4DD9-BEF1-2B3FC363F88B}" type="sibTrans" cxnId="{664CAF3F-A538-4196-8CFD-FA2809156244}">
      <dgm:prSet/>
      <dgm:spPr/>
      <dgm:t>
        <a:bodyPr/>
        <a:lstStyle/>
        <a:p>
          <a:endParaRPr lang="en-GB"/>
        </a:p>
      </dgm:t>
    </dgm:pt>
    <dgm:pt modelId="{AAD43CFC-7E4B-44E8-8140-0E5F26AB58E2}">
      <dgm:prSet phldrT="[Text]" custT="1"/>
      <dgm:spPr>
        <a:solidFill>
          <a:schemeClr val="bg2">
            <a:lumMod val="20000"/>
            <a:lumOff val="80000"/>
          </a:schemeClr>
        </a:solidFill>
      </dgm:spPr>
      <dgm:t>
        <a:bodyPr/>
        <a:lstStyle/>
        <a:p>
          <a:r>
            <a:rPr lang="en-GB" sz="1400" dirty="0"/>
            <a:t>Overseeing digital flow of information in EPS systems</a:t>
          </a:r>
        </a:p>
      </dgm:t>
    </dgm:pt>
    <dgm:pt modelId="{4201FDBD-812C-4A26-8A60-FB42E976421F}" type="parTrans" cxnId="{9653CFBB-2A1E-48EE-8915-93B97D921EFA}">
      <dgm:prSet/>
      <dgm:spPr/>
      <dgm:t>
        <a:bodyPr/>
        <a:lstStyle/>
        <a:p>
          <a:endParaRPr lang="en-GB"/>
        </a:p>
      </dgm:t>
    </dgm:pt>
    <dgm:pt modelId="{35189A49-EDC4-4451-B9AD-54D0E57FECD2}" type="sibTrans" cxnId="{9653CFBB-2A1E-48EE-8915-93B97D921EFA}">
      <dgm:prSet/>
      <dgm:spPr/>
      <dgm:t>
        <a:bodyPr/>
        <a:lstStyle/>
        <a:p>
          <a:endParaRPr lang="en-GB"/>
        </a:p>
      </dgm:t>
    </dgm:pt>
    <dgm:pt modelId="{6FB3309F-CD21-46B6-B8B5-8C44A805E085}">
      <dgm:prSet phldrT="[Text]" custT="1"/>
      <dgm:spPr>
        <a:solidFill>
          <a:schemeClr val="bg2">
            <a:lumMod val="20000"/>
            <a:lumOff val="80000"/>
          </a:schemeClr>
        </a:solidFill>
      </dgm:spPr>
      <dgm:t>
        <a:bodyPr/>
        <a:lstStyle/>
        <a:p>
          <a:r>
            <a:rPr lang="en-GB" sz="1400" dirty="0"/>
            <a:t>Patient counselling and answering patient queries</a:t>
          </a:r>
        </a:p>
      </dgm:t>
    </dgm:pt>
    <dgm:pt modelId="{6ADFBD35-4692-49CF-8C72-EBF7F01DD0D2}" type="parTrans" cxnId="{965F9665-A4C2-4938-B8C5-BC7BCDE22792}">
      <dgm:prSet/>
      <dgm:spPr/>
      <dgm:t>
        <a:bodyPr/>
        <a:lstStyle/>
        <a:p>
          <a:endParaRPr lang="en-GB"/>
        </a:p>
      </dgm:t>
    </dgm:pt>
    <dgm:pt modelId="{6052FC35-1A8C-4102-A7EF-CC08AD435D82}" type="sibTrans" cxnId="{965F9665-A4C2-4938-B8C5-BC7BCDE22792}">
      <dgm:prSet/>
      <dgm:spPr/>
      <dgm:t>
        <a:bodyPr/>
        <a:lstStyle/>
        <a:p>
          <a:endParaRPr lang="en-GB"/>
        </a:p>
      </dgm:t>
    </dgm:pt>
    <dgm:pt modelId="{C7469D59-8FB3-4254-A14D-A42156F2DC2B}">
      <dgm:prSet phldrT="[Text]" custT="1"/>
      <dgm:spPr>
        <a:solidFill>
          <a:schemeClr val="bg2">
            <a:lumMod val="20000"/>
            <a:lumOff val="80000"/>
          </a:schemeClr>
        </a:solidFill>
      </dgm:spPr>
      <dgm:t>
        <a:bodyPr/>
        <a:lstStyle/>
        <a:p>
          <a:r>
            <a:rPr lang="en-GB" sz="1400" dirty="0"/>
            <a:t>Prescribing on ward or in clinics (IP/OP)</a:t>
          </a:r>
        </a:p>
      </dgm:t>
    </dgm:pt>
    <dgm:pt modelId="{B1EA0A8C-9915-438E-9C8D-CF6AB59E62CE}" type="parTrans" cxnId="{29BD617D-35A0-49DA-BE6F-6C1CFEC4A2D9}">
      <dgm:prSet/>
      <dgm:spPr/>
      <dgm:t>
        <a:bodyPr/>
        <a:lstStyle/>
        <a:p>
          <a:endParaRPr lang="en-GB"/>
        </a:p>
      </dgm:t>
    </dgm:pt>
    <dgm:pt modelId="{4CB16716-6156-482D-B3A5-7E8B64A84B05}" type="sibTrans" cxnId="{29BD617D-35A0-49DA-BE6F-6C1CFEC4A2D9}">
      <dgm:prSet/>
      <dgm:spPr/>
      <dgm:t>
        <a:bodyPr/>
        <a:lstStyle/>
        <a:p>
          <a:endParaRPr lang="en-GB"/>
        </a:p>
      </dgm:t>
    </dgm:pt>
    <dgm:pt modelId="{C883CCB0-6A81-42F6-8E93-3B9F2E313935}">
      <dgm:prSet phldrT="[Text]" custT="1"/>
      <dgm:spPr>
        <a:solidFill>
          <a:schemeClr val="bg2">
            <a:lumMod val="20000"/>
            <a:lumOff val="80000"/>
          </a:schemeClr>
        </a:solidFill>
      </dgm:spPr>
      <dgm:t>
        <a:bodyPr/>
        <a:lstStyle/>
        <a:p>
          <a:pPr>
            <a:buClrTx/>
            <a:buSzTx/>
            <a:buFontTx/>
            <a:buNone/>
          </a:pPr>
          <a:r>
            <a:rPr lang="en-GB" sz="1400" dirty="0"/>
            <a:t>Reviewing test results – bloods, ECGs, ECHOs, genetics tests e.g. DPYD</a:t>
          </a:r>
        </a:p>
      </dgm:t>
    </dgm:pt>
    <dgm:pt modelId="{DF2FCC1B-4D88-4CF4-BAF2-91C83D2920DF}" type="parTrans" cxnId="{D2EB05B2-5981-4C5E-A7A1-E62C94BD75CB}">
      <dgm:prSet/>
      <dgm:spPr/>
      <dgm:t>
        <a:bodyPr/>
        <a:lstStyle/>
        <a:p>
          <a:endParaRPr lang="en-GB"/>
        </a:p>
      </dgm:t>
    </dgm:pt>
    <dgm:pt modelId="{2147BD97-F9E6-4072-9D5D-DDA4AD354361}" type="sibTrans" cxnId="{D2EB05B2-5981-4C5E-A7A1-E62C94BD75CB}">
      <dgm:prSet/>
      <dgm:spPr/>
      <dgm:t>
        <a:bodyPr/>
        <a:lstStyle/>
        <a:p>
          <a:endParaRPr lang="en-GB"/>
        </a:p>
      </dgm:t>
    </dgm:pt>
    <dgm:pt modelId="{E7F27E2D-4CDC-4B83-8391-DBE5D2A16D9E}">
      <dgm:prSet phldrT="[Text]" custT="1"/>
      <dgm:spPr>
        <a:solidFill>
          <a:schemeClr val="bg2">
            <a:lumMod val="20000"/>
            <a:lumOff val="80000"/>
          </a:schemeClr>
        </a:solidFill>
        <a:ln w="12700"/>
      </dgm:spPr>
      <dgm:t>
        <a:bodyPr/>
        <a:lstStyle/>
        <a:p>
          <a:r>
            <a:rPr lang="en-GB" sz="1400" dirty="0"/>
            <a:t>Supply stock medication to wards </a:t>
          </a:r>
        </a:p>
      </dgm:t>
    </dgm:pt>
    <dgm:pt modelId="{B6F206ED-785B-42C2-A54A-5E4D31F7773A}" type="parTrans" cxnId="{32ACC7EF-607B-47DA-A0BC-04A6530976C1}">
      <dgm:prSet/>
      <dgm:spPr/>
      <dgm:t>
        <a:bodyPr/>
        <a:lstStyle/>
        <a:p>
          <a:endParaRPr lang="en-GB"/>
        </a:p>
      </dgm:t>
    </dgm:pt>
    <dgm:pt modelId="{0DDEED28-2624-474B-AC9A-93D79BAD6F28}" type="sibTrans" cxnId="{32ACC7EF-607B-47DA-A0BC-04A6530976C1}">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9">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9">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9">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9">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9">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9">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9">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9">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9">
        <dgm:presLayoutVars>
          <dgm:bulletEnabled val="1"/>
        </dgm:presLayoutVars>
      </dgm:prSet>
      <dgm:spPr/>
    </dgm:pt>
    <dgm:pt modelId="{939A8D69-EFF9-406F-8B71-512DCF6E7CAF}" type="pres">
      <dgm:prSet presAssocID="{F732A910-BD27-4B61-BD13-BB8A705B677A}" presName="sibTrans" presStyleCnt="0"/>
      <dgm:spPr/>
    </dgm:pt>
    <dgm:pt modelId="{8DE61066-C8A2-438E-8B04-4C28061C95C3}" type="pres">
      <dgm:prSet presAssocID="{F2FCABAC-DF71-4779-9B9B-C4FA857844D7}" presName="node" presStyleLbl="node1" presStyleIdx="9" presStyleCnt="19">
        <dgm:presLayoutVars>
          <dgm:bulletEnabled val="1"/>
        </dgm:presLayoutVars>
      </dgm:prSet>
      <dgm:spPr/>
    </dgm:pt>
    <dgm:pt modelId="{A9EF2B9D-8E14-4DDC-BF53-C4CFA547EC49}" type="pres">
      <dgm:prSet presAssocID="{2F4AF14D-99B5-42C3-9497-39691A3FF91C}" presName="sibTrans" presStyleCnt="0"/>
      <dgm:spPr/>
    </dgm:pt>
    <dgm:pt modelId="{72C10D07-AF09-47B2-B116-DAFDF39325BA}" type="pres">
      <dgm:prSet presAssocID="{94FF1DB7-4C5F-454B-A9FA-F143369FF703}" presName="node" presStyleLbl="node1" presStyleIdx="10" presStyleCnt="19">
        <dgm:presLayoutVars>
          <dgm:bulletEnabled val="1"/>
        </dgm:presLayoutVars>
      </dgm:prSet>
      <dgm:spPr/>
    </dgm:pt>
    <dgm:pt modelId="{34749A98-8DA8-4B40-BA0F-14B27E8A73EC}" type="pres">
      <dgm:prSet presAssocID="{67F278AB-95BD-4A85-82EB-E02CD8B3339E}" presName="sibTrans" presStyleCnt="0"/>
      <dgm:spPr/>
    </dgm:pt>
    <dgm:pt modelId="{CE60DF34-3B4F-4D70-A8B8-24A698964D1C}" type="pres">
      <dgm:prSet presAssocID="{71C41AAE-0393-40AF-B20A-D9109DA3879A}" presName="node" presStyleLbl="node1" presStyleIdx="11" presStyleCnt="19">
        <dgm:presLayoutVars>
          <dgm:bulletEnabled val="1"/>
        </dgm:presLayoutVars>
      </dgm:prSet>
      <dgm:spPr/>
    </dgm:pt>
    <dgm:pt modelId="{BC340E01-1DDE-4BA7-AF3D-F025844F3E1B}" type="pres">
      <dgm:prSet presAssocID="{E21FFF2F-98D5-4824-943F-D7F9B872EC58}" presName="sibTrans" presStyleCnt="0"/>
      <dgm:spPr/>
    </dgm:pt>
    <dgm:pt modelId="{16AF1183-863E-4123-9A16-07DC5B1F17E6}" type="pres">
      <dgm:prSet presAssocID="{D3246F9C-1496-4B56-8324-AF29535C538B}" presName="node" presStyleLbl="node1" presStyleIdx="12" presStyleCnt="19">
        <dgm:presLayoutVars>
          <dgm:bulletEnabled val="1"/>
        </dgm:presLayoutVars>
      </dgm:prSet>
      <dgm:spPr/>
    </dgm:pt>
    <dgm:pt modelId="{F453A9B4-1250-4CDA-BE30-A75EBD1D3B35}" type="pres">
      <dgm:prSet presAssocID="{86F9DAE0-9D93-47FF-8BBD-48C74E7821EF}" presName="sibTrans" presStyleCnt="0"/>
      <dgm:spPr/>
    </dgm:pt>
    <dgm:pt modelId="{C8287A83-A32C-451A-8C91-7E29D3DD2643}" type="pres">
      <dgm:prSet presAssocID="{E11EA3E1-C6C8-4315-87FA-B16BF5394EAA}" presName="node" presStyleLbl="node1" presStyleIdx="13" presStyleCnt="19">
        <dgm:presLayoutVars>
          <dgm:bulletEnabled val="1"/>
        </dgm:presLayoutVars>
      </dgm:prSet>
      <dgm:spPr/>
    </dgm:pt>
    <dgm:pt modelId="{9AA01497-3D75-4BF2-94BB-D430D935DE9B}" type="pres">
      <dgm:prSet presAssocID="{9DC875B5-94FB-4DD9-BEF1-2B3FC363F88B}" presName="sibTrans" presStyleCnt="0"/>
      <dgm:spPr/>
    </dgm:pt>
    <dgm:pt modelId="{EB8575DA-6118-4BFF-9E94-B2010655F363}" type="pres">
      <dgm:prSet presAssocID="{AAD43CFC-7E4B-44E8-8140-0E5F26AB58E2}" presName="node" presStyleLbl="node1" presStyleIdx="14" presStyleCnt="19">
        <dgm:presLayoutVars>
          <dgm:bulletEnabled val="1"/>
        </dgm:presLayoutVars>
      </dgm:prSet>
      <dgm:spPr/>
    </dgm:pt>
    <dgm:pt modelId="{2498D90A-9457-4513-8100-037876C87BF3}" type="pres">
      <dgm:prSet presAssocID="{35189A49-EDC4-4451-B9AD-54D0E57FECD2}" presName="sibTrans" presStyleCnt="0"/>
      <dgm:spPr/>
    </dgm:pt>
    <dgm:pt modelId="{5C1DEF69-B906-4925-9724-66735F27A6B9}" type="pres">
      <dgm:prSet presAssocID="{6FB3309F-CD21-46B6-B8B5-8C44A805E085}" presName="node" presStyleLbl="node1" presStyleIdx="15" presStyleCnt="19">
        <dgm:presLayoutVars>
          <dgm:bulletEnabled val="1"/>
        </dgm:presLayoutVars>
      </dgm:prSet>
      <dgm:spPr/>
    </dgm:pt>
    <dgm:pt modelId="{592DF838-C052-4782-8869-D9F83462F28B}" type="pres">
      <dgm:prSet presAssocID="{6052FC35-1A8C-4102-A7EF-CC08AD435D82}" presName="sibTrans" presStyleCnt="0"/>
      <dgm:spPr/>
    </dgm:pt>
    <dgm:pt modelId="{1889C670-A689-49D4-BEA5-E11C86A299B6}" type="pres">
      <dgm:prSet presAssocID="{C7469D59-8FB3-4254-A14D-A42156F2DC2B}" presName="node" presStyleLbl="node1" presStyleIdx="16" presStyleCnt="19">
        <dgm:presLayoutVars>
          <dgm:bulletEnabled val="1"/>
        </dgm:presLayoutVars>
      </dgm:prSet>
      <dgm:spPr/>
    </dgm:pt>
    <dgm:pt modelId="{10D7F088-8E1C-4ADA-84F0-49DCB8551A5C}" type="pres">
      <dgm:prSet presAssocID="{4CB16716-6156-482D-B3A5-7E8B64A84B05}" presName="sibTrans" presStyleCnt="0"/>
      <dgm:spPr/>
    </dgm:pt>
    <dgm:pt modelId="{B74EAB21-17C3-42D4-9EF6-ECDF7DF77C27}" type="pres">
      <dgm:prSet presAssocID="{C883CCB0-6A81-42F6-8E93-3B9F2E313935}" presName="node" presStyleLbl="node1" presStyleIdx="17" presStyleCnt="19">
        <dgm:presLayoutVars>
          <dgm:bulletEnabled val="1"/>
        </dgm:presLayoutVars>
      </dgm:prSet>
      <dgm:spPr/>
    </dgm:pt>
    <dgm:pt modelId="{C1C71F4B-7D16-471A-BEA9-12E50EE9CA76}" type="pres">
      <dgm:prSet presAssocID="{2147BD97-F9E6-4072-9D5D-DDA4AD354361}" presName="sibTrans" presStyleCnt="0"/>
      <dgm:spPr/>
    </dgm:pt>
    <dgm:pt modelId="{822A5670-5815-44C6-B65F-5BB06988D1D7}" type="pres">
      <dgm:prSet presAssocID="{E7F27E2D-4CDC-4B83-8391-DBE5D2A16D9E}" presName="node" presStyleLbl="node1" presStyleIdx="18" presStyleCnt="19">
        <dgm:presLayoutVars>
          <dgm:bulletEnabled val="1"/>
        </dgm:presLayoutVars>
      </dgm:prSet>
      <dgm:spPr/>
    </dgm:pt>
  </dgm:ptLst>
  <dgm:cxnLst>
    <dgm:cxn modelId="{1D6CAE07-9ED2-4AF1-9232-B9C014C18CD8}" srcId="{D76C3AF9-A01B-4303-BC40-86F695A5BB90}" destId="{D3246F9C-1496-4B56-8324-AF29535C538B}" srcOrd="12" destOrd="0" parTransId="{204C1C10-12D4-43DB-9C71-AB9FE1DEBDD0}" sibTransId="{86F9DAE0-9D93-47FF-8BBD-48C74E7821EF}"/>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B9902C12-4B0A-4171-9E16-8E6C05082336}" type="presOf" srcId="{E7F27E2D-4CDC-4B83-8391-DBE5D2A16D9E}" destId="{822A5670-5815-44C6-B65F-5BB06988D1D7}" srcOrd="0" destOrd="0" presId="urn:microsoft.com/office/officeart/2005/8/layout/default"/>
    <dgm:cxn modelId="{9FDEA912-1674-4DEE-8885-257B7A48FB86}" type="presOf" srcId="{6FB3309F-CD21-46B6-B8B5-8C44A805E085}" destId="{5C1DEF69-B906-4925-9724-66735F27A6B9}" srcOrd="0" destOrd="0" presId="urn:microsoft.com/office/officeart/2005/8/layout/default"/>
    <dgm:cxn modelId="{0D73CD1B-B12E-49FB-839D-F70ECB58315B}" srcId="{D76C3AF9-A01B-4303-BC40-86F695A5BB90}" destId="{F2FCABAC-DF71-4779-9B9B-C4FA857844D7}" srcOrd="9" destOrd="0" parTransId="{913A2CAD-7D09-4357-9496-4D2F5648D214}" sibTransId="{2F4AF14D-99B5-42C3-9497-39691A3FF91C}"/>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664CAF3F-A538-4196-8CFD-FA2809156244}" srcId="{D76C3AF9-A01B-4303-BC40-86F695A5BB90}" destId="{E11EA3E1-C6C8-4315-87FA-B16BF5394EAA}" srcOrd="13" destOrd="0" parTransId="{AFE45829-8549-4EFD-BD8E-55909BC05B75}" sibTransId="{9DC875B5-94FB-4DD9-BEF1-2B3FC363F88B}"/>
    <dgm:cxn modelId="{74BDB25B-0492-4069-86C0-B0591D180487}" type="presOf" srcId="{C7469D59-8FB3-4254-A14D-A42156F2DC2B}" destId="{1889C670-A689-49D4-BEA5-E11C86A299B6}" srcOrd="0" destOrd="0" presId="urn:microsoft.com/office/officeart/2005/8/layout/default"/>
    <dgm:cxn modelId="{BD4E9C42-CEAB-4350-8742-00A6FB62D221}" srcId="{D76C3AF9-A01B-4303-BC40-86F695A5BB90}" destId="{B2E7AD66-D358-4912-9595-953685DE4A00}" srcOrd="6" destOrd="0" parTransId="{84AB70C4-B3EF-4E66-A1FC-5674E7430887}" sibTransId="{53D919E2-FB98-4E1F-9373-3232A589DD2A}"/>
    <dgm:cxn modelId="{965F9665-A4C2-4938-B8C5-BC7BCDE22792}" srcId="{D76C3AF9-A01B-4303-BC40-86F695A5BB90}" destId="{6FB3309F-CD21-46B6-B8B5-8C44A805E085}" srcOrd="15" destOrd="0" parTransId="{6ADFBD35-4692-49CF-8C72-EBF7F01DD0D2}" sibTransId="{6052FC35-1A8C-4102-A7EF-CC08AD435D82}"/>
    <dgm:cxn modelId="{B2AD4C4A-8198-48DA-9DCE-155844EB7439}" type="presOf" srcId="{4696BAFB-C312-4017-A369-897C891E5692}" destId="{5EF327DE-3C6A-4910-BDAA-9ACA2CA53880}" srcOrd="0" destOrd="0" presId="urn:microsoft.com/office/officeart/2005/8/layout/default"/>
    <dgm:cxn modelId="{BB0ADA6C-717E-4124-A2C4-A40349F16E94}" type="presOf" srcId="{AAD43CFC-7E4B-44E8-8140-0E5F26AB58E2}" destId="{EB8575DA-6118-4BFF-9E94-B2010655F363}" srcOrd="0" destOrd="0" presId="urn:microsoft.com/office/officeart/2005/8/layout/default"/>
    <dgm:cxn modelId="{CCF3E357-D7BC-4440-9594-C6A327CEB3FD}" type="presOf" srcId="{F2FCABAC-DF71-4779-9B9B-C4FA857844D7}" destId="{8DE61066-C8A2-438E-8B04-4C28061C95C3}"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29BD617D-35A0-49DA-BE6F-6C1CFEC4A2D9}" srcId="{D76C3AF9-A01B-4303-BC40-86F695A5BB90}" destId="{C7469D59-8FB3-4254-A14D-A42156F2DC2B}" srcOrd="16" destOrd="0" parTransId="{B1EA0A8C-9915-438E-9C8D-CF6AB59E62CE}" sibTransId="{4CB16716-6156-482D-B3A5-7E8B64A84B05}"/>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A775EFA6-B03F-43A5-AC30-BC38289E6136}" type="presOf" srcId="{94FF1DB7-4C5F-454B-A9FA-F143369FF703}" destId="{72C10D07-AF09-47B2-B116-DAFDF39325BA}" srcOrd="0" destOrd="0" presId="urn:microsoft.com/office/officeart/2005/8/layout/default"/>
    <dgm:cxn modelId="{D301D3AF-0E58-4570-8719-1F8E1463A736}" type="presOf" srcId="{71C41AAE-0393-40AF-B20A-D9109DA3879A}" destId="{CE60DF34-3B4F-4D70-A8B8-24A698964D1C}" srcOrd="0" destOrd="0" presId="urn:microsoft.com/office/officeart/2005/8/layout/default"/>
    <dgm:cxn modelId="{D2EB05B2-5981-4C5E-A7A1-E62C94BD75CB}" srcId="{D76C3AF9-A01B-4303-BC40-86F695A5BB90}" destId="{C883CCB0-6A81-42F6-8E93-3B9F2E313935}" srcOrd="17" destOrd="0" parTransId="{DF2FCC1B-4D88-4CF4-BAF2-91C83D2920DF}" sibTransId="{2147BD97-F9E6-4072-9D5D-DDA4AD354361}"/>
    <dgm:cxn modelId="{9653CFBB-2A1E-48EE-8915-93B97D921EFA}" srcId="{D76C3AF9-A01B-4303-BC40-86F695A5BB90}" destId="{AAD43CFC-7E4B-44E8-8140-0E5F26AB58E2}" srcOrd="14" destOrd="0" parTransId="{4201FDBD-812C-4A26-8A60-FB42E976421F}" sibTransId="{35189A49-EDC4-4451-B9AD-54D0E57FECD2}"/>
    <dgm:cxn modelId="{104BB6BF-0BC0-4593-B967-5A53895E1CE3}" type="presOf" srcId="{C883CCB0-6A81-42F6-8E93-3B9F2E313935}" destId="{B74EAB21-17C3-42D4-9EF6-ECDF7DF77C27}"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03B54C2-FB6B-44AE-B3B8-15223B9E6783}" type="presOf" srcId="{D3246F9C-1496-4B56-8324-AF29535C538B}" destId="{16AF1183-863E-4123-9A16-07DC5B1F17E6}" srcOrd="0" destOrd="0" presId="urn:microsoft.com/office/officeart/2005/8/layout/default"/>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F1AF3DCB-04E4-44FE-8D8D-5D68BA64B5F5}" srcId="{D76C3AF9-A01B-4303-BC40-86F695A5BB90}" destId="{94FF1DB7-4C5F-454B-A9FA-F143369FF703}" srcOrd="10" destOrd="0" parTransId="{64DE137A-C3C1-420D-8084-6F5A62B9E2CE}" sibTransId="{67F278AB-95BD-4A85-82EB-E02CD8B3339E}"/>
    <dgm:cxn modelId="{31DD85DC-B0BC-4CBE-838F-4C3150B933A7}" srcId="{D76C3AF9-A01B-4303-BC40-86F695A5BB90}" destId="{08B13232-1B0C-4BF6-A3BB-6FEE71C03C70}" srcOrd="7" destOrd="0" parTransId="{8E655E80-997E-49E3-9743-9EADF00AB066}" sibTransId="{8B061A40-1054-4131-AD93-DCDBAF1E745F}"/>
    <dgm:cxn modelId="{AA55CDE8-78AD-4AB8-8CF2-91D7CB3C7E4F}" type="presOf" srcId="{E11EA3E1-C6C8-4315-87FA-B16BF5394EAA}" destId="{C8287A83-A32C-451A-8C91-7E29D3DD2643}" srcOrd="0" destOrd="0" presId="urn:microsoft.com/office/officeart/2005/8/layout/default"/>
    <dgm:cxn modelId="{6517F7EB-925C-4794-A22A-4965060F5FED}" srcId="{D76C3AF9-A01B-4303-BC40-86F695A5BB90}" destId="{4696BAFB-C312-4017-A369-897C891E5692}" srcOrd="2" destOrd="0" parTransId="{53867A99-5AE0-494B-AE59-A5B5506E0A3F}" sibTransId="{DA737080-4598-42B5-9685-74B5F5519987}"/>
    <dgm:cxn modelId="{32ACC7EF-607B-47DA-A0BC-04A6530976C1}" srcId="{D76C3AF9-A01B-4303-BC40-86F695A5BB90}" destId="{E7F27E2D-4CDC-4B83-8391-DBE5D2A16D9E}" srcOrd="18" destOrd="0" parTransId="{B6F206ED-785B-42C2-A54A-5E4D31F7773A}" sibTransId="{0DDEED28-2624-474B-AC9A-93D79BAD6F28}"/>
    <dgm:cxn modelId="{7C423AF6-C42D-4C8F-8159-BB852B42E419}" srcId="{D76C3AF9-A01B-4303-BC40-86F695A5BB90}" destId="{71C41AAE-0393-40AF-B20A-D9109DA3879A}" srcOrd="11" destOrd="0" parTransId="{C1A9B489-A253-4DD8-81BF-6C71855ADBBE}" sibTransId="{E21FFF2F-98D5-4824-943F-D7F9B872EC58}"/>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6A7B86AD-382A-4294-9EB7-CC0B0C108609}" type="presParOf" srcId="{790C49AD-5B67-4476-B39B-DEDEC531C193}" destId="{939A8D69-EFF9-406F-8B71-512DCF6E7CAF}" srcOrd="17" destOrd="0" presId="urn:microsoft.com/office/officeart/2005/8/layout/default"/>
    <dgm:cxn modelId="{0FFFB926-F4B1-41F0-B32B-7B86B3C3C848}" type="presParOf" srcId="{790C49AD-5B67-4476-B39B-DEDEC531C193}" destId="{8DE61066-C8A2-438E-8B04-4C28061C95C3}" srcOrd="18" destOrd="0" presId="urn:microsoft.com/office/officeart/2005/8/layout/default"/>
    <dgm:cxn modelId="{CF84B547-DDED-4534-9A2D-31FD679DED95}" type="presParOf" srcId="{790C49AD-5B67-4476-B39B-DEDEC531C193}" destId="{A9EF2B9D-8E14-4DDC-BF53-C4CFA547EC49}" srcOrd="19" destOrd="0" presId="urn:microsoft.com/office/officeart/2005/8/layout/default"/>
    <dgm:cxn modelId="{55F81AF8-2656-429D-ACA7-DE70112D49D9}" type="presParOf" srcId="{790C49AD-5B67-4476-B39B-DEDEC531C193}" destId="{72C10D07-AF09-47B2-B116-DAFDF39325BA}" srcOrd="20" destOrd="0" presId="urn:microsoft.com/office/officeart/2005/8/layout/default"/>
    <dgm:cxn modelId="{F2CF1500-7742-4C7B-8ACC-1A9E4EB21860}" type="presParOf" srcId="{790C49AD-5B67-4476-B39B-DEDEC531C193}" destId="{34749A98-8DA8-4B40-BA0F-14B27E8A73EC}" srcOrd="21" destOrd="0" presId="urn:microsoft.com/office/officeart/2005/8/layout/default"/>
    <dgm:cxn modelId="{6E649D64-48DB-4150-8E4D-02CDFEEAD68B}" type="presParOf" srcId="{790C49AD-5B67-4476-B39B-DEDEC531C193}" destId="{CE60DF34-3B4F-4D70-A8B8-24A698964D1C}" srcOrd="22" destOrd="0" presId="urn:microsoft.com/office/officeart/2005/8/layout/default"/>
    <dgm:cxn modelId="{B5B429B8-26B4-4948-9A67-768B754BA553}" type="presParOf" srcId="{790C49AD-5B67-4476-B39B-DEDEC531C193}" destId="{BC340E01-1DDE-4BA7-AF3D-F025844F3E1B}" srcOrd="23" destOrd="0" presId="urn:microsoft.com/office/officeart/2005/8/layout/default"/>
    <dgm:cxn modelId="{D639F86D-861C-459A-95E0-9DEDAF382BC5}" type="presParOf" srcId="{790C49AD-5B67-4476-B39B-DEDEC531C193}" destId="{16AF1183-863E-4123-9A16-07DC5B1F17E6}" srcOrd="24" destOrd="0" presId="urn:microsoft.com/office/officeart/2005/8/layout/default"/>
    <dgm:cxn modelId="{B4F4D3C7-4AA7-4E28-8932-D306EC80C563}" type="presParOf" srcId="{790C49AD-5B67-4476-B39B-DEDEC531C193}" destId="{F453A9B4-1250-4CDA-BE30-A75EBD1D3B35}" srcOrd="25" destOrd="0" presId="urn:microsoft.com/office/officeart/2005/8/layout/default"/>
    <dgm:cxn modelId="{581538AB-EFDC-4A51-92D0-DE17A6A44A92}" type="presParOf" srcId="{790C49AD-5B67-4476-B39B-DEDEC531C193}" destId="{C8287A83-A32C-451A-8C91-7E29D3DD2643}" srcOrd="26" destOrd="0" presId="urn:microsoft.com/office/officeart/2005/8/layout/default"/>
    <dgm:cxn modelId="{CB256EB1-585B-49AC-9073-FB0BEF6F2B39}" type="presParOf" srcId="{790C49AD-5B67-4476-B39B-DEDEC531C193}" destId="{9AA01497-3D75-4BF2-94BB-D430D935DE9B}" srcOrd="27" destOrd="0" presId="urn:microsoft.com/office/officeart/2005/8/layout/default"/>
    <dgm:cxn modelId="{1B4A0D7E-B1E1-453D-8A23-7598CAD25AFA}" type="presParOf" srcId="{790C49AD-5B67-4476-B39B-DEDEC531C193}" destId="{EB8575DA-6118-4BFF-9E94-B2010655F363}" srcOrd="28" destOrd="0" presId="urn:microsoft.com/office/officeart/2005/8/layout/default"/>
    <dgm:cxn modelId="{A836ABC1-A2E3-45F5-9F8F-3B822A56AFF9}" type="presParOf" srcId="{790C49AD-5B67-4476-B39B-DEDEC531C193}" destId="{2498D90A-9457-4513-8100-037876C87BF3}" srcOrd="29" destOrd="0" presId="urn:microsoft.com/office/officeart/2005/8/layout/default"/>
    <dgm:cxn modelId="{3C3D57BE-3D1F-420E-9A1F-C498F321FF96}" type="presParOf" srcId="{790C49AD-5B67-4476-B39B-DEDEC531C193}" destId="{5C1DEF69-B906-4925-9724-66735F27A6B9}" srcOrd="30" destOrd="0" presId="urn:microsoft.com/office/officeart/2005/8/layout/default"/>
    <dgm:cxn modelId="{BECA8F89-062B-4111-B413-D799E65803EA}" type="presParOf" srcId="{790C49AD-5B67-4476-B39B-DEDEC531C193}" destId="{592DF838-C052-4782-8869-D9F83462F28B}" srcOrd="31" destOrd="0" presId="urn:microsoft.com/office/officeart/2005/8/layout/default"/>
    <dgm:cxn modelId="{0F5C847A-5FF6-480B-9A94-965A26A84278}" type="presParOf" srcId="{790C49AD-5B67-4476-B39B-DEDEC531C193}" destId="{1889C670-A689-49D4-BEA5-E11C86A299B6}" srcOrd="32" destOrd="0" presId="urn:microsoft.com/office/officeart/2005/8/layout/default"/>
    <dgm:cxn modelId="{1759BC1E-9A14-45E1-8CFD-CFFA1AF280EB}" type="presParOf" srcId="{790C49AD-5B67-4476-B39B-DEDEC531C193}" destId="{10D7F088-8E1C-4ADA-84F0-49DCB8551A5C}" srcOrd="33" destOrd="0" presId="urn:microsoft.com/office/officeart/2005/8/layout/default"/>
    <dgm:cxn modelId="{418843E5-91EA-421B-B780-445E400EAA3B}" type="presParOf" srcId="{790C49AD-5B67-4476-B39B-DEDEC531C193}" destId="{B74EAB21-17C3-42D4-9EF6-ECDF7DF77C27}" srcOrd="34" destOrd="0" presId="urn:microsoft.com/office/officeart/2005/8/layout/default"/>
    <dgm:cxn modelId="{EEE82AAE-E86F-46F5-8329-EBFAC0E201C0}" type="presParOf" srcId="{790C49AD-5B67-4476-B39B-DEDEC531C193}" destId="{C1C71F4B-7D16-471A-BEA9-12E50EE9CA76}" srcOrd="35" destOrd="0" presId="urn:microsoft.com/office/officeart/2005/8/layout/default"/>
    <dgm:cxn modelId="{1EBF9CE6-9CF4-464D-A049-D9F70DDCF855}" type="presParOf" srcId="{790C49AD-5B67-4476-B39B-DEDEC531C193}" destId="{822A5670-5815-44C6-B65F-5BB06988D1D7}"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a:ln w="12700"/>
      </dgm:spPr>
      <dgm:t>
        <a:bodyPr/>
        <a:lstStyle/>
        <a:p>
          <a:r>
            <a:rPr lang="en-GB" sz="1400" dirty="0"/>
            <a:t>Apply </a:t>
          </a:r>
          <a:r>
            <a:rPr lang="en-GB" sz="1400" dirty="0" err="1"/>
            <a:t>MPharm</a:t>
          </a:r>
          <a:r>
            <a:rPr lang="en-GB" sz="1400" dirty="0"/>
            <a:t> knowledge in practice</a:t>
          </a:r>
        </a:p>
      </dgm:t>
    </dgm:pt>
    <dgm:pt modelId="{2651F93A-854A-4487-9827-6A07BCFF1BF7}" type="sibTrans" cxnId="{828254C0-4569-4714-AB96-099C48D9E799}">
      <dgm:prSet/>
      <dgm:spPr/>
      <dgm:t>
        <a:bodyPr/>
        <a:lstStyle/>
        <a:p>
          <a:endParaRPr lang="en-GB"/>
        </a:p>
      </dgm:t>
    </dgm:pt>
    <dgm:pt modelId="{B47D37DC-ADDC-4D20-B336-5AB3CFCF9369}" type="parTrans" cxnId="{828254C0-4569-4714-AB96-099C48D9E799}">
      <dgm:prSet/>
      <dgm:spPr/>
      <dgm:t>
        <a:bodyPr/>
        <a:lstStyle/>
        <a:p>
          <a:endParaRPr lang="en-GB"/>
        </a:p>
      </dgm:t>
    </dgm:pt>
    <dgm:pt modelId="{ADB8DF34-E075-4EBA-8F31-AA30C339CEDB}">
      <dgm:prSet phldrT="[Text]" custT="1"/>
      <dgm:spPr>
        <a:solidFill>
          <a:schemeClr val="bg2">
            <a:lumMod val="20000"/>
            <a:lumOff val="80000"/>
          </a:schemeClr>
        </a:solidFill>
        <a:ln w="12700"/>
      </dgm:spPr>
      <dgm:t>
        <a:bodyPr/>
        <a:lstStyle/>
        <a:p>
          <a:r>
            <a:rPr lang="en-GB" sz="1400" dirty="0"/>
            <a:t>Cost-effective use of medicines</a:t>
          </a:r>
        </a:p>
      </dgm:t>
    </dgm:pt>
    <dgm:pt modelId="{057174E9-3F2C-401C-80CE-8F55850B4882}" type="sibTrans" cxnId="{D5ED5E4A-2DAD-47A9-838F-B184B98D68E9}">
      <dgm:prSet/>
      <dgm:spPr/>
      <dgm:t>
        <a:bodyPr/>
        <a:lstStyle/>
        <a:p>
          <a:endParaRPr lang="en-GB"/>
        </a:p>
      </dgm:t>
    </dgm:pt>
    <dgm:pt modelId="{C37272E5-E05A-4F72-8944-498E63B937A2}" type="parTrans" cxnId="{D5ED5E4A-2DAD-47A9-838F-B184B98D68E9}">
      <dgm:prSet/>
      <dgm:spPr/>
      <dgm:t>
        <a:bodyPr/>
        <a:lstStyle/>
        <a:p>
          <a:endParaRPr lang="en-GB"/>
        </a:p>
      </dgm:t>
    </dgm:pt>
    <dgm:pt modelId="{4696BAFB-C312-4017-A369-897C891E5692}">
      <dgm:prSet phldrT="[Text]" custT="1"/>
      <dgm:spPr>
        <a:solidFill>
          <a:schemeClr val="bg2">
            <a:lumMod val="20000"/>
            <a:lumOff val="80000"/>
          </a:schemeClr>
        </a:solidFill>
        <a:ln w="12700"/>
      </dgm:spPr>
      <dgm:t>
        <a:bodyPr/>
        <a:lstStyle/>
        <a:p>
          <a:r>
            <a:rPr lang="en-GB" sz="1400" dirty="0"/>
            <a:t>Develop professionally across 4 pillars of pharmacy practice</a:t>
          </a:r>
        </a:p>
      </dgm:t>
    </dgm:pt>
    <dgm:pt modelId="{DA737080-4598-42B5-9685-74B5F5519987}" type="sibTrans" cxnId="{6517F7EB-925C-4794-A22A-4965060F5FED}">
      <dgm:prSet/>
      <dgm:spPr/>
      <dgm:t>
        <a:bodyPr/>
        <a:lstStyle/>
        <a:p>
          <a:endParaRPr lang="en-GB"/>
        </a:p>
      </dgm:t>
    </dgm:pt>
    <dgm:pt modelId="{53867A99-5AE0-494B-AE59-A5B5506E0A3F}" type="parTrans" cxnId="{6517F7EB-925C-4794-A22A-4965060F5FED}">
      <dgm:prSet/>
      <dgm:spPr/>
      <dgm:t>
        <a:bodyPr/>
        <a:lstStyle/>
        <a:p>
          <a:endParaRPr lang="en-GB"/>
        </a:p>
      </dgm:t>
    </dgm:pt>
    <dgm:pt modelId="{E53E18CC-7784-46B1-934F-CFA99531319C}">
      <dgm:prSet phldrT="[Text]" custT="1"/>
      <dgm:spPr>
        <a:solidFill>
          <a:schemeClr val="bg2">
            <a:lumMod val="20000"/>
            <a:lumOff val="80000"/>
          </a:schemeClr>
        </a:solidFill>
        <a:ln w="57150"/>
      </dgm:spPr>
      <dgm:t>
        <a:bodyPr/>
        <a:lstStyle/>
        <a:p>
          <a:pPr>
            <a:buClrTx/>
            <a:buSzTx/>
            <a:buFontTx/>
            <a:buNone/>
          </a:pPr>
          <a:r>
            <a:rPr lang="en-GB" sz="1400" dirty="0"/>
            <a:t>Ensuring safe and most effective use of medicines</a:t>
          </a:r>
        </a:p>
      </dgm:t>
    </dgm:pt>
    <dgm:pt modelId="{9AEA476B-C773-46F8-8B67-BA50C31C5620}" type="sibTrans" cxnId="{34917A83-F2E1-4437-811C-83EAA6EC95F7}">
      <dgm:prSet/>
      <dgm:spPr/>
      <dgm:t>
        <a:bodyPr/>
        <a:lstStyle/>
        <a:p>
          <a:endParaRPr lang="en-GB"/>
        </a:p>
      </dgm:t>
    </dgm:pt>
    <dgm:pt modelId="{0D0C0100-9703-4452-B644-1D95745561CA}" type="parTrans" cxnId="{34917A83-F2E1-4437-811C-83EAA6EC95F7}">
      <dgm:prSet/>
      <dgm:spPr/>
      <dgm:t>
        <a:bodyPr/>
        <a:lstStyle/>
        <a:p>
          <a:endParaRPr lang="en-GB"/>
        </a:p>
      </dgm:t>
    </dgm:pt>
    <dgm:pt modelId="{F6476F9D-93CF-4028-8DF7-BD2B173C2577}">
      <dgm:prSet phldrT="[Text]" custT="1"/>
      <dgm:spPr>
        <a:solidFill>
          <a:schemeClr val="bg2">
            <a:lumMod val="20000"/>
            <a:lumOff val="80000"/>
          </a:schemeClr>
        </a:solidFill>
        <a:ln w="12700"/>
      </dgm:spPr>
      <dgm:t>
        <a:bodyPr/>
        <a:lstStyle/>
        <a:p>
          <a:r>
            <a:rPr lang="en-GB" sz="1400" dirty="0"/>
            <a:t>Optimising patient outcomes</a:t>
          </a:r>
        </a:p>
      </dgm:t>
    </dgm:pt>
    <dgm:pt modelId="{FCC24B73-5F10-4D57-B8CE-497C932CF61C}" type="sibTrans" cxnId="{5C1C6D35-96E3-4641-AFA1-2E1155C3D820}">
      <dgm:prSet/>
      <dgm:spPr/>
      <dgm:t>
        <a:bodyPr/>
        <a:lstStyle/>
        <a:p>
          <a:endParaRPr lang="en-GB"/>
        </a:p>
      </dgm:t>
    </dgm:pt>
    <dgm:pt modelId="{0867901A-B211-41F4-B6D7-FA0CDDCD9878}" type="parTrans" cxnId="{5C1C6D35-96E3-4641-AFA1-2E1155C3D820}">
      <dgm:prSet/>
      <dgm:spPr/>
      <dgm:t>
        <a:bodyPr/>
        <a:lstStyle/>
        <a:p>
          <a:endParaRPr lang="en-GB"/>
        </a:p>
      </dgm:t>
    </dgm:pt>
    <dgm:pt modelId="{D5CBC0C9-F8F9-45E5-894E-63BA574BAEE9}">
      <dgm:prSet phldrT="[Text]" custT="1"/>
      <dgm:spPr>
        <a:solidFill>
          <a:schemeClr val="bg2">
            <a:lumMod val="20000"/>
            <a:lumOff val="80000"/>
          </a:schemeClr>
        </a:solidFill>
      </dgm:spPr>
      <dgm:t>
        <a:bodyPr/>
        <a:lstStyle/>
        <a:p>
          <a:r>
            <a:rPr lang="en-GB" sz="1400" dirty="0"/>
            <a:t>Patient relationship and loyalty: enjoy being respected member of the local community</a:t>
          </a:r>
        </a:p>
      </dgm:t>
    </dgm:pt>
    <dgm:pt modelId="{F1674D07-DDDB-4E4C-AC6D-2AD757F547B4}" type="sibTrans" cxnId="{D2E25D11-A4B3-494E-BF28-23BC2D215FF8}">
      <dgm:prSet/>
      <dgm:spPr/>
      <dgm:t>
        <a:bodyPr/>
        <a:lstStyle/>
        <a:p>
          <a:endParaRPr lang="en-GB"/>
        </a:p>
      </dgm:t>
    </dgm:pt>
    <dgm:pt modelId="{6CCE5DF2-FEDD-43F3-8FEE-9AFC3A0B52B5}" type="par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a:ln w="12700"/>
      </dgm:spPr>
      <dgm:t>
        <a:bodyPr/>
        <a:lstStyle/>
        <a:p>
          <a:pPr>
            <a:buClrTx/>
            <a:buSzTx/>
            <a:buFontTx/>
            <a:buNone/>
          </a:pPr>
          <a:r>
            <a:rPr lang="en-GB" sz="1400" dirty="0"/>
            <a:t>Prevention (preventing admissions and maintain patients in own home)</a:t>
          </a:r>
        </a:p>
      </dgm:t>
    </dgm:pt>
    <dgm:pt modelId="{53D919E2-FB98-4E1F-9373-3232A589DD2A}" type="sibTrans" cxnId="{BD4E9C42-CEAB-4350-8742-00A6FB62D221}">
      <dgm:prSet/>
      <dgm:spPr/>
      <dgm:t>
        <a:bodyPr/>
        <a:lstStyle/>
        <a:p>
          <a:endParaRPr lang="en-GB"/>
        </a:p>
      </dgm:t>
    </dgm:pt>
    <dgm:pt modelId="{84AB70C4-B3EF-4E66-A1FC-5674E7430887}" type="parTrans" cxnId="{BD4E9C42-CEAB-4350-8742-00A6FB62D221}">
      <dgm:prSet/>
      <dgm:spPr/>
      <dgm:t>
        <a:bodyPr/>
        <a:lstStyle/>
        <a:p>
          <a:endParaRPr lang="en-GB"/>
        </a:p>
      </dgm:t>
    </dgm:pt>
    <dgm:pt modelId="{08B13232-1B0C-4BF6-A3BB-6FEE71C03C70}">
      <dgm:prSet phldrT="[Text]" custT="1"/>
      <dgm:spPr>
        <a:solidFill>
          <a:schemeClr val="bg2">
            <a:lumMod val="20000"/>
            <a:lumOff val="80000"/>
          </a:schemeClr>
        </a:solidFill>
        <a:ln w="57150"/>
      </dgm:spPr>
      <dgm:t>
        <a:bodyPr/>
        <a:lstStyle/>
        <a:p>
          <a:r>
            <a:rPr lang="en-GB" sz="1400" dirty="0"/>
            <a:t>Preventing wastage of medicines</a:t>
          </a:r>
        </a:p>
      </dgm:t>
    </dgm:pt>
    <dgm:pt modelId="{8B061A40-1054-4131-AD93-DCDBAF1E745F}" type="sibTrans" cxnId="{31DD85DC-B0BC-4CBE-838F-4C3150B933A7}">
      <dgm:prSet/>
      <dgm:spPr/>
      <dgm:t>
        <a:bodyPr/>
        <a:lstStyle/>
        <a:p>
          <a:endParaRPr lang="en-GB"/>
        </a:p>
      </dgm:t>
    </dgm:pt>
    <dgm:pt modelId="{8E655E80-997E-49E3-9743-9EADF00AB066}" type="parTrans" cxnId="{31DD85DC-B0BC-4CBE-838F-4C3150B933A7}">
      <dgm:prSet/>
      <dgm:spPr/>
      <dgm:t>
        <a:bodyPr/>
        <a:lstStyle/>
        <a:p>
          <a:endParaRPr lang="en-GB"/>
        </a:p>
      </dgm:t>
    </dgm:pt>
    <dgm:pt modelId="{52D7ACB4-D538-4230-9212-1877DE9F10E2}">
      <dgm:prSet phldrT="[Text]" custT="1"/>
      <dgm:spPr>
        <a:solidFill>
          <a:schemeClr val="bg2">
            <a:lumMod val="20000"/>
            <a:lumOff val="80000"/>
          </a:schemeClr>
        </a:solidFill>
        <a:ln w="50800"/>
      </dgm:spPr>
      <dgm:t>
        <a:bodyPr/>
        <a:lstStyle/>
        <a:p>
          <a:r>
            <a:rPr lang="en-GB" sz="1400" dirty="0"/>
            <a:t>Responding to patient needs and supporting the patient journey</a:t>
          </a:r>
        </a:p>
      </dgm:t>
    </dgm:pt>
    <dgm:pt modelId="{F732A910-BD27-4B61-BD13-BB8A705B677A}" type="sibTrans" cxnId="{98FE6510-F24D-4F75-A00F-89F8464E7F4C}">
      <dgm:prSet/>
      <dgm:spPr/>
      <dgm:t>
        <a:bodyPr/>
        <a:lstStyle/>
        <a:p>
          <a:endParaRPr lang="en-GB"/>
        </a:p>
      </dgm:t>
    </dgm:pt>
    <dgm:pt modelId="{4ABC10F8-B32F-42EF-B6EE-F78069539FD4}" type="parTrans" cxnId="{98FE6510-F24D-4F75-A00F-89F8464E7F4C}">
      <dgm:prSet/>
      <dgm:spPr/>
      <dgm:t>
        <a:bodyPr/>
        <a:lstStyle/>
        <a:p>
          <a:endParaRPr lang="en-GB"/>
        </a:p>
      </dgm:t>
    </dgm:pt>
    <dgm:pt modelId="{6FCB93B5-3D82-482A-B555-308CE4368253}">
      <dgm:prSet phldrT="[Text]" custT="1"/>
      <dgm:spPr>
        <a:solidFill>
          <a:schemeClr val="bg2">
            <a:lumMod val="20000"/>
            <a:lumOff val="80000"/>
          </a:schemeClr>
        </a:solidFill>
        <a:ln w="12700"/>
      </dgm:spPr>
      <dgm:t>
        <a:bodyPr/>
        <a:lstStyle/>
        <a:p>
          <a:pPr>
            <a:buClrTx/>
            <a:buSzTx/>
            <a:buFontTx/>
            <a:buNone/>
          </a:pPr>
          <a:r>
            <a:rPr lang="en-GB" sz="1400" dirty="0"/>
            <a:t>Supporting personalised medicine agenda</a:t>
          </a:r>
        </a:p>
      </dgm:t>
    </dgm:pt>
    <dgm:pt modelId="{84ACB5E2-F43E-404D-A225-9550605D8370}" type="sibTrans" cxnId="{642408B9-68FF-41D5-9904-01BE07C9964D}">
      <dgm:prSet/>
      <dgm:spPr/>
      <dgm:t>
        <a:bodyPr/>
        <a:lstStyle/>
        <a:p>
          <a:endParaRPr lang="en-GB"/>
        </a:p>
      </dgm:t>
    </dgm:pt>
    <dgm:pt modelId="{F938EC25-A81F-4221-9F46-CC2A76F3F38D}" type="parTrans" cxnId="{642408B9-68FF-41D5-9904-01BE07C9964D}">
      <dgm:prSet/>
      <dgm:spPr/>
      <dgm:t>
        <a:bodyPr/>
        <a:lstStyle/>
        <a:p>
          <a:endParaRPr lang="en-GB"/>
        </a:p>
      </dgm:t>
    </dgm:pt>
    <dgm:pt modelId="{295C90BB-B144-4571-B458-059FDBC3CB5D}">
      <dgm:prSet phldrT="[Text]" custT="1"/>
      <dgm:spPr>
        <a:solidFill>
          <a:schemeClr val="bg2">
            <a:lumMod val="20000"/>
            <a:lumOff val="80000"/>
          </a:schemeClr>
        </a:solidFill>
      </dgm:spPr>
      <dgm:t>
        <a:bodyPr/>
        <a:lstStyle/>
        <a:p>
          <a:r>
            <a:rPr lang="en-GB" sz="1400" dirty="0"/>
            <a:t>Supporting targets and services &amp; financial incentives</a:t>
          </a:r>
        </a:p>
      </dgm:t>
    </dgm:pt>
    <dgm:pt modelId="{5A74DA21-3B16-48FF-85F8-56912440EABD}" type="sibTrans" cxnId="{7FC093AA-5231-4EE1-89FC-1FCDC3157105}">
      <dgm:prSet/>
      <dgm:spPr/>
      <dgm:t>
        <a:bodyPr/>
        <a:lstStyle/>
        <a:p>
          <a:endParaRPr lang="en-GB"/>
        </a:p>
      </dgm:t>
    </dgm:pt>
    <dgm:pt modelId="{028BB85A-BFA5-40FB-AA1E-71EFEAB99F59}" type="parTrans" cxnId="{7FC093AA-5231-4EE1-89FC-1FCDC3157105}">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1">
        <dgm:presLayoutVars>
          <dgm:bulletEnabled val="1"/>
        </dgm:presLayoutVars>
      </dgm:prSet>
      <dgm:spPr/>
    </dgm:pt>
    <dgm:pt modelId="{657FA40A-0A59-40C9-9DE5-178F5EF08D4A}" type="pres">
      <dgm:prSet presAssocID="{2651F93A-854A-4487-9827-6A07BCFF1BF7}" presName="sibTrans" presStyleCnt="0"/>
      <dgm:spPr/>
    </dgm:pt>
    <dgm:pt modelId="{14A7483F-53E1-4FF8-9149-1B67A84E391E}" type="pres">
      <dgm:prSet presAssocID="{ADB8DF34-E075-4EBA-8F31-AA30C339CEDB}" presName="node" presStyleLbl="node1" presStyleIdx="1" presStyleCnt="11">
        <dgm:presLayoutVars>
          <dgm:bulletEnabled val="1"/>
        </dgm:presLayoutVars>
      </dgm:prSet>
      <dgm:spPr/>
    </dgm:pt>
    <dgm:pt modelId="{820BBAAB-10FD-46C9-9BE8-5A68236E420F}" type="pres">
      <dgm:prSet presAssocID="{057174E9-3F2C-401C-80CE-8F55850B4882}" presName="sibTrans" presStyleCnt="0"/>
      <dgm:spPr/>
    </dgm:pt>
    <dgm:pt modelId="{5EF327DE-3C6A-4910-BDAA-9ACA2CA53880}" type="pres">
      <dgm:prSet presAssocID="{4696BAFB-C312-4017-A369-897C891E5692}" presName="node" presStyleLbl="node1" presStyleIdx="2" presStyleCnt="11">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1">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1">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1">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1">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1">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1">
        <dgm:presLayoutVars>
          <dgm:bulletEnabled val="1"/>
        </dgm:presLayoutVars>
      </dgm:prSet>
      <dgm:spPr/>
    </dgm:pt>
    <dgm:pt modelId="{3CC7D85F-B434-4655-8A6D-A35B56320BDD}" type="pres">
      <dgm:prSet presAssocID="{F732A910-BD27-4B61-BD13-BB8A705B677A}" presName="sibTrans" presStyleCnt="0"/>
      <dgm:spPr/>
    </dgm:pt>
    <dgm:pt modelId="{497BCB29-D59E-4366-8DC6-3708C0469842}" type="pres">
      <dgm:prSet presAssocID="{6FCB93B5-3D82-482A-B555-308CE4368253}" presName="node" presStyleLbl="node1" presStyleIdx="9" presStyleCnt="11">
        <dgm:presLayoutVars>
          <dgm:bulletEnabled val="1"/>
        </dgm:presLayoutVars>
      </dgm:prSet>
      <dgm:spPr/>
    </dgm:pt>
    <dgm:pt modelId="{F7F59385-4C27-4200-A802-3DFFB28212EA}" type="pres">
      <dgm:prSet presAssocID="{84ACB5E2-F43E-404D-A225-9550605D8370}" presName="sibTrans" presStyleCnt="0"/>
      <dgm:spPr/>
    </dgm:pt>
    <dgm:pt modelId="{A7D6EC74-20A9-46CD-A1AF-5010BB1798CE}" type="pres">
      <dgm:prSet presAssocID="{295C90BB-B144-4571-B458-059FDBC3CB5D}" presName="node" presStyleLbl="node1" presStyleIdx="10" presStyleCnt="11">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F3E2032B-9DCE-4C0D-BE4E-29BC8D069CDE}" type="presOf" srcId="{ADB8DF34-E075-4EBA-8F31-AA30C339CEDB}" destId="{14A7483F-53E1-4FF8-9149-1B67A84E391E}"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BD4E9C42-CEAB-4350-8742-00A6FB62D221}" srcId="{D76C3AF9-A01B-4303-BC40-86F695A5BB90}" destId="{B2E7AD66-D358-4912-9595-953685DE4A00}" srcOrd="6" destOrd="0" parTransId="{84AB70C4-B3EF-4E66-A1FC-5674E7430887}" sibTransId="{53D919E2-FB98-4E1F-9373-3232A589DD2A}"/>
    <dgm:cxn modelId="{D5ED5E4A-2DAD-47A9-838F-B184B98D68E9}" srcId="{D76C3AF9-A01B-4303-BC40-86F695A5BB90}" destId="{ADB8DF34-E075-4EBA-8F31-AA30C339CEDB}" srcOrd="1" destOrd="0" parTransId="{C37272E5-E05A-4F72-8944-498E63B937A2}" sibTransId="{057174E9-3F2C-401C-80CE-8F55850B4882}"/>
    <dgm:cxn modelId="{B2AD4C4A-8198-48DA-9DCE-155844EB7439}" type="presOf" srcId="{4696BAFB-C312-4017-A369-897C891E5692}" destId="{5EF327DE-3C6A-4910-BDAA-9ACA2CA53880}"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5A2F8982-882C-4FAD-8E89-F753E56B7DF9}" type="presOf" srcId="{6FCB93B5-3D82-482A-B555-308CE4368253}" destId="{497BCB29-D59E-4366-8DC6-3708C0469842}"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5CE947A3-2EB5-4580-9FDC-3F34E00295AC}" type="presOf" srcId="{295C90BB-B144-4571-B458-059FDBC3CB5D}" destId="{A7D6EC74-20A9-46CD-A1AF-5010BB1798CE}" srcOrd="0" destOrd="0" presId="urn:microsoft.com/office/officeart/2005/8/layout/default"/>
    <dgm:cxn modelId="{7FC093AA-5231-4EE1-89FC-1FCDC3157105}" srcId="{D76C3AF9-A01B-4303-BC40-86F695A5BB90}" destId="{295C90BB-B144-4571-B458-059FDBC3CB5D}" srcOrd="10" destOrd="0" parTransId="{028BB85A-BFA5-40FB-AA1E-71EFEAB99F59}" sibTransId="{5A74DA21-3B16-48FF-85F8-56912440EABD}"/>
    <dgm:cxn modelId="{642408B9-68FF-41D5-9904-01BE07C9964D}" srcId="{D76C3AF9-A01B-4303-BC40-86F695A5BB90}" destId="{6FCB93B5-3D82-482A-B555-308CE4368253}" srcOrd="9" destOrd="0" parTransId="{F938EC25-A81F-4221-9F46-CC2A76F3F38D}" sibTransId="{84ACB5E2-F43E-404D-A225-9550605D8370}"/>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EDBE51CE-9360-454C-8ABD-D21914D0F190}" type="presParOf" srcId="{790C49AD-5B67-4476-B39B-DEDEC531C193}" destId="{14A7483F-53E1-4FF8-9149-1B67A84E391E}" srcOrd="2" destOrd="0" presId="urn:microsoft.com/office/officeart/2005/8/layout/default"/>
    <dgm:cxn modelId="{1703862F-0D4C-4495-8947-A741B8DC4EAD}" type="presParOf" srcId="{790C49AD-5B67-4476-B39B-DEDEC531C193}" destId="{820BBAAB-10FD-46C9-9BE8-5A68236E420F}"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98B32AF6-7B21-4FCA-A0F9-BDED6C9CBD2E}" type="presParOf" srcId="{790C49AD-5B67-4476-B39B-DEDEC531C193}" destId="{3CC7D85F-B434-4655-8A6D-A35B56320BDD}" srcOrd="17" destOrd="0" presId="urn:microsoft.com/office/officeart/2005/8/layout/default"/>
    <dgm:cxn modelId="{27A7220F-DE4F-41A0-8913-C80D8AAED9F3}" type="presParOf" srcId="{790C49AD-5B67-4476-B39B-DEDEC531C193}" destId="{497BCB29-D59E-4366-8DC6-3708C0469842}" srcOrd="18" destOrd="0" presId="urn:microsoft.com/office/officeart/2005/8/layout/default"/>
    <dgm:cxn modelId="{1C130AE7-470C-441B-96C5-CE7201EF2003}" type="presParOf" srcId="{790C49AD-5B67-4476-B39B-DEDEC531C193}" destId="{F7F59385-4C27-4200-A802-3DFFB28212EA}" srcOrd="19" destOrd="0" presId="urn:microsoft.com/office/officeart/2005/8/layout/default"/>
    <dgm:cxn modelId="{359BE55E-D995-43B5-9E59-1773EB42E007}" type="presParOf" srcId="{790C49AD-5B67-4476-B39B-DEDEC531C193}" destId="{A7D6EC74-20A9-46CD-A1AF-5010BB1798CE}"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80D2CC"/>
        </a:solidFill>
      </dgm:spPr>
      <dgm:t>
        <a:bodyPr/>
        <a:lstStyle/>
        <a:p>
          <a:r>
            <a:rPr lang="en-GB" sz="1400" dirty="0"/>
            <a:t>Ability to communicate &amp; discuss/ explain on wider PGx impact with minimal info</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80D2CC"/>
        </a:solidFill>
      </dgm:spPr>
      <dgm:t>
        <a:bodyPr/>
        <a:lstStyle/>
        <a:p>
          <a:r>
            <a:rPr lang="en-GB" sz="1400" dirty="0"/>
            <a:t>Access to resources &amp; education to use in practice and for them to be built into my digital systems</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80D2CC"/>
        </a:solidFill>
        <a:ln w="12700"/>
      </dgm:spPr>
      <dgm:t>
        <a:bodyPr/>
        <a:lstStyle/>
        <a:p>
          <a:r>
            <a:rPr lang="en-GB" sz="1400" dirty="0"/>
            <a:t>Access to specialist advice from a hospital or genomics service</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80D2CC"/>
        </a:solidFill>
        <a:ln w="57150"/>
      </dgm:spPr>
      <dgm:t>
        <a:bodyPr/>
        <a:lstStyle/>
        <a:p>
          <a:r>
            <a:rPr lang="en-GB" sz="1400" dirty="0"/>
            <a:t>Clear referral pathways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80D2CC"/>
        </a:solidFill>
        <a:ln w="12700"/>
      </dgm:spPr>
      <dgm:t>
        <a:bodyPr/>
        <a:lstStyle/>
        <a:p>
          <a:r>
            <a:rPr lang="en-GB" sz="1400" dirty="0"/>
            <a:t>Education and training on skills needed in PGx area</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80D2CC"/>
        </a:solidFill>
      </dgm:spPr>
      <dgm:t>
        <a:bodyPr/>
        <a:lstStyle/>
        <a:p>
          <a:r>
            <a:rPr lang="en-GB" sz="1400" dirty="0"/>
            <a:t>Confidence in lab testing &amp; results (e.g. is selection of tests/variants appropriate?)</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80D2CC"/>
        </a:solidFill>
      </dgm:spPr>
      <dgm:t>
        <a:bodyPr/>
        <a:lstStyle/>
        <a:p>
          <a:r>
            <a:rPr lang="en-GB" sz="1400" dirty="0"/>
            <a:t>Easy access to genomics results and confidence in lab testing &amp; results </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80D2CC"/>
        </a:solidFill>
        <a:ln w="57150"/>
      </dgm:spPr>
      <dgm:t>
        <a:bodyPr/>
        <a:lstStyle/>
        <a:p>
          <a:r>
            <a:rPr lang="en-GB" sz="1400" dirty="0"/>
            <a:t>Embedded into existing training pathway</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80D2CC"/>
        </a:solidFill>
      </dgm:spPr>
      <dgm:t>
        <a:bodyPr/>
        <a:lstStyle/>
        <a:p>
          <a:r>
            <a:rPr lang="en-GB" sz="1400" dirty="0"/>
            <a:t>Access to patient info &amp; records</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80D2CC"/>
        </a:solidFill>
        <a:ln w="12700"/>
      </dgm:spPr>
      <dgm:t>
        <a:bodyPr/>
        <a:lstStyle/>
        <a:p>
          <a:pPr>
            <a:buClrTx/>
            <a:buSzTx/>
            <a:buFontTx/>
            <a:buNone/>
          </a:pPr>
          <a:r>
            <a:rPr lang="en-GB" sz="1400" dirty="0"/>
            <a:t>Local PCN genomics champion/ specialist – </a:t>
          </a:r>
          <a:r>
            <a:rPr lang="en-GB" sz="1400" b="0" dirty="0"/>
            <a:t>when service is up and running</a:t>
          </a:r>
          <a:endParaRPr lang="en-GB" sz="1400" dirty="0"/>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3F253EC1-421E-4E18-A3D4-C7C6A8464377}">
      <dgm:prSet phldrT="[Text]" custT="1"/>
      <dgm:spPr>
        <a:solidFill>
          <a:srgbClr val="80D2CC"/>
        </a:solidFill>
      </dgm:spPr>
      <dgm:t>
        <a:bodyPr/>
        <a:lstStyle/>
        <a:p>
          <a:r>
            <a:rPr lang="en-GB" sz="1400" dirty="0"/>
            <a:t>Support to deal with legal, ethical ramifications &amp; know limits of reasonable practice</a:t>
          </a:r>
        </a:p>
      </dgm:t>
    </dgm:pt>
    <dgm:pt modelId="{8AF55F3C-7C89-4ED3-B4EE-49A007B6866B}" type="parTrans" cxnId="{3E701877-54FA-4DF9-AE1C-1E3986F65A82}">
      <dgm:prSet/>
      <dgm:spPr/>
      <dgm:t>
        <a:bodyPr/>
        <a:lstStyle/>
        <a:p>
          <a:endParaRPr lang="en-GB"/>
        </a:p>
      </dgm:t>
    </dgm:pt>
    <dgm:pt modelId="{9A58883B-A732-4A1C-A60B-3241626B8BAE}" type="sibTrans" cxnId="{3E701877-54FA-4DF9-AE1C-1E3986F65A82}">
      <dgm:prSet/>
      <dgm:spPr/>
      <dgm:t>
        <a:bodyPr/>
        <a:lstStyle/>
        <a:p>
          <a:endParaRPr lang="en-GB"/>
        </a:p>
      </dgm:t>
    </dgm:pt>
    <dgm:pt modelId="{64FF9208-CA10-40C2-B0DC-2040BB0B4C44}">
      <dgm:prSet phldrT="[Text]" custT="1"/>
      <dgm:spPr>
        <a:solidFill>
          <a:srgbClr val="80D2CC"/>
        </a:solidFill>
      </dgm:spPr>
      <dgm:t>
        <a:bodyPr/>
        <a:lstStyle/>
        <a:p>
          <a:r>
            <a:rPr lang="en-GB" sz="1400" dirty="0"/>
            <a:t>Support to identify patients who may need genomic intervention</a:t>
          </a:r>
        </a:p>
      </dgm:t>
    </dgm:pt>
    <dgm:pt modelId="{41C2D382-707E-434D-999F-2E198054660A}" type="parTrans" cxnId="{3D6D054A-0AFE-4E6B-B36F-CCA8DD784E71}">
      <dgm:prSet/>
      <dgm:spPr/>
      <dgm:t>
        <a:bodyPr/>
        <a:lstStyle/>
        <a:p>
          <a:endParaRPr lang="en-GB"/>
        </a:p>
      </dgm:t>
    </dgm:pt>
    <dgm:pt modelId="{6D3F7ADB-A95E-4AB3-82EF-520BBEB4E70C}" type="sibTrans" cxnId="{3D6D054A-0AFE-4E6B-B36F-CCA8DD784E71}">
      <dgm:prSet/>
      <dgm:spPr/>
      <dgm:t>
        <a:bodyPr/>
        <a:lstStyle/>
        <a:p>
          <a:endParaRPr lang="en-GB"/>
        </a:p>
      </dgm:t>
    </dgm:pt>
    <dgm:pt modelId="{2BB5C332-9FDD-430E-B490-E45DA02270CB}">
      <dgm:prSet phldrT="[Text]" custT="1"/>
      <dgm:spPr>
        <a:solidFill>
          <a:srgbClr val="80D2CC"/>
        </a:solidFill>
        <a:ln w="57150"/>
      </dgm:spPr>
      <dgm:t>
        <a:bodyPr/>
        <a:lstStyle/>
        <a:p>
          <a:pPr>
            <a:buClrTx/>
            <a:buSzTx/>
            <a:buFontTx/>
            <a:buNone/>
          </a:pPr>
          <a:r>
            <a:rPr lang="en-GB" sz="1400" dirty="0"/>
            <a:t>Leadership in this space and clear communication of what is expected of me</a:t>
          </a:r>
        </a:p>
      </dgm:t>
    </dgm:pt>
    <dgm:pt modelId="{9CFBB12E-C860-4DA8-8EEB-72BD8D5E7F22}" type="parTrans" cxnId="{8626D637-3EFB-44A5-88E2-44A2BE265278}">
      <dgm:prSet/>
      <dgm:spPr/>
      <dgm:t>
        <a:bodyPr/>
        <a:lstStyle/>
        <a:p>
          <a:endParaRPr lang="en-GB"/>
        </a:p>
      </dgm:t>
    </dgm:pt>
    <dgm:pt modelId="{171BAD0A-DA88-4A4E-9471-2A5ED6048147}" type="sibTrans" cxnId="{8626D637-3EFB-44A5-88E2-44A2BE265278}">
      <dgm:prSet/>
      <dgm:spPr/>
      <dgm:t>
        <a:bodyPr/>
        <a:lstStyle/>
        <a:p>
          <a:endParaRPr lang="en-GB"/>
        </a:p>
      </dgm:t>
    </dgm:pt>
    <dgm:pt modelId="{07378FE5-E54F-4D20-BEE7-619DCDFE771F}">
      <dgm:prSet phldrT="[Text]" custT="1"/>
      <dgm:spPr>
        <a:solidFill>
          <a:srgbClr val="80D2CC"/>
        </a:solidFill>
      </dgm:spPr>
      <dgm:t>
        <a:bodyPr/>
        <a:lstStyle/>
        <a:p>
          <a:r>
            <a:rPr lang="en-GB" sz="1400" dirty="0"/>
            <a:t>How to work in a new multi professional team</a:t>
          </a:r>
        </a:p>
      </dgm:t>
    </dgm:pt>
    <dgm:pt modelId="{799260D9-3522-4839-BBC1-5F8218F19C6E}" type="parTrans" cxnId="{4CDBAE62-FF95-4472-A1BB-F0702667FE28}">
      <dgm:prSet/>
      <dgm:spPr/>
      <dgm:t>
        <a:bodyPr/>
        <a:lstStyle/>
        <a:p>
          <a:endParaRPr lang="en-GB"/>
        </a:p>
      </dgm:t>
    </dgm:pt>
    <dgm:pt modelId="{11CFE239-F040-4D02-A34A-E1390B807AD6}" type="sibTrans" cxnId="{4CDBAE62-FF95-4472-A1BB-F0702667FE28}">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4">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4">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4">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4">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4">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4">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4">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4">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4">
        <dgm:presLayoutVars>
          <dgm:bulletEnabled val="1"/>
        </dgm:presLayoutVars>
      </dgm:prSet>
      <dgm:spPr/>
    </dgm:pt>
    <dgm:pt modelId="{93FED9F7-C045-4516-AD64-2746C80FCE3B}" type="pres">
      <dgm:prSet presAssocID="{F732A910-BD27-4B61-BD13-BB8A705B677A}" presName="sibTrans" presStyleCnt="0"/>
      <dgm:spPr/>
    </dgm:pt>
    <dgm:pt modelId="{B74ECC0D-4C67-4B50-B25C-7E0EB0DE3544}" type="pres">
      <dgm:prSet presAssocID="{07378FE5-E54F-4D20-BEE7-619DCDFE771F}" presName="node" presStyleLbl="node1" presStyleIdx="9" presStyleCnt="14">
        <dgm:presLayoutVars>
          <dgm:bulletEnabled val="1"/>
        </dgm:presLayoutVars>
      </dgm:prSet>
      <dgm:spPr/>
    </dgm:pt>
    <dgm:pt modelId="{BC8D0654-A338-44A5-BF14-B4D1C48D16DE}" type="pres">
      <dgm:prSet presAssocID="{11CFE239-F040-4D02-A34A-E1390B807AD6}" presName="sibTrans" presStyleCnt="0"/>
      <dgm:spPr/>
    </dgm:pt>
    <dgm:pt modelId="{BF5ED12A-A9BB-4C5F-84B4-883977C6B02C}" type="pres">
      <dgm:prSet presAssocID="{2BB5C332-9FDD-430E-B490-E45DA02270CB}" presName="node" presStyleLbl="node1" presStyleIdx="10" presStyleCnt="14">
        <dgm:presLayoutVars>
          <dgm:bulletEnabled val="1"/>
        </dgm:presLayoutVars>
      </dgm:prSet>
      <dgm:spPr/>
    </dgm:pt>
    <dgm:pt modelId="{C750B79B-AD08-4C0B-892C-3F339253489F}" type="pres">
      <dgm:prSet presAssocID="{171BAD0A-DA88-4A4E-9471-2A5ED6048147}" presName="sibTrans" presStyleCnt="0"/>
      <dgm:spPr/>
    </dgm:pt>
    <dgm:pt modelId="{9910D55C-63A0-404A-9A78-5223A57DBC03}" type="pres">
      <dgm:prSet presAssocID="{BBE3EB94-F95B-4F9B-A8D2-48C37CD90D8C}" presName="node" presStyleLbl="node1" presStyleIdx="11" presStyleCnt="14">
        <dgm:presLayoutVars>
          <dgm:bulletEnabled val="1"/>
        </dgm:presLayoutVars>
      </dgm:prSet>
      <dgm:spPr/>
    </dgm:pt>
    <dgm:pt modelId="{DB36ABAB-A923-403E-9762-3CEC7FCC08FC}" type="pres">
      <dgm:prSet presAssocID="{6E90EE2B-13FC-4150-90D9-539B41405D8C}" presName="sibTrans" presStyleCnt="0"/>
      <dgm:spPr/>
    </dgm:pt>
    <dgm:pt modelId="{FE39EC66-9171-4E79-89DB-041D238878E2}" type="pres">
      <dgm:prSet presAssocID="{3F253EC1-421E-4E18-A3D4-C7C6A8464377}" presName="node" presStyleLbl="node1" presStyleIdx="12" presStyleCnt="14" custLinFactNeighborX="975" custLinFactNeighborY="-2357">
        <dgm:presLayoutVars>
          <dgm:bulletEnabled val="1"/>
        </dgm:presLayoutVars>
      </dgm:prSet>
      <dgm:spPr/>
    </dgm:pt>
    <dgm:pt modelId="{573A8756-F1B5-430D-B42A-53C270126520}" type="pres">
      <dgm:prSet presAssocID="{9A58883B-A732-4A1C-A60B-3241626B8BAE}" presName="sibTrans" presStyleCnt="0"/>
      <dgm:spPr/>
    </dgm:pt>
    <dgm:pt modelId="{30DAB1B8-D3CC-493C-B799-3629259742D5}" type="pres">
      <dgm:prSet presAssocID="{64FF9208-CA10-40C2-B0DC-2040BB0B4C44}" presName="node" presStyleLbl="node1" presStyleIdx="13" presStyleCnt="14">
        <dgm:presLayoutVars>
          <dgm:bulletEnabled val="1"/>
        </dgm:presLayoutVars>
      </dgm:prSet>
      <dgm:spPr/>
    </dgm:pt>
  </dgm:ptLst>
  <dgm:cxnLst>
    <dgm:cxn modelId="{BD05BB0D-028B-4FC5-8CB4-335E3E0FB1AE}" type="presOf" srcId="{64FF9208-CA10-40C2-B0DC-2040BB0B4C44}" destId="{30DAB1B8-D3CC-493C-B799-3629259742D5}" srcOrd="0" destOrd="0" presId="urn:microsoft.com/office/officeart/2005/8/layout/defaul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E73CDC2F-B6F1-4BCE-9B55-15C10D2E3963}" type="presOf" srcId="{2BB5C332-9FDD-430E-B490-E45DA02270CB}" destId="{BF5ED12A-A9BB-4C5F-84B4-883977C6B02C}"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626D637-3EFB-44A5-88E2-44A2BE265278}" srcId="{D76C3AF9-A01B-4303-BC40-86F695A5BB90}" destId="{2BB5C332-9FDD-430E-B490-E45DA02270CB}" srcOrd="10" destOrd="0" parTransId="{9CFBB12E-C860-4DA8-8EEB-72BD8D5E7F22}" sibTransId="{171BAD0A-DA88-4A4E-9471-2A5ED6048147}"/>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4CDBAE62-FF95-4472-A1BB-F0702667FE28}" srcId="{D76C3AF9-A01B-4303-BC40-86F695A5BB90}" destId="{07378FE5-E54F-4D20-BEE7-619DCDFE771F}" srcOrd="9" destOrd="0" parTransId="{799260D9-3522-4839-BBC1-5F8218F19C6E}" sibTransId="{11CFE239-F040-4D02-A34A-E1390B807AD6}"/>
    <dgm:cxn modelId="{3D6D054A-0AFE-4E6B-B36F-CCA8DD784E71}" srcId="{D76C3AF9-A01B-4303-BC40-86F695A5BB90}" destId="{64FF9208-CA10-40C2-B0DC-2040BB0B4C44}" srcOrd="13" destOrd="0" parTransId="{41C2D382-707E-434D-999F-2E198054660A}" sibTransId="{6D3F7ADB-A95E-4AB3-82EF-520BBEB4E70C}"/>
    <dgm:cxn modelId="{B2AD4C4A-8198-48DA-9DCE-155844EB7439}" type="presOf" srcId="{4696BAFB-C312-4017-A369-897C891E5692}" destId="{5EF327DE-3C6A-4910-BDAA-9ACA2CA53880}" srcOrd="0" destOrd="0" presId="urn:microsoft.com/office/officeart/2005/8/layout/default"/>
    <dgm:cxn modelId="{050B3D71-739A-4F91-935E-FC8B904B429F}" type="presOf" srcId="{07378FE5-E54F-4D20-BEE7-619DCDFE771F}" destId="{B74ECC0D-4C67-4B50-B25C-7E0EB0DE3544}" srcOrd="0" destOrd="0" presId="urn:microsoft.com/office/officeart/2005/8/layout/default"/>
    <dgm:cxn modelId="{9DC7C453-11CC-49A8-9D25-FD1EB6378A70}" srcId="{D76C3AF9-A01B-4303-BC40-86F695A5BB90}" destId="{BBE3EB94-F95B-4F9B-A8D2-48C37CD90D8C}" srcOrd="11" destOrd="0" parTransId="{B607BCDD-B20F-4989-B820-951A85F84BDC}" sibTransId="{6E90EE2B-13FC-4150-90D9-539B41405D8C}"/>
    <dgm:cxn modelId="{3E701877-54FA-4DF9-AE1C-1E3986F65A82}" srcId="{D76C3AF9-A01B-4303-BC40-86F695A5BB90}" destId="{3F253EC1-421E-4E18-A3D4-C7C6A8464377}" srcOrd="12" destOrd="0" parTransId="{8AF55F3C-7C89-4ED3-B4EE-49A007B6866B}" sibTransId="{9A58883B-A732-4A1C-A60B-3241626B8BAE}"/>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F8B3AE8-5591-4BDF-8AD4-F9AC834AFD8B}" type="presOf" srcId="{3F253EC1-421E-4E18-A3D4-C7C6A8464377}" destId="{FE39EC66-9171-4E79-89DB-041D238878E2}" srcOrd="0" destOrd="0" presId="urn:microsoft.com/office/officeart/2005/8/layout/default"/>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88C15610-B699-4BAD-9F4B-68D863CBE7CE}" type="presParOf" srcId="{790C49AD-5B67-4476-B39B-DEDEC531C193}" destId="{B74ECC0D-4C67-4B50-B25C-7E0EB0DE3544}" srcOrd="18" destOrd="0" presId="urn:microsoft.com/office/officeart/2005/8/layout/default"/>
    <dgm:cxn modelId="{06276A87-5EEF-4E1F-BEC0-72491E08BB4A}" type="presParOf" srcId="{790C49AD-5B67-4476-B39B-DEDEC531C193}" destId="{BC8D0654-A338-44A5-BF14-B4D1C48D16DE}" srcOrd="19" destOrd="0" presId="urn:microsoft.com/office/officeart/2005/8/layout/default"/>
    <dgm:cxn modelId="{D40C0DED-88AF-4255-966D-51DCE9A44BDA}" type="presParOf" srcId="{790C49AD-5B67-4476-B39B-DEDEC531C193}" destId="{BF5ED12A-A9BB-4C5F-84B4-883977C6B02C}" srcOrd="20" destOrd="0" presId="urn:microsoft.com/office/officeart/2005/8/layout/default"/>
    <dgm:cxn modelId="{ECFC6D95-7606-45C2-94D1-31584B4DE340}" type="presParOf" srcId="{790C49AD-5B67-4476-B39B-DEDEC531C193}" destId="{C750B79B-AD08-4C0B-892C-3F339253489F}" srcOrd="21" destOrd="0" presId="urn:microsoft.com/office/officeart/2005/8/layout/default"/>
    <dgm:cxn modelId="{509CC042-49F7-44D9-82BF-4D54FF4D1E3D}" type="presParOf" srcId="{790C49AD-5B67-4476-B39B-DEDEC531C193}" destId="{9910D55C-63A0-404A-9A78-5223A57DBC03}" srcOrd="22" destOrd="0" presId="urn:microsoft.com/office/officeart/2005/8/layout/default"/>
    <dgm:cxn modelId="{90B0D3B8-7BB1-41A8-8EBA-FD5258D9CCE5}" type="presParOf" srcId="{790C49AD-5B67-4476-B39B-DEDEC531C193}" destId="{DB36ABAB-A923-403E-9762-3CEC7FCC08FC}" srcOrd="23" destOrd="0" presId="urn:microsoft.com/office/officeart/2005/8/layout/default"/>
    <dgm:cxn modelId="{05FD8868-1FCB-4A5F-AC3B-AD541609BC95}" type="presParOf" srcId="{790C49AD-5B67-4476-B39B-DEDEC531C193}" destId="{FE39EC66-9171-4E79-89DB-041D238878E2}" srcOrd="24" destOrd="0" presId="urn:microsoft.com/office/officeart/2005/8/layout/default"/>
    <dgm:cxn modelId="{76F8E3CA-46E6-4158-B03F-2FDC8F35277A}" type="presParOf" srcId="{790C49AD-5B67-4476-B39B-DEDEC531C193}" destId="{573A8756-F1B5-430D-B42A-53C270126520}" srcOrd="25" destOrd="0" presId="urn:microsoft.com/office/officeart/2005/8/layout/default"/>
    <dgm:cxn modelId="{225B9437-62BA-4303-A851-5147A7E7A5E2}" type="presParOf" srcId="{790C49AD-5B67-4476-B39B-DEDEC531C193}" destId="{30DAB1B8-D3CC-493C-B799-3629259742D5}"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dgm:spPr>
        <a:solidFill>
          <a:srgbClr val="FFCCCC"/>
        </a:solidFill>
        <a:ln w="12700"/>
      </dgm:spPr>
      <dgm:t>
        <a:bodyPr/>
        <a:lstStyle/>
        <a:p>
          <a:r>
            <a:rPr lang="en-GB" dirty="0"/>
            <a:t>Competing priorities for medicines optimisation</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dgm:spPr>
        <a:solidFill>
          <a:srgbClr val="FFCCCC"/>
        </a:solidFill>
      </dgm:spPr>
      <dgm:t>
        <a:bodyPr/>
        <a:lstStyle/>
        <a:p>
          <a:r>
            <a:rPr lang="en-GB" dirty="0"/>
            <a:t>How to develop an ethical skillset to navigate Rx in the grey</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dgm:spPr>
        <a:solidFill>
          <a:srgbClr val="FFCCCC"/>
        </a:solidFill>
      </dgm:spPr>
      <dgm:t>
        <a:bodyPr/>
        <a:lstStyle/>
        <a:p>
          <a:r>
            <a:rPr lang="en-GB" dirty="0"/>
            <a:t>Impact of contracting – national and ICB</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dgm:spPr>
        <a:solidFill>
          <a:srgbClr val="FFCCCC"/>
        </a:solidFill>
      </dgm:spPr>
      <dgm:t>
        <a:bodyPr/>
        <a:lstStyle/>
        <a:p>
          <a:r>
            <a:rPr lang="en-GB" dirty="0"/>
            <a:t>Incidental findings / dealing with parentage diagnosis etc.</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dgm:spPr>
        <a:solidFill>
          <a:srgbClr val="FFCCCC"/>
        </a:solidFill>
      </dgm:spPr>
      <dgm:t>
        <a:bodyPr/>
        <a:lstStyle/>
        <a:p>
          <a:r>
            <a:rPr lang="en-GB" dirty="0"/>
            <a:t>Lack of peer support (e.g. more isolated in clinical practice)</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dgm:spPr>
        <a:solidFill>
          <a:srgbClr val="FFCCCC"/>
        </a:solidFill>
        <a:ln w="57150"/>
      </dgm:spPr>
      <dgm:t>
        <a:bodyPr/>
        <a:lstStyle/>
        <a:p>
          <a:r>
            <a:rPr lang="en-GB" dirty="0"/>
            <a:t>Increased patient queries, referrals &amp; workload (lack of capacity &amp; trained workforce)</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dgm:spPr>
        <a:solidFill>
          <a:srgbClr val="FFCCCC"/>
        </a:solidFill>
      </dgm:spPr>
      <dgm:t>
        <a:bodyPr/>
        <a:lstStyle/>
        <a:p>
          <a:r>
            <a:rPr lang="en-GB" dirty="0"/>
            <a:t>Individual’s concern about being competent</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dgm:spPr>
        <a:solidFill>
          <a:srgbClr val="FFCCCC"/>
        </a:solidFill>
        <a:ln w="12700"/>
      </dgm:spPr>
      <dgm:t>
        <a:bodyPr/>
        <a:lstStyle/>
        <a:p>
          <a:r>
            <a:rPr lang="en-GB" dirty="0"/>
            <a:t>IT interoperability; challenge of info sharing, e.g. test result as PDF</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dgm:spPr>
        <a:solidFill>
          <a:srgbClr val="FFCCCC"/>
        </a:solidFill>
      </dgm:spPr>
      <dgm:t>
        <a:bodyPr/>
        <a:lstStyle/>
        <a:p>
          <a:r>
            <a:rPr lang="en-GB" dirty="0"/>
            <a:t>Concern about Pandora’s box of genomic testing e.g. parentage </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25F6BE0C-4718-45FF-85B7-95E67111FF73}">
      <dgm:prSet phldrT="[Text]"/>
      <dgm:spPr>
        <a:solidFill>
          <a:srgbClr val="FFCCCC"/>
        </a:solidFill>
        <a:ln w="57150"/>
      </dgm:spPr>
      <dgm:t>
        <a:bodyPr/>
        <a:lstStyle/>
        <a:p>
          <a:r>
            <a:rPr lang="en-GB" dirty="0"/>
            <a:t>Perceived complexity</a:t>
          </a:r>
        </a:p>
      </dgm:t>
    </dgm:pt>
    <dgm:pt modelId="{0FCC5B2A-1B01-44E0-8557-8527D17EDDE4}" type="parTrans" cxnId="{5C14B363-5E19-4E17-950F-5C0360F5693A}">
      <dgm:prSet/>
      <dgm:spPr/>
      <dgm:t>
        <a:bodyPr/>
        <a:lstStyle/>
        <a:p>
          <a:endParaRPr lang="en-GB"/>
        </a:p>
      </dgm:t>
    </dgm:pt>
    <dgm:pt modelId="{CF200515-36F7-43AA-BD04-A52E379DA6E6}" type="sibTrans" cxnId="{5C14B363-5E19-4E17-950F-5C0360F5693A}">
      <dgm:prSet/>
      <dgm:spPr/>
      <dgm:t>
        <a:bodyPr/>
        <a:lstStyle/>
        <a:p>
          <a:endParaRPr lang="en-GB"/>
        </a:p>
      </dgm:t>
    </dgm:pt>
    <dgm:pt modelId="{617CF81C-5DF1-4506-9A01-C614021B5256}">
      <dgm:prSet phldrT="[Text]"/>
      <dgm:spPr>
        <a:solidFill>
          <a:srgbClr val="FFCCCC"/>
        </a:solidFill>
        <a:ln w="57150"/>
      </dgm:spPr>
      <dgm:t>
        <a:bodyPr/>
        <a:lstStyle/>
        <a:p>
          <a:pPr>
            <a:buClrTx/>
            <a:buSzTx/>
            <a:buFontTx/>
            <a:buNone/>
          </a:pPr>
          <a:r>
            <a:rPr lang="en-GB" dirty="0"/>
            <a:t>Personal risk: risk of action and/or no action and link to legal and ethical </a:t>
          </a:r>
        </a:p>
      </dgm:t>
    </dgm:pt>
    <dgm:pt modelId="{C4C765E6-990D-48BF-9AB2-00F3606599D6}" type="parTrans" cxnId="{D4C41A7B-1AE4-43C3-BE92-42B88C864A51}">
      <dgm:prSet/>
      <dgm:spPr/>
      <dgm:t>
        <a:bodyPr/>
        <a:lstStyle/>
        <a:p>
          <a:endParaRPr lang="en-GB"/>
        </a:p>
      </dgm:t>
    </dgm:pt>
    <dgm:pt modelId="{A3761C7E-1D44-4537-9077-1975BED77090}" type="sibTrans" cxnId="{D4C41A7B-1AE4-43C3-BE92-42B88C864A51}">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1">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1">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1">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1">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1">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1">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1">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1">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1">
        <dgm:presLayoutVars>
          <dgm:bulletEnabled val="1"/>
        </dgm:presLayoutVars>
      </dgm:prSet>
      <dgm:spPr/>
    </dgm:pt>
    <dgm:pt modelId="{93FED9F7-C045-4516-AD64-2746C80FCE3B}" type="pres">
      <dgm:prSet presAssocID="{F732A910-BD27-4B61-BD13-BB8A705B677A}" presName="sibTrans" presStyleCnt="0"/>
      <dgm:spPr/>
    </dgm:pt>
    <dgm:pt modelId="{CD6C9946-613C-4952-A680-C31652E8E8FD}" type="pres">
      <dgm:prSet presAssocID="{25F6BE0C-4718-45FF-85B7-95E67111FF73}" presName="node" presStyleLbl="node1" presStyleIdx="9" presStyleCnt="11">
        <dgm:presLayoutVars>
          <dgm:bulletEnabled val="1"/>
        </dgm:presLayoutVars>
      </dgm:prSet>
      <dgm:spPr/>
    </dgm:pt>
    <dgm:pt modelId="{769A1D87-C662-4616-B6F2-B5F41CA566CB}" type="pres">
      <dgm:prSet presAssocID="{CF200515-36F7-43AA-BD04-A52E379DA6E6}" presName="sibTrans" presStyleCnt="0"/>
      <dgm:spPr/>
    </dgm:pt>
    <dgm:pt modelId="{3E2998BD-A3CF-4AE6-89B5-DD5774FE5300}" type="pres">
      <dgm:prSet presAssocID="{617CF81C-5DF1-4506-9A01-C614021B5256}" presName="node" presStyleLbl="node1" presStyleIdx="10" presStyleCnt="11">
        <dgm:presLayoutVars>
          <dgm:bulletEnabled val="1"/>
        </dgm:presLayoutVars>
      </dgm:prSet>
      <dgm:spPr/>
    </dgm:pt>
  </dgm:ptLst>
  <dgm:cxnLst>
    <dgm:cxn modelId="{B3831202-5659-40E5-8AC0-7080850D5D58}" type="presOf" srcId="{617CF81C-5DF1-4506-9A01-C614021B5256}" destId="{3E2998BD-A3CF-4AE6-89B5-DD5774FE5300}" srcOrd="0" destOrd="0" presId="urn:microsoft.com/office/officeart/2005/8/layout/defaul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5C14B363-5E19-4E17-950F-5C0360F5693A}" srcId="{D76C3AF9-A01B-4303-BC40-86F695A5BB90}" destId="{25F6BE0C-4718-45FF-85B7-95E67111FF73}" srcOrd="9" destOrd="0" parTransId="{0FCC5B2A-1B01-44E0-8557-8527D17EDDE4}" sibTransId="{CF200515-36F7-43AA-BD04-A52E379DA6E6}"/>
    <dgm:cxn modelId="{DDAE0746-1DE5-432A-8669-FD4B782C3E41}" type="presOf" srcId="{25F6BE0C-4718-45FF-85B7-95E67111FF73}" destId="{CD6C9946-613C-4952-A680-C31652E8E8FD}"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D4C41A7B-1AE4-43C3-BE92-42B88C864A51}" srcId="{D76C3AF9-A01B-4303-BC40-86F695A5BB90}" destId="{617CF81C-5DF1-4506-9A01-C614021B5256}" srcOrd="10" destOrd="0" parTransId="{C4C765E6-990D-48BF-9AB2-00F3606599D6}" sibTransId="{A3761C7E-1D44-4537-9077-1975BED77090}"/>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410A17E3-DFB3-4936-A15A-2102412BEE91}" type="presParOf" srcId="{790C49AD-5B67-4476-B39B-DEDEC531C193}" destId="{CD6C9946-613C-4952-A680-C31652E8E8FD}" srcOrd="18" destOrd="0" presId="urn:microsoft.com/office/officeart/2005/8/layout/default"/>
    <dgm:cxn modelId="{95D9B3F9-2311-4280-A41C-BCCF0CF1F3B3}" type="presParOf" srcId="{790C49AD-5B67-4476-B39B-DEDEC531C193}" destId="{769A1D87-C662-4616-B6F2-B5F41CA566CB}" srcOrd="19" destOrd="0" presId="urn:microsoft.com/office/officeart/2005/8/layout/default"/>
    <dgm:cxn modelId="{6AEF89E2-2ABE-46D2-A45E-161E1D333135}" type="presParOf" srcId="{790C49AD-5B67-4476-B39B-DEDEC531C193}" destId="{3E2998BD-A3CF-4AE6-89B5-DD5774FE5300}"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696BAFB-C312-4017-A369-897C891E5692}">
      <dgm:prSet phldrT="[Text]" custT="1"/>
      <dgm:spPr>
        <a:solidFill>
          <a:srgbClr val="FFFFCC"/>
        </a:solidFill>
        <a:ln w="12700"/>
      </dgm:spPr>
      <dgm:t>
        <a:bodyPr/>
        <a:lstStyle/>
        <a:p>
          <a:r>
            <a:rPr lang="en-GB" sz="1400" dirty="0"/>
            <a:t>Cost-savings (consensus this is less important)</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FFCC"/>
        </a:solidFill>
        <a:ln w="50800"/>
      </dgm:spPr>
      <dgm:t>
        <a:bodyPr/>
        <a:lstStyle/>
        <a:p>
          <a:r>
            <a:rPr lang="en-GB" sz="1400" dirty="0"/>
            <a:t>Desire to develop in role</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FFCC"/>
        </a:solidFill>
        <a:ln w="12700"/>
      </dgm:spPr>
      <dgm:t>
        <a:bodyPr/>
        <a:lstStyle/>
        <a:p>
          <a:pPr>
            <a:buClrTx/>
            <a:buSzTx/>
            <a:buFontTx/>
            <a:buNone/>
          </a:pPr>
          <a:r>
            <a:rPr lang="en-GB" sz="1400" dirty="0"/>
            <a:t>Experiential learning</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FFCC"/>
        </a:solidFill>
        <a:ln w="12700"/>
      </dgm:spPr>
      <dgm:t>
        <a:bodyPr/>
        <a:lstStyle/>
        <a:p>
          <a:r>
            <a:rPr lang="en-GB" sz="1400" dirty="0"/>
            <a:t>Peer support</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FFCC"/>
        </a:solidFill>
        <a:ln w="50800"/>
      </dgm:spPr>
      <dgm:t>
        <a:bodyPr/>
        <a:lstStyle/>
        <a:p>
          <a:r>
            <a:rPr lang="en-GB" sz="1400" dirty="0"/>
            <a:t>Feeling confident and competent at work</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FFCC"/>
        </a:solidFill>
        <a:ln w="12700"/>
      </dgm:spPr>
      <dgm:t>
        <a:bodyPr/>
        <a:lstStyle/>
        <a:p>
          <a:r>
            <a:rPr lang="en-GB" sz="1400" dirty="0"/>
            <a:t>Inspirational leaders/ colleagues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FFCC"/>
        </a:solidFill>
        <a:ln w="50800"/>
      </dgm:spPr>
      <dgm:t>
        <a:bodyPr/>
        <a:lstStyle/>
        <a:p>
          <a:pPr>
            <a:buClrTx/>
            <a:buSzTx/>
            <a:buFontTx/>
            <a:buNone/>
          </a:pPr>
          <a:r>
            <a:rPr lang="en-GB" sz="1400" dirty="0"/>
            <a:t>Patient outcomes</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FFCC"/>
        </a:solidFill>
        <a:ln w="12700"/>
      </dgm:spPr>
      <dgm:t>
        <a:bodyPr/>
        <a:lstStyle/>
        <a:p>
          <a:r>
            <a:rPr lang="en-GB" sz="1400" dirty="0"/>
            <a:t>Contractual need and strategic push from professional leaders</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FFCC"/>
        </a:solidFill>
        <a:ln w="12700"/>
      </dgm:spPr>
      <dgm:t>
        <a:bodyPr/>
        <a:lstStyle/>
        <a:p>
          <a:pPr>
            <a:buClrTx/>
            <a:buSzTx/>
            <a:buFontTx/>
            <a:buNone/>
          </a:pPr>
          <a:r>
            <a:rPr lang="en-GB" sz="1400" dirty="0"/>
            <a:t>Providing opportunities for progression of profession and career</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630618E7-8BDE-4BC5-968C-8354C5D74BB1}">
      <dgm:prSet phldrT="[Text]" custT="1"/>
      <dgm:spPr>
        <a:solidFill>
          <a:srgbClr val="FFFFCC"/>
        </a:solidFill>
        <a:ln w="12700"/>
      </dgm:spPr>
      <dgm:t>
        <a:bodyPr/>
        <a:lstStyle/>
        <a:p>
          <a:r>
            <a:rPr lang="en-GB" sz="1400" dirty="0"/>
            <a:t>Relative risk to patient safety</a:t>
          </a:r>
        </a:p>
      </dgm:t>
    </dgm:pt>
    <dgm:pt modelId="{F3B1A7B4-8534-422A-9AFB-068588289D33}" type="parTrans" cxnId="{FEB8F391-FC32-4894-BDCB-3CCD50FDEF13}">
      <dgm:prSet/>
      <dgm:spPr/>
      <dgm:t>
        <a:bodyPr/>
        <a:lstStyle/>
        <a:p>
          <a:endParaRPr lang="en-GB"/>
        </a:p>
      </dgm:t>
    </dgm:pt>
    <dgm:pt modelId="{10D8C7B2-56B8-4CE1-A98B-981C145F2F0B}" type="sibTrans" cxnId="{FEB8F391-FC32-4894-BDCB-3CCD50FDEF13}">
      <dgm:prSet/>
      <dgm:spPr/>
      <dgm:t>
        <a:bodyPr/>
        <a:lstStyle/>
        <a:p>
          <a:endParaRPr lang="en-GB"/>
        </a:p>
      </dgm:t>
    </dgm:pt>
    <dgm:pt modelId="{FE1503F5-6A85-F941-AD56-600333754D4A}">
      <dgm:prSet phldrT="[Text]" custT="1"/>
      <dgm:spPr>
        <a:solidFill>
          <a:srgbClr val="FFFFCC"/>
        </a:solidFill>
        <a:ln w="12700"/>
      </dgm:spPr>
      <dgm:t>
        <a:bodyPr/>
        <a:lstStyle/>
        <a:p>
          <a:pPr>
            <a:buClrTx/>
            <a:buSzTx/>
            <a:buFontTx/>
            <a:buNone/>
          </a:pPr>
          <a:r>
            <a:rPr lang="en-GB" sz="1400" dirty="0"/>
            <a:t>Want and need to be up to date</a:t>
          </a:r>
        </a:p>
      </dgm:t>
    </dgm:pt>
    <dgm:pt modelId="{FE2E8CEB-15D1-F047-BAE1-4C07F5729307}" type="parTrans" cxnId="{38825214-E7C5-E240-8BF9-B62DB081E1B0}">
      <dgm:prSet/>
      <dgm:spPr/>
      <dgm:t>
        <a:bodyPr/>
        <a:lstStyle/>
        <a:p>
          <a:endParaRPr lang="en-GB"/>
        </a:p>
      </dgm:t>
    </dgm:pt>
    <dgm:pt modelId="{CF5F5A1E-ABE5-E04D-AD80-32B40837B78E}" type="sibTrans" cxnId="{38825214-E7C5-E240-8BF9-B62DB081E1B0}">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CE82D2BB-9201-491F-AB39-FD588C2D3038}" type="pres">
      <dgm:prSet presAssocID="{03B8DE76-CD9C-4F1E-A10E-A8A4B13FB507}" presName="node" presStyleLbl="node1" presStyleIdx="0" presStyleCnt="11" custLinFactNeighborY="214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1" presStyleCnt="11" custLinFactNeighborY="214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2" presStyleCnt="11">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3" presStyleCnt="11">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4" presStyleCnt="11" custLinFactNeighborY="2142">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5" presStyleCnt="11" custLinFactNeighborY="2142">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6" presStyleCnt="11" custLinFactNeighborY="2142">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7" presStyleCnt="11" custLinFactNeighborY="2142">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8" presStyleCnt="11">
        <dgm:presLayoutVars>
          <dgm:bulletEnabled val="1"/>
        </dgm:presLayoutVars>
      </dgm:prSet>
      <dgm:spPr/>
    </dgm:pt>
    <dgm:pt modelId="{5062F2CA-1BEB-4694-8F95-EEF6C7EFE0DD}" type="pres">
      <dgm:prSet presAssocID="{6E90EE2B-13FC-4150-90D9-539B41405D8C}" presName="sibTrans" presStyleCnt="0"/>
      <dgm:spPr/>
    </dgm:pt>
    <dgm:pt modelId="{6EFFD50E-5C8C-428D-94EA-AB2AF69D49A1}" type="pres">
      <dgm:prSet presAssocID="{630618E7-8BDE-4BC5-968C-8354C5D74BB1}" presName="node" presStyleLbl="node1" presStyleIdx="9" presStyleCnt="11">
        <dgm:presLayoutVars>
          <dgm:bulletEnabled val="1"/>
        </dgm:presLayoutVars>
      </dgm:prSet>
      <dgm:spPr/>
    </dgm:pt>
    <dgm:pt modelId="{0CC5E26E-0CA8-4189-BA05-D9CCFEA6AD77}" type="pres">
      <dgm:prSet presAssocID="{10D8C7B2-56B8-4CE1-A98B-981C145F2F0B}" presName="sibTrans" presStyleCnt="0"/>
      <dgm:spPr/>
    </dgm:pt>
    <dgm:pt modelId="{E8EFFF69-393D-1E41-BDCD-2CC8AF1B1A7B}" type="pres">
      <dgm:prSet presAssocID="{FE1503F5-6A85-F941-AD56-600333754D4A}" presName="node" presStyleLbl="node1" presStyleIdx="10" presStyleCnt="11">
        <dgm:presLayoutVars>
          <dgm:bulletEnabled val="1"/>
        </dgm:presLayoutVars>
      </dgm:prSet>
      <dgm:spPr/>
    </dgm:pt>
  </dgm:ptLst>
  <dgm:cxnLst>
    <dgm:cxn modelId="{98FE6510-F24D-4F75-A00F-89F8464E7F4C}" srcId="{D76C3AF9-A01B-4303-BC40-86F695A5BB90}" destId="{52D7ACB4-D538-4230-9212-1877DE9F10E2}" srcOrd="7" destOrd="0" parTransId="{4ABC10F8-B32F-42EF-B6EE-F78069539FD4}" sibTransId="{F732A910-BD27-4B61-BD13-BB8A705B677A}"/>
    <dgm:cxn modelId="{D2E25D11-A4B3-494E-BF28-23BC2D215FF8}" srcId="{D76C3AF9-A01B-4303-BC40-86F695A5BB90}" destId="{D5CBC0C9-F8F9-45E5-894E-63BA574BAEE9}" srcOrd="4" destOrd="0" parTransId="{6CCE5DF2-FEDD-43F3-8FEE-9AFC3A0B52B5}" sibTransId="{F1674D07-DDDB-4E4C-AC6D-2AD757F547B4}"/>
    <dgm:cxn modelId="{38825214-E7C5-E240-8BF9-B62DB081E1B0}" srcId="{D76C3AF9-A01B-4303-BC40-86F695A5BB90}" destId="{FE1503F5-6A85-F941-AD56-600333754D4A}" srcOrd="10" destOrd="0" parTransId="{FE2E8CEB-15D1-F047-BAE1-4C07F5729307}" sibTransId="{CF5F5A1E-ABE5-E04D-AD80-32B40837B78E}"/>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3" destOrd="0" parTransId="{0867901A-B211-41F4-B6D7-FA0CDDCD9878}" sibTransId="{FCC24B73-5F10-4D57-B8CE-497C932CF61C}"/>
    <dgm:cxn modelId="{8028B138-64D2-4391-BFB7-31D61D78E31E}" srcId="{D76C3AF9-A01B-4303-BC40-86F695A5BB90}" destId="{03B8DE76-CD9C-4F1E-A10E-A8A4B13FB507}" srcOrd="0" destOrd="0" parTransId="{8E2F6045-BEC2-46D2-9B7B-40BFC4D0F71D}" sibTransId="{5F472383-DC4D-4899-BA9B-895536783C96}"/>
    <dgm:cxn modelId="{BD4E9C42-CEAB-4350-8742-00A6FB62D221}" srcId="{D76C3AF9-A01B-4303-BC40-86F695A5BB90}" destId="{B2E7AD66-D358-4912-9595-953685DE4A00}" srcOrd="5" destOrd="0" parTransId="{84AB70C4-B3EF-4E66-A1FC-5674E7430887}" sibTransId="{53D919E2-FB98-4E1F-9373-3232A589DD2A}"/>
    <dgm:cxn modelId="{5AFA5E43-C3BD-4587-A491-8C9EA262E51F}" type="presOf" srcId="{630618E7-8BDE-4BC5-968C-8354C5D74BB1}" destId="{6EFFD50E-5C8C-428D-94EA-AB2AF69D49A1}"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8" destOrd="0" parTransId="{B607BCDD-B20F-4989-B820-951A85F84BDC}" sibTransId="{6E90EE2B-13FC-4150-90D9-539B41405D8C}"/>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2" destOrd="0" parTransId="{0D0C0100-9703-4452-B644-1D95745561CA}" sibTransId="{9AEA476B-C773-46F8-8B67-BA50C31C5620}"/>
    <dgm:cxn modelId="{D2CFCF8E-F916-4BBA-A2D9-62D3C47A1A4A}" type="presOf" srcId="{08B13232-1B0C-4BF6-A3BB-6FEE71C03C70}" destId="{1294197E-C8FE-4441-81D6-99EA7B7A8B42}" srcOrd="0" destOrd="0" presId="urn:microsoft.com/office/officeart/2005/8/layout/default"/>
    <dgm:cxn modelId="{68F8518F-6A2F-AE4C-A7E2-73CE5BB803E8}" type="presOf" srcId="{FE1503F5-6A85-F941-AD56-600333754D4A}" destId="{E8EFFF69-393D-1E41-BDCD-2CC8AF1B1A7B}" srcOrd="0" destOrd="0" presId="urn:microsoft.com/office/officeart/2005/8/layout/default"/>
    <dgm:cxn modelId="{FEB8F391-FC32-4894-BDCB-3CCD50FDEF13}" srcId="{D76C3AF9-A01B-4303-BC40-86F695A5BB90}" destId="{630618E7-8BDE-4BC5-968C-8354C5D74BB1}" srcOrd="9" destOrd="0" parTransId="{F3B1A7B4-8534-422A-9AFB-068588289D33}" sibTransId="{10D8C7B2-56B8-4CE1-A98B-981C145F2F0B}"/>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6" destOrd="0" parTransId="{8E655E80-997E-49E3-9743-9EADF00AB066}" sibTransId="{8B061A40-1054-4131-AD93-DCDBAF1E745F}"/>
    <dgm:cxn modelId="{6517F7EB-925C-4794-A22A-4965060F5FED}" srcId="{D76C3AF9-A01B-4303-BC40-86F695A5BB90}" destId="{4696BAFB-C312-4017-A369-897C891E5692}" srcOrd="1"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D23E9F33-DC51-4640-AC35-C02D40578FDF}" type="presParOf" srcId="{790C49AD-5B67-4476-B39B-DEDEC531C193}" destId="{CE82D2BB-9201-491F-AB39-FD588C2D3038}" srcOrd="0" destOrd="0" presId="urn:microsoft.com/office/officeart/2005/8/layout/default"/>
    <dgm:cxn modelId="{35DE45AB-3BAF-44A5-BD2C-BE3053B70C9C}" type="presParOf" srcId="{790C49AD-5B67-4476-B39B-DEDEC531C193}" destId="{77BC74B7-045C-4555-A5ED-5E27C7D7A7E8}" srcOrd="1" destOrd="0" presId="urn:microsoft.com/office/officeart/2005/8/layout/default"/>
    <dgm:cxn modelId="{4B743441-062E-4384-AD39-8D10D0B5DF5F}" type="presParOf" srcId="{790C49AD-5B67-4476-B39B-DEDEC531C193}" destId="{5EF327DE-3C6A-4910-BDAA-9ACA2CA53880}" srcOrd="2" destOrd="0" presId="urn:microsoft.com/office/officeart/2005/8/layout/default"/>
    <dgm:cxn modelId="{C4CF5BD1-5E0F-4215-AA31-D02D9FFE4739}" type="presParOf" srcId="{790C49AD-5B67-4476-B39B-DEDEC531C193}" destId="{9739A1BE-DF60-4730-8F06-DB432C51DE6D}" srcOrd="3" destOrd="0" presId="urn:microsoft.com/office/officeart/2005/8/layout/default"/>
    <dgm:cxn modelId="{08DFF27E-1EB6-4DF7-9AAE-86DC22B2FB22}" type="presParOf" srcId="{790C49AD-5B67-4476-B39B-DEDEC531C193}" destId="{C811154A-1CCD-4BF9-8DFE-8A9F30FA1BC5}" srcOrd="4" destOrd="0" presId="urn:microsoft.com/office/officeart/2005/8/layout/default"/>
    <dgm:cxn modelId="{B460FA49-CCDC-46D4-8B4F-BE0C37B89D7B}" type="presParOf" srcId="{790C49AD-5B67-4476-B39B-DEDEC531C193}" destId="{3EDBBFED-CF5D-4903-B76E-4CB5D2D1B264}" srcOrd="5" destOrd="0" presId="urn:microsoft.com/office/officeart/2005/8/layout/default"/>
    <dgm:cxn modelId="{862FB923-4571-4B00-92EF-2F33A3129241}" type="presParOf" srcId="{790C49AD-5B67-4476-B39B-DEDEC531C193}" destId="{48104E75-B15F-43D7-B0E0-05CC7485F386}" srcOrd="6" destOrd="0" presId="urn:microsoft.com/office/officeart/2005/8/layout/default"/>
    <dgm:cxn modelId="{5A1C3BAF-E979-48F8-994D-EDF9AF86E1F2}" type="presParOf" srcId="{790C49AD-5B67-4476-B39B-DEDEC531C193}" destId="{93AC05D5-AAB7-4BC8-9216-0812D8581C12}" srcOrd="7" destOrd="0" presId="urn:microsoft.com/office/officeart/2005/8/layout/default"/>
    <dgm:cxn modelId="{4EADB3C6-1045-46CB-B456-3A37FDE4A0E4}" type="presParOf" srcId="{790C49AD-5B67-4476-B39B-DEDEC531C193}" destId="{04F0921A-6A52-4C34-96A1-24CF12BAE589}" srcOrd="8" destOrd="0" presId="urn:microsoft.com/office/officeart/2005/8/layout/default"/>
    <dgm:cxn modelId="{E21E6848-6016-4681-B44B-9AE5690E2023}" type="presParOf" srcId="{790C49AD-5B67-4476-B39B-DEDEC531C193}" destId="{B02A342C-A19A-4BB2-B2C5-3612768C3375}" srcOrd="9" destOrd="0" presId="urn:microsoft.com/office/officeart/2005/8/layout/default"/>
    <dgm:cxn modelId="{1458A866-F599-4651-9321-F2CBDEE44775}" type="presParOf" srcId="{790C49AD-5B67-4476-B39B-DEDEC531C193}" destId="{D3329857-E319-41F0-819B-F809585C0A60}" srcOrd="10" destOrd="0" presId="urn:microsoft.com/office/officeart/2005/8/layout/default"/>
    <dgm:cxn modelId="{D94FE7B5-206F-4893-AAD0-B778FBB282F9}" type="presParOf" srcId="{790C49AD-5B67-4476-B39B-DEDEC531C193}" destId="{3FF37532-8E3B-4F75-9FB1-282E5126C0DC}" srcOrd="11" destOrd="0" presId="urn:microsoft.com/office/officeart/2005/8/layout/default"/>
    <dgm:cxn modelId="{40BBC567-5FFB-41CB-A9C0-B9E466A397B4}" type="presParOf" srcId="{790C49AD-5B67-4476-B39B-DEDEC531C193}" destId="{1294197E-C8FE-4441-81D6-99EA7B7A8B42}" srcOrd="12" destOrd="0" presId="urn:microsoft.com/office/officeart/2005/8/layout/default"/>
    <dgm:cxn modelId="{7BDFE6CA-AD2A-40F5-8E01-EE7059E10835}" type="presParOf" srcId="{790C49AD-5B67-4476-B39B-DEDEC531C193}" destId="{8F5662E2-D936-455C-991C-CE20CBA40AD2}" srcOrd="13" destOrd="0" presId="urn:microsoft.com/office/officeart/2005/8/layout/default"/>
    <dgm:cxn modelId="{56A0EAC4-DC5F-46F9-A624-934369391CED}" type="presParOf" srcId="{790C49AD-5B67-4476-B39B-DEDEC531C193}" destId="{436F555C-3B61-412C-87BA-251BCD8E276F}" srcOrd="14" destOrd="0" presId="urn:microsoft.com/office/officeart/2005/8/layout/default"/>
    <dgm:cxn modelId="{529C147A-2AF9-4AA5-B941-CED204C1DC59}" type="presParOf" srcId="{790C49AD-5B67-4476-B39B-DEDEC531C193}" destId="{93FED9F7-C045-4516-AD64-2746C80FCE3B}" srcOrd="15" destOrd="0" presId="urn:microsoft.com/office/officeart/2005/8/layout/default"/>
    <dgm:cxn modelId="{509CC042-49F7-44D9-82BF-4D54FF4D1E3D}" type="presParOf" srcId="{790C49AD-5B67-4476-B39B-DEDEC531C193}" destId="{9910D55C-63A0-404A-9A78-5223A57DBC03}" srcOrd="16" destOrd="0" presId="urn:microsoft.com/office/officeart/2005/8/layout/default"/>
    <dgm:cxn modelId="{4291590D-1836-4D1F-9348-AEAEB528D106}" type="presParOf" srcId="{790C49AD-5B67-4476-B39B-DEDEC531C193}" destId="{5062F2CA-1BEB-4694-8F95-EEF6C7EFE0DD}" srcOrd="17" destOrd="0" presId="urn:microsoft.com/office/officeart/2005/8/layout/default"/>
    <dgm:cxn modelId="{45EEAB7E-DA60-43A0-BD13-CF3E07441E3E}" type="presParOf" srcId="{790C49AD-5B67-4476-B39B-DEDEC531C193}" destId="{6EFFD50E-5C8C-428D-94EA-AB2AF69D49A1}" srcOrd="18" destOrd="0" presId="urn:microsoft.com/office/officeart/2005/8/layout/default"/>
    <dgm:cxn modelId="{A578A43D-B794-462B-A02A-BB4D938836E6}" type="presParOf" srcId="{790C49AD-5B67-4476-B39B-DEDEC531C193}" destId="{0CC5E26E-0CA8-4189-BA05-D9CCFEA6AD77}" srcOrd="19" destOrd="0" presId="urn:microsoft.com/office/officeart/2005/8/layout/default"/>
    <dgm:cxn modelId="{77B2C6BE-8E1D-E34C-9ECB-56A2CEB525FC}" type="presParOf" srcId="{790C49AD-5B67-4476-B39B-DEDEC531C193}" destId="{E8EFFF69-393D-1E41-BDCD-2CC8AF1B1A7B}"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FFCC"/>
        </a:solidFill>
        <a:ln w="12700"/>
      </dgm:spPr>
      <dgm:t>
        <a:bodyPr/>
        <a:lstStyle/>
        <a:p>
          <a:r>
            <a:rPr lang="en-GB" sz="1400" dirty="0"/>
            <a:t>Commissioners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FFCC"/>
        </a:solidFill>
        <a:ln w="50800"/>
      </dgm:spPr>
      <dgm:t>
        <a:bodyPr/>
        <a:lstStyle/>
        <a:p>
          <a:pPr>
            <a:buClrTx/>
            <a:buSzTx/>
            <a:buFontTx/>
            <a:buNone/>
          </a:pPr>
          <a:r>
            <a:rPr lang="en-GB" sz="1400" dirty="0"/>
            <a:t>Data and evidence base </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FFCC"/>
        </a:solidFill>
        <a:ln w="12700"/>
      </dgm:spPr>
      <dgm:t>
        <a:bodyPr/>
        <a:lstStyle/>
        <a:p>
          <a:pPr>
            <a:buClrTx/>
            <a:buSzTx/>
            <a:buFontTx/>
            <a:buNone/>
          </a:pPr>
          <a:r>
            <a:rPr lang="en-GB" sz="1400" dirty="0"/>
            <a:t>Education and training sessions</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FFCC"/>
        </a:solidFill>
      </dgm:spPr>
      <dgm:t>
        <a:bodyPr/>
        <a:lstStyle/>
        <a:p>
          <a:r>
            <a:rPr lang="en-GB" sz="1400" dirty="0"/>
            <a:t>International research</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FFCC"/>
        </a:solidFill>
        <a:ln w="12700"/>
      </dgm:spPr>
      <dgm:t>
        <a:bodyPr/>
        <a:lstStyle/>
        <a:p>
          <a:pPr>
            <a:buClrTx/>
            <a:buSzTx/>
            <a:buFontTx/>
            <a:buNone/>
          </a:pPr>
          <a:r>
            <a:rPr lang="en-GB" sz="1400" dirty="0"/>
            <a:t>Patients and their relatives – experts in their own health/medication</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FFCC"/>
        </a:solidFill>
        <a:ln w="50800"/>
      </dgm:spPr>
      <dgm:t>
        <a:bodyPr/>
        <a:lstStyle/>
        <a:p>
          <a:r>
            <a:rPr lang="en-GB" sz="1400" dirty="0"/>
            <a:t>Leaders in the profession including pharmacists/ GPs/consultants/ nurses</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FFCC"/>
        </a:solidFill>
        <a:ln w="12700"/>
      </dgm:spPr>
      <dgm:t>
        <a:bodyPr/>
        <a:lstStyle/>
        <a:p>
          <a:r>
            <a:rPr lang="en-GB" sz="1400" dirty="0"/>
            <a:t>Media</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FFCC"/>
        </a:solidFill>
      </dgm:spPr>
      <dgm:t>
        <a:bodyPr/>
        <a:lstStyle/>
        <a:p>
          <a:r>
            <a:rPr lang="en-GB" sz="1400" dirty="0"/>
            <a:t>Neighbours/family/ friends</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BBE3EB94-F95B-4F9B-A8D2-48C37CD90D8C}">
      <dgm:prSet phldrT="[Text]" custT="1"/>
      <dgm:spPr>
        <a:solidFill>
          <a:srgbClr val="FFFFCC"/>
        </a:solidFill>
      </dgm:spPr>
      <dgm:t>
        <a:bodyPr/>
        <a:lstStyle/>
        <a:p>
          <a:r>
            <a:rPr lang="en-GB" sz="1400" dirty="0"/>
            <a:t>Private genomic test providers</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870EBE98-E68F-4636-97EC-E54A83BAE925}">
      <dgm:prSet phldrT="[Text]" custT="1"/>
      <dgm:spPr>
        <a:solidFill>
          <a:srgbClr val="FFFFCC"/>
        </a:solidFill>
        <a:ln w="50800"/>
      </dgm:spPr>
      <dgm:t>
        <a:bodyPr/>
        <a:lstStyle/>
        <a:p>
          <a:pPr>
            <a:buClrTx/>
            <a:buSzTx/>
            <a:buFontTx/>
            <a:buNone/>
          </a:pPr>
          <a:r>
            <a:rPr lang="en-GB" sz="1400" dirty="0"/>
            <a:t>Professional bodies</a:t>
          </a:r>
        </a:p>
      </dgm:t>
    </dgm:pt>
    <dgm:pt modelId="{BE80E6D7-9190-4032-B788-7589B29C4298}" type="parTrans" cxnId="{92066B1F-6902-4115-8790-318EEFA6A37B}">
      <dgm:prSet/>
      <dgm:spPr/>
      <dgm:t>
        <a:bodyPr/>
        <a:lstStyle/>
        <a:p>
          <a:endParaRPr lang="en-GB"/>
        </a:p>
      </dgm:t>
    </dgm:pt>
    <dgm:pt modelId="{4B506FAB-F7C4-4D57-A222-47CD8DDE6B79}" type="sibTrans" cxnId="{92066B1F-6902-4115-8790-318EEFA6A37B}">
      <dgm:prSet/>
      <dgm:spPr/>
      <dgm:t>
        <a:bodyPr/>
        <a:lstStyle/>
        <a:p>
          <a:endParaRPr lang="en-GB"/>
        </a:p>
      </dgm:t>
    </dgm:pt>
    <dgm:pt modelId="{CA645D22-314B-444D-B51D-4DD6041CFA20}">
      <dgm:prSet phldrT="[Text]" custT="1"/>
      <dgm:spPr>
        <a:solidFill>
          <a:srgbClr val="FFFFCC"/>
        </a:solidFill>
        <a:ln w="12700"/>
      </dgm:spPr>
      <dgm:t>
        <a:bodyPr/>
        <a:lstStyle/>
        <a:p>
          <a:r>
            <a:rPr lang="en-GB" sz="1400" dirty="0"/>
            <a:t>Superintendent pharmacist / pharmacy owner</a:t>
          </a:r>
        </a:p>
      </dgm:t>
    </dgm:pt>
    <dgm:pt modelId="{D3DAFE99-E549-4BA3-9A69-9F8F3A8694D6}" type="parTrans" cxnId="{4F68C63B-E082-47A7-9959-365F63F793E0}">
      <dgm:prSet/>
      <dgm:spPr/>
      <dgm:t>
        <a:bodyPr/>
        <a:lstStyle/>
        <a:p>
          <a:endParaRPr lang="en-GB"/>
        </a:p>
      </dgm:t>
    </dgm:pt>
    <dgm:pt modelId="{2612D9CF-7776-422A-8AC8-EE33C3C8918C}" type="sibTrans" cxnId="{4F68C63B-E082-47A7-9959-365F63F793E0}">
      <dgm:prSet/>
      <dgm:spPr/>
      <dgm:t>
        <a:bodyPr/>
        <a:lstStyle/>
        <a:p>
          <a:endParaRPr lang="en-GB"/>
        </a:p>
      </dgm:t>
    </dgm:pt>
    <dgm:pt modelId="{708FF3CA-00D9-4A0E-8E44-34C5748F812F}">
      <dgm:prSet phldrT="[Text]" custT="1"/>
      <dgm:spPr>
        <a:solidFill>
          <a:srgbClr val="FFFFCC"/>
        </a:solidFill>
      </dgm:spPr>
      <dgm:t>
        <a:bodyPr/>
        <a:lstStyle/>
        <a:p>
          <a:pPr>
            <a:buClrTx/>
            <a:buSzTx/>
            <a:buFontTx/>
            <a:buNone/>
          </a:pPr>
          <a:r>
            <a:rPr lang="en-GB" sz="1400" dirty="0"/>
            <a:t>Wider team</a:t>
          </a:r>
        </a:p>
      </dgm:t>
    </dgm:pt>
    <dgm:pt modelId="{E37CA88A-9706-406E-A89D-5B269799BC50}" type="parTrans" cxnId="{4AB7A7A7-B13C-4BB9-8431-93C0939001BE}">
      <dgm:prSet/>
      <dgm:spPr/>
      <dgm:t>
        <a:bodyPr/>
        <a:lstStyle/>
        <a:p>
          <a:endParaRPr lang="en-GB"/>
        </a:p>
      </dgm:t>
    </dgm:pt>
    <dgm:pt modelId="{44E3F95F-8D59-4320-AA97-359C1F985923}" type="sibTrans" cxnId="{4AB7A7A7-B13C-4BB9-8431-93C0939001BE}">
      <dgm:prSet/>
      <dgm:spPr/>
      <dgm:t>
        <a:bodyPr/>
        <a:lstStyle/>
        <a:p>
          <a:endParaRPr lang="en-GB"/>
        </a:p>
      </dgm:t>
    </dgm:pt>
    <dgm:pt modelId="{8EAD6780-DD71-B649-9DFC-B88E1A53D6EE}">
      <dgm:prSet phldrT="[Text]" custT="1"/>
      <dgm:spPr>
        <a:solidFill>
          <a:srgbClr val="FFFFCC"/>
        </a:solidFill>
      </dgm:spPr>
      <dgm:t>
        <a:bodyPr/>
        <a:lstStyle/>
        <a:p>
          <a:r>
            <a:rPr lang="en-GB" sz="1400" dirty="0"/>
            <a:t>Social media</a:t>
          </a:r>
        </a:p>
      </dgm:t>
    </dgm:pt>
    <dgm:pt modelId="{67782217-08CF-6C40-8A84-9B7BB7AFB9A8}" type="parTrans" cxnId="{9FD11F2D-B090-BE44-8C03-A18F61F5A0D0}">
      <dgm:prSet/>
      <dgm:spPr/>
      <dgm:t>
        <a:bodyPr/>
        <a:lstStyle/>
        <a:p>
          <a:endParaRPr lang="en-GB"/>
        </a:p>
      </dgm:t>
    </dgm:pt>
    <dgm:pt modelId="{501EBC0B-8FE5-C445-AF37-FFA7C31EC21C}" type="sibTrans" cxnId="{9FD11F2D-B090-BE44-8C03-A18F61F5A0D0}">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3" custLinFactNeighborY="-2357">
        <dgm:presLayoutVars>
          <dgm:bulletEnabled val="1"/>
        </dgm:presLayoutVars>
      </dgm:prSet>
      <dgm:spPr/>
    </dgm:pt>
    <dgm:pt modelId="{657FA40A-0A59-40C9-9DE5-178F5EF08D4A}" type="pres">
      <dgm:prSet presAssocID="{2651F93A-854A-4487-9827-6A07BCFF1BF7}" presName="sibTrans" presStyleCnt="0"/>
      <dgm:spPr/>
    </dgm:pt>
    <dgm:pt modelId="{5EF327DE-3C6A-4910-BDAA-9ACA2CA53880}" type="pres">
      <dgm:prSet presAssocID="{4696BAFB-C312-4017-A369-897C891E5692}" presName="node" presStyleLbl="node1" presStyleIdx="1" presStyleCnt="13" custLinFactNeighborY="-2357">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2" presStyleCnt="13" custLinFactNeighborY="-2357">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3" presStyleCnt="13" custLinFactNeighborY="-2357">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4" presStyleCnt="13" custLinFactNeighborY="-2357">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5" presStyleCnt="13" custLinFactNeighborY="-2357">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6" presStyleCnt="13" custLinFactNeighborY="-2357">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7" presStyleCnt="13" custLinFactNeighborY="-2357">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8" presStyleCnt="13" custLinFactNeighborY="-2357">
        <dgm:presLayoutVars>
          <dgm:bulletEnabled val="1"/>
        </dgm:presLayoutVars>
      </dgm:prSet>
      <dgm:spPr/>
    </dgm:pt>
    <dgm:pt modelId="{667A7165-214E-4836-827B-FA831E9032DE}" type="pres">
      <dgm:prSet presAssocID="{6E90EE2B-13FC-4150-90D9-539B41405D8C}" presName="sibTrans" presStyleCnt="0"/>
      <dgm:spPr/>
    </dgm:pt>
    <dgm:pt modelId="{DD5C044D-DEA1-4A17-886F-F559D5498944}" type="pres">
      <dgm:prSet presAssocID="{870EBE98-E68F-4636-97EC-E54A83BAE925}" presName="node" presStyleLbl="node1" presStyleIdx="9" presStyleCnt="13" custLinFactNeighborY="-2357">
        <dgm:presLayoutVars>
          <dgm:bulletEnabled val="1"/>
        </dgm:presLayoutVars>
      </dgm:prSet>
      <dgm:spPr/>
    </dgm:pt>
    <dgm:pt modelId="{85DA83CE-3D66-4FB3-9B1E-EE887A051F20}" type="pres">
      <dgm:prSet presAssocID="{4B506FAB-F7C4-4D57-A222-47CD8DDE6B79}" presName="sibTrans" presStyleCnt="0"/>
      <dgm:spPr/>
    </dgm:pt>
    <dgm:pt modelId="{97829209-CD61-4C46-B066-C14B376C7080}" type="pres">
      <dgm:prSet presAssocID="{8EAD6780-DD71-B649-9DFC-B88E1A53D6EE}" presName="node" presStyleLbl="node1" presStyleIdx="10" presStyleCnt="13">
        <dgm:presLayoutVars>
          <dgm:bulletEnabled val="1"/>
        </dgm:presLayoutVars>
      </dgm:prSet>
      <dgm:spPr/>
    </dgm:pt>
    <dgm:pt modelId="{235FB606-7201-E145-8995-498466A28A4F}" type="pres">
      <dgm:prSet presAssocID="{501EBC0B-8FE5-C445-AF37-FFA7C31EC21C}" presName="sibTrans" presStyleCnt="0"/>
      <dgm:spPr/>
    </dgm:pt>
    <dgm:pt modelId="{3334373D-F9B2-4549-A00F-0C9A7DFB5B30}" type="pres">
      <dgm:prSet presAssocID="{CA645D22-314B-444D-B51D-4DD6041CFA20}" presName="node" presStyleLbl="node1" presStyleIdx="11" presStyleCnt="13">
        <dgm:presLayoutVars>
          <dgm:bulletEnabled val="1"/>
        </dgm:presLayoutVars>
      </dgm:prSet>
      <dgm:spPr/>
    </dgm:pt>
    <dgm:pt modelId="{8881015C-00FA-4A60-B404-3C0BABAA5D55}" type="pres">
      <dgm:prSet presAssocID="{2612D9CF-7776-422A-8AC8-EE33C3C8918C}" presName="sibTrans" presStyleCnt="0"/>
      <dgm:spPr/>
    </dgm:pt>
    <dgm:pt modelId="{1CD65664-FAD2-4E52-86B0-E43E809D3E98}" type="pres">
      <dgm:prSet presAssocID="{708FF3CA-00D9-4A0E-8E44-34C5748F812F}" presName="node" presStyleLbl="node1" presStyleIdx="12" presStyleCnt="13" custLinFactNeighborY="-2357">
        <dgm:presLayoutVars>
          <dgm:bulletEnabled val="1"/>
        </dgm:presLayoutVars>
      </dgm:prSet>
      <dgm:spPr/>
    </dgm:pt>
  </dgm:ptLst>
  <dgm:cxnLst>
    <dgm:cxn modelId="{98FE6510-F24D-4F75-A00F-89F8464E7F4C}" srcId="{D76C3AF9-A01B-4303-BC40-86F695A5BB90}" destId="{52D7ACB4-D538-4230-9212-1877DE9F10E2}" srcOrd="7" destOrd="0" parTransId="{4ABC10F8-B32F-42EF-B6EE-F78069539FD4}" sibTransId="{F732A910-BD27-4B61-BD13-BB8A705B677A}"/>
    <dgm:cxn modelId="{D2E25D11-A4B3-494E-BF28-23BC2D215FF8}" srcId="{D76C3AF9-A01B-4303-BC40-86F695A5BB90}" destId="{D5CBC0C9-F8F9-45E5-894E-63BA574BAEE9}" srcOrd="4" destOrd="0" parTransId="{6CCE5DF2-FEDD-43F3-8FEE-9AFC3A0B52B5}" sibTransId="{F1674D07-DDDB-4E4C-AC6D-2AD757F547B4}"/>
    <dgm:cxn modelId="{92066B1F-6902-4115-8790-318EEFA6A37B}" srcId="{D76C3AF9-A01B-4303-BC40-86F695A5BB90}" destId="{870EBE98-E68F-4636-97EC-E54A83BAE925}" srcOrd="9" destOrd="0" parTransId="{BE80E6D7-9190-4032-B788-7589B29C4298}" sibTransId="{4B506FAB-F7C4-4D57-A222-47CD8DDE6B79}"/>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9FD11F2D-B090-BE44-8C03-A18F61F5A0D0}" srcId="{D76C3AF9-A01B-4303-BC40-86F695A5BB90}" destId="{8EAD6780-DD71-B649-9DFC-B88E1A53D6EE}" srcOrd="10" destOrd="0" parTransId="{67782217-08CF-6C40-8A84-9B7BB7AFB9A8}" sibTransId="{501EBC0B-8FE5-C445-AF37-FFA7C31EC21C}"/>
    <dgm:cxn modelId="{5C1C6D35-96E3-4641-AFA1-2E1155C3D820}" srcId="{D76C3AF9-A01B-4303-BC40-86F695A5BB90}" destId="{F6476F9D-93CF-4028-8DF7-BD2B173C2577}" srcOrd="3" destOrd="0" parTransId="{0867901A-B211-41F4-B6D7-FA0CDDCD9878}" sibTransId="{FCC24B73-5F10-4D57-B8CE-497C932CF61C}"/>
    <dgm:cxn modelId="{4F68C63B-E082-47A7-9959-365F63F793E0}" srcId="{D76C3AF9-A01B-4303-BC40-86F695A5BB90}" destId="{CA645D22-314B-444D-B51D-4DD6041CFA20}" srcOrd="11" destOrd="0" parTransId="{D3DAFE99-E549-4BA3-9A69-9F8F3A8694D6}" sibTransId="{2612D9CF-7776-422A-8AC8-EE33C3C8918C}"/>
    <dgm:cxn modelId="{EE0CE45D-ECC7-4866-8447-EBAC27665B2F}" type="presOf" srcId="{CA645D22-314B-444D-B51D-4DD6041CFA20}" destId="{3334373D-F9B2-4549-A00F-0C9A7DFB5B30}" srcOrd="0" destOrd="0" presId="urn:microsoft.com/office/officeart/2005/8/layout/default"/>
    <dgm:cxn modelId="{BD4E9C42-CEAB-4350-8742-00A6FB62D221}" srcId="{D76C3AF9-A01B-4303-BC40-86F695A5BB90}" destId="{B2E7AD66-D358-4912-9595-953685DE4A00}" srcOrd="5"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8" destOrd="0" parTransId="{B607BCDD-B20F-4989-B820-951A85F84BDC}" sibTransId="{6E90EE2B-13FC-4150-90D9-539B41405D8C}"/>
    <dgm:cxn modelId="{7E299559-033B-4273-8B0D-A207E5289EDF}" type="presOf" srcId="{870EBE98-E68F-4636-97EC-E54A83BAE925}" destId="{DD5C044D-DEA1-4A17-886F-F559D5498944}"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2" destOrd="0" parTransId="{0D0C0100-9703-4452-B644-1D95745561CA}" sibTransId="{9AEA476B-C773-46F8-8B67-BA50C31C5620}"/>
    <dgm:cxn modelId="{A7872A88-F131-E247-8A0A-F094C5524FAE}" type="presOf" srcId="{8EAD6780-DD71-B649-9DFC-B88E1A53D6EE}" destId="{97829209-CD61-4C46-B066-C14B376C7080}" srcOrd="0" destOrd="0" presId="urn:microsoft.com/office/officeart/2005/8/layout/default"/>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4AB7A7A7-B13C-4BB9-8431-93C0939001BE}" srcId="{D76C3AF9-A01B-4303-BC40-86F695A5BB90}" destId="{708FF3CA-00D9-4A0E-8E44-34C5748F812F}" srcOrd="12" destOrd="0" parTransId="{E37CA88A-9706-406E-A89D-5B269799BC50}" sibTransId="{44E3F95F-8D59-4320-AA97-359C1F985923}"/>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31DD85DC-B0BC-4CBE-838F-4C3150B933A7}" srcId="{D76C3AF9-A01B-4303-BC40-86F695A5BB90}" destId="{08B13232-1B0C-4BF6-A3BB-6FEE71C03C70}" srcOrd="6" destOrd="0" parTransId="{8E655E80-997E-49E3-9743-9EADF00AB066}" sibTransId="{8B061A40-1054-4131-AD93-DCDBAF1E745F}"/>
    <dgm:cxn modelId="{6517F7EB-925C-4794-A22A-4965060F5FED}" srcId="{D76C3AF9-A01B-4303-BC40-86F695A5BB90}" destId="{4696BAFB-C312-4017-A369-897C891E5692}" srcOrd="1"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776799FE-05EB-4B7A-A741-F4043E8D8E67}" type="presOf" srcId="{708FF3CA-00D9-4A0E-8E44-34C5748F812F}" destId="{1CD65664-FAD2-4E52-86B0-E43E809D3E98}"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4B743441-062E-4384-AD39-8D10D0B5DF5F}" type="presParOf" srcId="{790C49AD-5B67-4476-B39B-DEDEC531C193}" destId="{5EF327DE-3C6A-4910-BDAA-9ACA2CA53880}" srcOrd="2" destOrd="0" presId="urn:microsoft.com/office/officeart/2005/8/layout/default"/>
    <dgm:cxn modelId="{C4CF5BD1-5E0F-4215-AA31-D02D9FFE4739}" type="presParOf" srcId="{790C49AD-5B67-4476-B39B-DEDEC531C193}" destId="{9739A1BE-DF60-4730-8F06-DB432C51DE6D}" srcOrd="3" destOrd="0" presId="urn:microsoft.com/office/officeart/2005/8/layout/default"/>
    <dgm:cxn modelId="{08DFF27E-1EB6-4DF7-9AAE-86DC22B2FB22}" type="presParOf" srcId="{790C49AD-5B67-4476-B39B-DEDEC531C193}" destId="{C811154A-1CCD-4BF9-8DFE-8A9F30FA1BC5}" srcOrd="4" destOrd="0" presId="urn:microsoft.com/office/officeart/2005/8/layout/default"/>
    <dgm:cxn modelId="{B460FA49-CCDC-46D4-8B4F-BE0C37B89D7B}" type="presParOf" srcId="{790C49AD-5B67-4476-B39B-DEDEC531C193}" destId="{3EDBBFED-CF5D-4903-B76E-4CB5D2D1B264}" srcOrd="5" destOrd="0" presId="urn:microsoft.com/office/officeart/2005/8/layout/default"/>
    <dgm:cxn modelId="{862FB923-4571-4B00-92EF-2F33A3129241}" type="presParOf" srcId="{790C49AD-5B67-4476-B39B-DEDEC531C193}" destId="{48104E75-B15F-43D7-B0E0-05CC7485F386}" srcOrd="6" destOrd="0" presId="urn:microsoft.com/office/officeart/2005/8/layout/default"/>
    <dgm:cxn modelId="{5A1C3BAF-E979-48F8-994D-EDF9AF86E1F2}" type="presParOf" srcId="{790C49AD-5B67-4476-B39B-DEDEC531C193}" destId="{93AC05D5-AAB7-4BC8-9216-0812D8581C12}" srcOrd="7" destOrd="0" presId="urn:microsoft.com/office/officeart/2005/8/layout/default"/>
    <dgm:cxn modelId="{4EADB3C6-1045-46CB-B456-3A37FDE4A0E4}" type="presParOf" srcId="{790C49AD-5B67-4476-B39B-DEDEC531C193}" destId="{04F0921A-6A52-4C34-96A1-24CF12BAE589}" srcOrd="8" destOrd="0" presId="urn:microsoft.com/office/officeart/2005/8/layout/default"/>
    <dgm:cxn modelId="{E21E6848-6016-4681-B44B-9AE5690E2023}" type="presParOf" srcId="{790C49AD-5B67-4476-B39B-DEDEC531C193}" destId="{B02A342C-A19A-4BB2-B2C5-3612768C3375}" srcOrd="9" destOrd="0" presId="urn:microsoft.com/office/officeart/2005/8/layout/default"/>
    <dgm:cxn modelId="{1458A866-F599-4651-9321-F2CBDEE44775}" type="presParOf" srcId="{790C49AD-5B67-4476-B39B-DEDEC531C193}" destId="{D3329857-E319-41F0-819B-F809585C0A60}" srcOrd="10" destOrd="0" presId="urn:microsoft.com/office/officeart/2005/8/layout/default"/>
    <dgm:cxn modelId="{D94FE7B5-206F-4893-AAD0-B778FBB282F9}" type="presParOf" srcId="{790C49AD-5B67-4476-B39B-DEDEC531C193}" destId="{3FF37532-8E3B-4F75-9FB1-282E5126C0DC}" srcOrd="11" destOrd="0" presId="urn:microsoft.com/office/officeart/2005/8/layout/default"/>
    <dgm:cxn modelId="{40BBC567-5FFB-41CB-A9C0-B9E466A397B4}" type="presParOf" srcId="{790C49AD-5B67-4476-B39B-DEDEC531C193}" destId="{1294197E-C8FE-4441-81D6-99EA7B7A8B42}" srcOrd="12" destOrd="0" presId="urn:microsoft.com/office/officeart/2005/8/layout/default"/>
    <dgm:cxn modelId="{7BDFE6CA-AD2A-40F5-8E01-EE7059E10835}" type="presParOf" srcId="{790C49AD-5B67-4476-B39B-DEDEC531C193}" destId="{8F5662E2-D936-455C-991C-CE20CBA40AD2}" srcOrd="13" destOrd="0" presId="urn:microsoft.com/office/officeart/2005/8/layout/default"/>
    <dgm:cxn modelId="{56A0EAC4-DC5F-46F9-A624-934369391CED}" type="presParOf" srcId="{790C49AD-5B67-4476-B39B-DEDEC531C193}" destId="{436F555C-3B61-412C-87BA-251BCD8E276F}" srcOrd="14" destOrd="0" presId="urn:microsoft.com/office/officeart/2005/8/layout/default"/>
    <dgm:cxn modelId="{529C147A-2AF9-4AA5-B941-CED204C1DC59}" type="presParOf" srcId="{790C49AD-5B67-4476-B39B-DEDEC531C193}" destId="{93FED9F7-C045-4516-AD64-2746C80FCE3B}" srcOrd="15" destOrd="0" presId="urn:microsoft.com/office/officeart/2005/8/layout/default"/>
    <dgm:cxn modelId="{509CC042-49F7-44D9-82BF-4D54FF4D1E3D}" type="presParOf" srcId="{790C49AD-5B67-4476-B39B-DEDEC531C193}" destId="{9910D55C-63A0-404A-9A78-5223A57DBC03}" srcOrd="16" destOrd="0" presId="urn:microsoft.com/office/officeart/2005/8/layout/default"/>
    <dgm:cxn modelId="{3C6F4E3E-36EC-4BAE-8C1D-44B28FF16864}" type="presParOf" srcId="{790C49AD-5B67-4476-B39B-DEDEC531C193}" destId="{667A7165-214E-4836-827B-FA831E9032DE}" srcOrd="17" destOrd="0" presId="urn:microsoft.com/office/officeart/2005/8/layout/default"/>
    <dgm:cxn modelId="{834E6FF5-B9CE-48BC-8ED5-F40D7A20A0E8}" type="presParOf" srcId="{790C49AD-5B67-4476-B39B-DEDEC531C193}" destId="{DD5C044D-DEA1-4A17-886F-F559D5498944}" srcOrd="18" destOrd="0" presId="urn:microsoft.com/office/officeart/2005/8/layout/default"/>
    <dgm:cxn modelId="{EC2603A3-0753-4661-9F6B-065AC0456F9D}" type="presParOf" srcId="{790C49AD-5B67-4476-B39B-DEDEC531C193}" destId="{85DA83CE-3D66-4FB3-9B1E-EE887A051F20}" srcOrd="19" destOrd="0" presId="urn:microsoft.com/office/officeart/2005/8/layout/default"/>
    <dgm:cxn modelId="{1CB4C93B-52CF-2A41-AB31-F258050C79E4}" type="presParOf" srcId="{790C49AD-5B67-4476-B39B-DEDEC531C193}" destId="{97829209-CD61-4C46-B066-C14B376C7080}" srcOrd="20" destOrd="0" presId="urn:microsoft.com/office/officeart/2005/8/layout/default"/>
    <dgm:cxn modelId="{D1835E1C-FCDB-D84D-85D8-4EFB621E59BF}" type="presParOf" srcId="{790C49AD-5B67-4476-B39B-DEDEC531C193}" destId="{235FB606-7201-E145-8995-498466A28A4F}" srcOrd="21" destOrd="0" presId="urn:microsoft.com/office/officeart/2005/8/layout/default"/>
    <dgm:cxn modelId="{714C4027-C460-46A4-BBE3-4A6731985421}" type="presParOf" srcId="{790C49AD-5B67-4476-B39B-DEDEC531C193}" destId="{3334373D-F9B2-4549-A00F-0C9A7DFB5B30}" srcOrd="22" destOrd="0" presId="urn:microsoft.com/office/officeart/2005/8/layout/default"/>
    <dgm:cxn modelId="{3AF4E10F-A499-4920-8053-302263F1B8F5}" type="presParOf" srcId="{790C49AD-5B67-4476-B39B-DEDEC531C193}" destId="{8881015C-00FA-4A60-B404-3C0BABAA5D55}" srcOrd="23" destOrd="0" presId="urn:microsoft.com/office/officeart/2005/8/layout/default"/>
    <dgm:cxn modelId="{C17F0283-E315-4CCA-8F24-94D51E6A56D6}" type="presParOf" srcId="{790C49AD-5B67-4476-B39B-DEDEC531C193}" destId="{1CD65664-FAD2-4E52-86B0-E43E809D3E98}" srcOrd="24" destOrd="0" presId="urn:microsoft.com/office/officeart/2005/8/layout/default"/>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dgm:spPr>
      <dgm:t>
        <a:bodyPr/>
        <a:lstStyle/>
        <a:p>
          <a:r>
            <a:rPr lang="en-GB" sz="1400" dirty="0"/>
            <a:t>Acute and minor ailment clinics (including diagnosis and prescribing)</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03B8DE76-CD9C-4F1E-A10E-A8A4B13FB507}">
      <dgm:prSet custT="1"/>
      <dgm:spPr>
        <a:solidFill>
          <a:schemeClr val="bg2">
            <a:lumMod val="20000"/>
            <a:lumOff val="80000"/>
          </a:schemeClr>
        </a:solidFill>
      </dgm:spPr>
      <dgm:t>
        <a:bodyPr/>
        <a:lstStyle/>
        <a:p>
          <a:r>
            <a:rPr lang="en-GB" sz="1400" dirty="0"/>
            <a:t>Antimicrobial stewardship</a:t>
          </a:r>
        </a:p>
      </dgm:t>
    </dgm:pt>
    <dgm:pt modelId="{8E2F6045-BEC2-46D2-9B7B-40BFC4D0F71D}" type="parTrans" cxnId="{8028B138-64D2-4391-BFB7-31D61D78E31E}">
      <dgm:prSet/>
      <dgm:spPr/>
      <dgm:t>
        <a:bodyPr/>
        <a:lstStyle/>
        <a:p>
          <a:endParaRPr lang="en-GB"/>
        </a:p>
      </dgm:t>
    </dgm:pt>
    <dgm:pt modelId="{5F472383-DC4D-4899-BA9B-895536783C96}" type="sibTrans" cxnId="{8028B138-64D2-4391-BFB7-31D61D78E31E}">
      <dgm:prSet/>
      <dgm:spPr/>
      <dgm:t>
        <a:bodyPr/>
        <a:lstStyle/>
        <a:p>
          <a:endParaRPr lang="en-GB"/>
        </a:p>
      </dgm:t>
    </dgm:pt>
    <dgm:pt modelId="{4696BAFB-C312-4017-A369-897C891E5692}">
      <dgm:prSet phldrT="[Text]" custT="1"/>
      <dgm:spPr>
        <a:solidFill>
          <a:schemeClr val="bg2">
            <a:lumMod val="20000"/>
            <a:lumOff val="80000"/>
          </a:schemeClr>
        </a:solidFill>
      </dgm:spPr>
      <dgm:t>
        <a:bodyPr/>
        <a:lstStyle/>
        <a:p>
          <a:r>
            <a:rPr lang="en-GB" sz="1400" dirty="0"/>
            <a:t>Audits and quality/service improvement work</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chemeClr val="bg2">
            <a:lumMod val="20000"/>
            <a:lumOff val="80000"/>
          </a:schemeClr>
        </a:solidFill>
        <a:ln w="57150"/>
      </dgm:spPr>
      <dgm:t>
        <a:bodyPr/>
        <a:lstStyle/>
        <a:p>
          <a:r>
            <a:rPr lang="en-GB" sz="1400" dirty="0"/>
            <a:t>Long-term condition clinics (specialist input)</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chemeClr val="bg2">
            <a:lumMod val="20000"/>
            <a:lumOff val="80000"/>
          </a:schemeClr>
        </a:solidFill>
        <a:ln w="57150"/>
      </dgm:spPr>
      <dgm:t>
        <a:bodyPr/>
        <a:lstStyle/>
        <a:p>
          <a:r>
            <a:rPr lang="en-GB" sz="1400" dirty="0"/>
            <a:t>Medicines optimisation and support for patients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chemeClr val="bg2">
            <a:lumMod val="20000"/>
            <a:lumOff val="80000"/>
          </a:schemeClr>
        </a:solidFill>
        <a:ln w="57150"/>
      </dgm:spPr>
      <dgm:t>
        <a:bodyPr/>
        <a:lstStyle/>
        <a:p>
          <a:r>
            <a:rPr lang="en-GB" sz="1400" dirty="0"/>
            <a:t>Structured medication reviews</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chemeClr val="bg2">
            <a:lumMod val="20000"/>
            <a:lumOff val="80000"/>
          </a:schemeClr>
        </a:solidFill>
        <a:ln w="12700"/>
      </dgm:spPr>
      <dgm:t>
        <a:bodyPr/>
        <a:lstStyle/>
        <a:p>
          <a:r>
            <a:rPr lang="en-GB" sz="1400" dirty="0"/>
            <a:t>Medicines reconciliation to support discharged patients and transfer of care</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dgm:spPr>
      <dgm:t>
        <a:bodyPr/>
        <a:lstStyle/>
        <a:p>
          <a:r>
            <a:rPr lang="en-GB" sz="1400" dirty="0"/>
            <a:t>Medication safety i.e. managing concerns re high-risk medications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chemeClr val="bg2">
            <a:lumMod val="20000"/>
            <a:lumOff val="80000"/>
          </a:schemeClr>
        </a:solidFill>
      </dgm:spPr>
      <dgm:t>
        <a:bodyPr/>
        <a:lstStyle/>
        <a:p>
          <a:r>
            <a:rPr lang="en-GB" sz="1400" dirty="0"/>
            <a:t>Patient &amp; healthcare professional education and queries</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9E402EA2-3191-439B-97BC-72753CCD08E6}">
      <dgm:prSet phldrT="[Text]" custT="1"/>
      <dgm:spPr>
        <a:solidFill>
          <a:schemeClr val="bg2">
            <a:lumMod val="20000"/>
            <a:lumOff val="80000"/>
          </a:schemeClr>
        </a:solidFill>
      </dgm:spPr>
      <dgm:t>
        <a:bodyPr/>
        <a:lstStyle/>
        <a:p>
          <a:r>
            <a:rPr lang="en-GB" sz="1400" dirty="0"/>
            <a:t>Patient safety initiatives</a:t>
          </a:r>
        </a:p>
      </dgm:t>
    </dgm:pt>
    <dgm:pt modelId="{D5C80866-EB7C-46DA-8000-7F435B224ACA}" type="parTrans" cxnId="{D38AC7BB-8B87-4567-ADB7-C2F9FE3BDABF}">
      <dgm:prSet/>
      <dgm:spPr/>
      <dgm:t>
        <a:bodyPr/>
        <a:lstStyle/>
        <a:p>
          <a:endParaRPr lang="en-GB"/>
        </a:p>
      </dgm:t>
    </dgm:pt>
    <dgm:pt modelId="{D43AE6BB-207A-4C72-AD47-E64F15B98EBC}" type="sibTrans" cxnId="{D38AC7BB-8B87-4567-ADB7-C2F9FE3BDABF}">
      <dgm:prSet/>
      <dgm:spPr/>
      <dgm:t>
        <a:bodyPr/>
        <a:lstStyle/>
        <a:p>
          <a:endParaRPr lang="en-GB"/>
        </a:p>
      </dgm:t>
    </dgm:pt>
    <dgm:pt modelId="{3B4560FC-504B-4CC2-A39D-EA41CECE474E}">
      <dgm:prSet phldrT="[Text]" custT="1"/>
      <dgm:spPr>
        <a:solidFill>
          <a:schemeClr val="bg2">
            <a:lumMod val="20000"/>
            <a:lumOff val="80000"/>
          </a:schemeClr>
        </a:solidFill>
      </dgm:spPr>
      <dgm:t>
        <a:bodyPr/>
        <a:lstStyle/>
        <a:p>
          <a:r>
            <a:rPr lang="en-GB" sz="1400" dirty="0"/>
            <a:t>Repeat prescribing of medication</a:t>
          </a:r>
        </a:p>
      </dgm:t>
    </dgm:pt>
    <dgm:pt modelId="{0DFD15AA-4575-471E-B42F-A44C09301BE6}" type="parTrans" cxnId="{5D7D9901-3A91-4C64-A2B1-7CD7A81188CE}">
      <dgm:prSet/>
      <dgm:spPr/>
      <dgm:t>
        <a:bodyPr/>
        <a:lstStyle/>
        <a:p>
          <a:endParaRPr lang="en-GB"/>
        </a:p>
      </dgm:t>
    </dgm:pt>
    <dgm:pt modelId="{FC0AD6B4-06BD-4B3E-B2AF-106E56353413}" type="sibTrans" cxnId="{5D7D9901-3A91-4C64-A2B1-7CD7A81188CE}">
      <dgm:prSet/>
      <dgm:spPr/>
      <dgm:t>
        <a:bodyPr/>
        <a:lstStyle/>
        <a:p>
          <a:endParaRPr lang="en-GB"/>
        </a:p>
      </dgm:t>
    </dgm:pt>
    <dgm:pt modelId="{300FC8F9-EA18-4DC3-9A6C-635F21EE72C3}">
      <dgm:prSet phldrT="[Text]" custT="1"/>
      <dgm:spPr>
        <a:solidFill>
          <a:schemeClr val="bg2">
            <a:lumMod val="20000"/>
            <a:lumOff val="80000"/>
          </a:schemeClr>
        </a:solidFill>
        <a:ln w="12700"/>
      </dgm:spPr>
      <dgm:t>
        <a:bodyPr/>
        <a:lstStyle/>
        <a:p>
          <a:pPr>
            <a:buClrTx/>
            <a:buSzTx/>
            <a:buFontTx/>
            <a:buNone/>
          </a:pPr>
          <a:r>
            <a:rPr lang="en-GB" sz="1400" dirty="0"/>
            <a:t>Support for care homes</a:t>
          </a:r>
        </a:p>
      </dgm:t>
    </dgm:pt>
    <dgm:pt modelId="{ED7DC0D1-E0EE-4E50-BF20-A76DB3B5DACD}" type="sibTrans" cxnId="{9F054748-9195-4EF4-9AD0-F3DDE986D57F}">
      <dgm:prSet/>
      <dgm:spPr/>
      <dgm:t>
        <a:bodyPr/>
        <a:lstStyle/>
        <a:p>
          <a:endParaRPr lang="en-GB"/>
        </a:p>
      </dgm:t>
    </dgm:pt>
    <dgm:pt modelId="{3CB759F5-71F2-4C69-90FB-2E88C625CA66}" type="parTrans" cxnId="{9F054748-9195-4EF4-9AD0-F3DDE986D57F}">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2">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2">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2">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2">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2">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2">
        <dgm:presLayoutVars>
          <dgm:bulletEnabled val="1"/>
        </dgm:presLayoutVars>
      </dgm:prSet>
      <dgm:spPr/>
    </dgm:pt>
    <dgm:pt modelId="{8F5662E2-D936-455C-991C-CE20CBA40AD2}" type="pres">
      <dgm:prSet presAssocID="{8B061A40-1054-4131-AD93-DCDBAF1E745F}" presName="sibTrans" presStyleCnt="0"/>
      <dgm:spPr/>
    </dgm:pt>
    <dgm:pt modelId="{5DE23FB1-4C14-4827-AFBB-2C158E8E1161}" type="pres">
      <dgm:prSet presAssocID="{9E402EA2-3191-439B-97BC-72753CCD08E6}" presName="node" presStyleLbl="node1" presStyleIdx="8" presStyleCnt="12">
        <dgm:presLayoutVars>
          <dgm:bulletEnabled val="1"/>
        </dgm:presLayoutVars>
      </dgm:prSet>
      <dgm:spPr/>
    </dgm:pt>
    <dgm:pt modelId="{A56A64E3-07F5-48B2-87EC-319D5D3F309A}" type="pres">
      <dgm:prSet presAssocID="{D43AE6BB-207A-4C72-AD47-E64F15B98EBC}" presName="sibTrans" presStyleCnt="0"/>
      <dgm:spPr/>
    </dgm:pt>
    <dgm:pt modelId="{AFF0BE16-3B70-40FB-A071-E7929CF31AAB}" type="pres">
      <dgm:prSet presAssocID="{3B4560FC-504B-4CC2-A39D-EA41CECE474E}" presName="node" presStyleLbl="node1" presStyleIdx="9" presStyleCnt="12">
        <dgm:presLayoutVars>
          <dgm:bulletEnabled val="1"/>
        </dgm:presLayoutVars>
      </dgm:prSet>
      <dgm:spPr/>
    </dgm:pt>
    <dgm:pt modelId="{6D0168A8-CEE0-485A-9214-416420AA5864}" type="pres">
      <dgm:prSet presAssocID="{FC0AD6B4-06BD-4B3E-B2AF-106E56353413}" presName="sibTrans" presStyleCnt="0"/>
      <dgm:spPr/>
    </dgm:pt>
    <dgm:pt modelId="{436F555C-3B61-412C-87BA-251BCD8E276F}" type="pres">
      <dgm:prSet presAssocID="{52D7ACB4-D538-4230-9212-1877DE9F10E2}" presName="node" presStyleLbl="node1" presStyleIdx="10" presStyleCnt="12">
        <dgm:presLayoutVars>
          <dgm:bulletEnabled val="1"/>
        </dgm:presLayoutVars>
      </dgm:prSet>
      <dgm:spPr/>
    </dgm:pt>
    <dgm:pt modelId="{68EDCEA0-02FB-4C15-B964-F34B834BD0D4}" type="pres">
      <dgm:prSet presAssocID="{F732A910-BD27-4B61-BD13-BB8A705B677A}" presName="sibTrans" presStyleCnt="0"/>
      <dgm:spPr/>
    </dgm:pt>
    <dgm:pt modelId="{4AD554B6-1D94-4279-BB1B-8B382B59E229}" type="pres">
      <dgm:prSet presAssocID="{300FC8F9-EA18-4DC3-9A6C-635F21EE72C3}" presName="node" presStyleLbl="node1" presStyleIdx="11" presStyleCnt="12">
        <dgm:presLayoutVars>
          <dgm:bulletEnabled val="1"/>
        </dgm:presLayoutVars>
      </dgm:prSet>
      <dgm:spPr/>
    </dgm:pt>
  </dgm:ptLst>
  <dgm:cxnLst>
    <dgm:cxn modelId="{5D7D9901-3A91-4C64-A2B1-7CD7A81188CE}" srcId="{D76C3AF9-A01B-4303-BC40-86F695A5BB90}" destId="{3B4560FC-504B-4CC2-A39D-EA41CECE474E}" srcOrd="9" destOrd="0" parTransId="{0DFD15AA-4575-471E-B42F-A44C09301BE6}" sibTransId="{FC0AD6B4-06BD-4B3E-B2AF-106E56353413}"/>
    <dgm:cxn modelId="{98FE6510-F24D-4F75-A00F-89F8464E7F4C}" srcId="{D76C3AF9-A01B-4303-BC40-86F695A5BB90}" destId="{52D7ACB4-D538-4230-9212-1877DE9F10E2}" srcOrd="10"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9F054748-9195-4EF4-9AD0-F3DDE986D57F}" srcId="{D76C3AF9-A01B-4303-BC40-86F695A5BB90}" destId="{300FC8F9-EA18-4DC3-9A6C-635F21EE72C3}" srcOrd="11" destOrd="0" parTransId="{3CB759F5-71F2-4C69-90FB-2E88C625CA66}" sibTransId="{ED7DC0D1-E0EE-4E50-BF20-A76DB3B5DACD}"/>
    <dgm:cxn modelId="{B2AD4C4A-8198-48DA-9DCE-155844EB7439}" type="presOf" srcId="{4696BAFB-C312-4017-A369-897C891E5692}" destId="{5EF327DE-3C6A-4910-BDAA-9ACA2CA53880}"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E2A55F95-EA26-4682-AE8A-4194A6C46E01}" type="presOf" srcId="{3B4560FC-504B-4CC2-A39D-EA41CECE474E}" destId="{AFF0BE16-3B70-40FB-A071-E7929CF31AAB}"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05BC239F-C4A3-4BCC-A061-FD8462E27025}" type="presOf" srcId="{9E402EA2-3191-439B-97BC-72753CCD08E6}" destId="{5DE23FB1-4C14-4827-AFBB-2C158E8E1161}" srcOrd="0" destOrd="0" presId="urn:microsoft.com/office/officeart/2005/8/layout/default"/>
    <dgm:cxn modelId="{D38AC7BB-8B87-4567-ADB7-C2F9FE3BDABF}" srcId="{D76C3AF9-A01B-4303-BC40-86F695A5BB90}" destId="{9E402EA2-3191-439B-97BC-72753CCD08E6}" srcOrd="8" destOrd="0" parTransId="{D5C80866-EB7C-46DA-8000-7F435B224ACA}" sibTransId="{D43AE6BB-207A-4C72-AD47-E64F15B98EBC}"/>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4767C8C9-E167-4532-9983-51F59DD1274E}" type="presOf" srcId="{300FC8F9-EA18-4DC3-9A6C-635F21EE72C3}" destId="{4AD554B6-1D94-4279-BB1B-8B382B59E22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BEC0DA16-10D0-4798-9C28-38E1D391639A}" type="presParOf" srcId="{790C49AD-5B67-4476-B39B-DEDEC531C193}" destId="{5DE23FB1-4C14-4827-AFBB-2C158E8E1161}" srcOrd="16" destOrd="0" presId="urn:microsoft.com/office/officeart/2005/8/layout/default"/>
    <dgm:cxn modelId="{FD412019-E582-4263-B573-A9ECAA92A688}" type="presParOf" srcId="{790C49AD-5B67-4476-B39B-DEDEC531C193}" destId="{A56A64E3-07F5-48B2-87EC-319D5D3F309A}" srcOrd="17" destOrd="0" presId="urn:microsoft.com/office/officeart/2005/8/layout/default"/>
    <dgm:cxn modelId="{FB1B7279-398E-4853-AA10-4171AF7E3090}" type="presParOf" srcId="{790C49AD-5B67-4476-B39B-DEDEC531C193}" destId="{AFF0BE16-3B70-40FB-A071-E7929CF31AAB}" srcOrd="18" destOrd="0" presId="urn:microsoft.com/office/officeart/2005/8/layout/default"/>
    <dgm:cxn modelId="{483B52E6-14AA-482C-B968-16E396D0E51C}" type="presParOf" srcId="{790C49AD-5B67-4476-B39B-DEDEC531C193}" destId="{6D0168A8-CEE0-485A-9214-416420AA5864}" srcOrd="19" destOrd="0" presId="urn:microsoft.com/office/officeart/2005/8/layout/default"/>
    <dgm:cxn modelId="{56A0EAC4-DC5F-46F9-A624-934369391CED}" type="presParOf" srcId="{790C49AD-5B67-4476-B39B-DEDEC531C193}" destId="{436F555C-3B61-412C-87BA-251BCD8E276F}" srcOrd="20" destOrd="0" presId="urn:microsoft.com/office/officeart/2005/8/layout/default"/>
    <dgm:cxn modelId="{429890BD-9D66-4ED6-9A2F-B665E8B51300}" type="presParOf" srcId="{790C49AD-5B67-4476-B39B-DEDEC531C193}" destId="{68EDCEA0-02FB-4C15-B964-F34B834BD0D4}" srcOrd="21" destOrd="0" presId="urn:microsoft.com/office/officeart/2005/8/layout/default"/>
    <dgm:cxn modelId="{8CAF5B2D-9768-449C-BF68-E6EAD02AF83C}" type="presParOf" srcId="{790C49AD-5B67-4476-B39B-DEDEC531C193}" destId="{4AD554B6-1D94-4279-BB1B-8B382B59E229}"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dgm:spPr>
        <a:solidFill>
          <a:schemeClr val="bg2">
            <a:lumMod val="20000"/>
            <a:lumOff val="80000"/>
          </a:schemeClr>
        </a:solidFill>
        <a:ln w="12700"/>
      </dgm:spPr>
      <dgm:t>
        <a:bodyPr/>
        <a:lstStyle/>
        <a:p>
          <a:r>
            <a:rPr lang="en-GB" dirty="0"/>
            <a:t>Achieving targets and KPIs</a:t>
          </a:r>
        </a:p>
      </dgm:t>
    </dgm:pt>
    <dgm:pt modelId="{2651F93A-854A-4487-9827-6A07BCFF1BF7}" type="sibTrans" cxnId="{828254C0-4569-4714-AB96-099C48D9E799}">
      <dgm:prSet/>
      <dgm:spPr/>
      <dgm:t>
        <a:bodyPr/>
        <a:lstStyle/>
        <a:p>
          <a:endParaRPr lang="en-GB"/>
        </a:p>
      </dgm:t>
    </dgm:pt>
    <dgm:pt modelId="{B47D37DC-ADDC-4D20-B336-5AB3CFCF9369}" type="parTrans" cxnId="{828254C0-4569-4714-AB96-099C48D9E799}">
      <dgm:prSet/>
      <dgm:spPr/>
      <dgm:t>
        <a:bodyPr/>
        <a:lstStyle/>
        <a:p>
          <a:endParaRPr lang="en-GB"/>
        </a:p>
      </dgm:t>
    </dgm:pt>
    <dgm:pt modelId="{ADB8DF34-E075-4EBA-8F31-AA30C339CEDB}">
      <dgm:prSet phldrT="[Text]"/>
      <dgm:spPr>
        <a:solidFill>
          <a:schemeClr val="bg2">
            <a:lumMod val="20000"/>
            <a:lumOff val="80000"/>
          </a:schemeClr>
        </a:solidFill>
        <a:ln w="12700"/>
      </dgm:spPr>
      <dgm:t>
        <a:bodyPr/>
        <a:lstStyle/>
        <a:p>
          <a:r>
            <a:rPr lang="en-GB" dirty="0"/>
            <a:t>Apply </a:t>
          </a:r>
          <a:r>
            <a:rPr lang="en-GB" dirty="0" err="1"/>
            <a:t>MPharm</a:t>
          </a:r>
          <a:r>
            <a:rPr lang="en-GB" dirty="0"/>
            <a:t> knowledge in practice</a:t>
          </a:r>
        </a:p>
      </dgm:t>
    </dgm:pt>
    <dgm:pt modelId="{057174E9-3F2C-401C-80CE-8F55850B4882}" type="sibTrans" cxnId="{D5ED5E4A-2DAD-47A9-838F-B184B98D68E9}">
      <dgm:prSet/>
      <dgm:spPr/>
      <dgm:t>
        <a:bodyPr/>
        <a:lstStyle/>
        <a:p>
          <a:endParaRPr lang="en-GB"/>
        </a:p>
      </dgm:t>
    </dgm:pt>
    <dgm:pt modelId="{C37272E5-E05A-4F72-8944-498E63B937A2}" type="parTrans" cxnId="{D5ED5E4A-2DAD-47A9-838F-B184B98D68E9}">
      <dgm:prSet/>
      <dgm:spPr/>
      <dgm:t>
        <a:bodyPr/>
        <a:lstStyle/>
        <a:p>
          <a:endParaRPr lang="en-GB"/>
        </a:p>
      </dgm:t>
    </dgm:pt>
    <dgm:pt modelId="{03B8DE76-CD9C-4F1E-A10E-A8A4B13FB507}">
      <dgm:prSet/>
      <dgm:spPr>
        <a:solidFill>
          <a:schemeClr val="bg2">
            <a:lumMod val="20000"/>
            <a:lumOff val="80000"/>
          </a:schemeClr>
        </a:solidFill>
      </dgm:spPr>
      <dgm:t>
        <a:bodyPr/>
        <a:lstStyle/>
        <a:p>
          <a:r>
            <a:rPr lang="en-GB" dirty="0"/>
            <a:t>Cost-effective use of medicines</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4696BAFB-C312-4017-A369-897C891E5692}">
      <dgm:prSet phldrT="[Text]"/>
      <dgm:spPr>
        <a:solidFill>
          <a:schemeClr val="bg2">
            <a:lumMod val="20000"/>
            <a:lumOff val="80000"/>
          </a:schemeClr>
        </a:solidFill>
      </dgm:spPr>
      <dgm:t>
        <a:bodyPr/>
        <a:lstStyle/>
        <a:p>
          <a:r>
            <a:rPr lang="en-GB" dirty="0"/>
            <a:t>Develop professionally across 4 pillars of pharmacy practice</a:t>
          </a:r>
        </a:p>
      </dgm:t>
    </dgm:pt>
    <dgm:pt modelId="{DA737080-4598-42B5-9685-74B5F5519987}" type="sibTrans" cxnId="{6517F7EB-925C-4794-A22A-4965060F5FED}">
      <dgm:prSet/>
      <dgm:spPr/>
      <dgm:t>
        <a:bodyPr/>
        <a:lstStyle/>
        <a:p>
          <a:endParaRPr lang="en-GB"/>
        </a:p>
      </dgm:t>
    </dgm:pt>
    <dgm:pt modelId="{53867A99-5AE0-494B-AE59-A5B5506E0A3F}" type="parTrans" cxnId="{6517F7EB-925C-4794-A22A-4965060F5FED}">
      <dgm:prSet/>
      <dgm:spPr/>
      <dgm:t>
        <a:bodyPr/>
        <a:lstStyle/>
        <a:p>
          <a:endParaRPr lang="en-GB"/>
        </a:p>
      </dgm:t>
    </dgm:pt>
    <dgm:pt modelId="{E53E18CC-7784-46B1-934F-CFA99531319C}">
      <dgm:prSet phldrT="[Text]"/>
      <dgm:spPr>
        <a:solidFill>
          <a:schemeClr val="bg2">
            <a:lumMod val="20000"/>
            <a:lumOff val="80000"/>
          </a:schemeClr>
        </a:solidFill>
        <a:ln w="57150"/>
      </dgm:spPr>
      <dgm:t>
        <a:bodyPr/>
        <a:lstStyle/>
        <a:p>
          <a:pPr>
            <a:buClrTx/>
            <a:buSzTx/>
            <a:buFontTx/>
            <a:buNone/>
          </a:pPr>
          <a:r>
            <a:rPr lang="en-GB" dirty="0"/>
            <a:t>Ensuring safe and most effective use of medicines</a:t>
          </a:r>
        </a:p>
      </dgm:t>
    </dgm:pt>
    <dgm:pt modelId="{9AEA476B-C773-46F8-8B67-BA50C31C5620}" type="sibTrans" cxnId="{34917A83-F2E1-4437-811C-83EAA6EC95F7}">
      <dgm:prSet/>
      <dgm:spPr/>
      <dgm:t>
        <a:bodyPr/>
        <a:lstStyle/>
        <a:p>
          <a:endParaRPr lang="en-GB"/>
        </a:p>
      </dgm:t>
    </dgm:pt>
    <dgm:pt modelId="{0D0C0100-9703-4452-B644-1D95745561CA}" type="parTrans" cxnId="{34917A83-F2E1-4437-811C-83EAA6EC95F7}">
      <dgm:prSet/>
      <dgm:spPr/>
      <dgm:t>
        <a:bodyPr/>
        <a:lstStyle/>
        <a:p>
          <a:endParaRPr lang="en-GB"/>
        </a:p>
      </dgm:t>
    </dgm:pt>
    <dgm:pt modelId="{F6476F9D-93CF-4028-8DF7-BD2B173C2577}">
      <dgm:prSet phldrT="[Text]"/>
      <dgm:spPr>
        <a:solidFill>
          <a:schemeClr val="bg2">
            <a:lumMod val="20000"/>
            <a:lumOff val="80000"/>
          </a:schemeClr>
        </a:solidFill>
        <a:ln w="57150"/>
      </dgm:spPr>
      <dgm:t>
        <a:bodyPr/>
        <a:lstStyle/>
        <a:p>
          <a:r>
            <a:rPr lang="en-GB" dirty="0"/>
            <a:t>Increasing capacity for good quality patient care </a:t>
          </a:r>
        </a:p>
      </dgm:t>
    </dgm:pt>
    <dgm:pt modelId="{FCC24B73-5F10-4D57-B8CE-497C932CF61C}" type="sibTrans" cxnId="{5C1C6D35-96E3-4641-AFA1-2E1155C3D820}">
      <dgm:prSet/>
      <dgm:spPr/>
      <dgm:t>
        <a:bodyPr/>
        <a:lstStyle/>
        <a:p>
          <a:endParaRPr lang="en-GB"/>
        </a:p>
      </dgm:t>
    </dgm:pt>
    <dgm:pt modelId="{0867901A-B211-41F4-B6D7-FA0CDDCD9878}" type="parTrans" cxnId="{5C1C6D35-96E3-4641-AFA1-2E1155C3D820}">
      <dgm:prSet/>
      <dgm:spPr/>
      <dgm:t>
        <a:bodyPr/>
        <a:lstStyle/>
        <a:p>
          <a:endParaRPr lang="en-GB"/>
        </a:p>
      </dgm:t>
    </dgm:pt>
    <dgm:pt modelId="{D5CBC0C9-F8F9-45E5-894E-63BA574BAEE9}">
      <dgm:prSet phldrT="[Text]"/>
      <dgm:spPr>
        <a:solidFill>
          <a:schemeClr val="bg2">
            <a:lumMod val="20000"/>
            <a:lumOff val="80000"/>
          </a:schemeClr>
        </a:solidFill>
        <a:ln w="57150"/>
      </dgm:spPr>
      <dgm:t>
        <a:bodyPr/>
        <a:lstStyle/>
        <a:p>
          <a:r>
            <a:rPr lang="en-GB" dirty="0"/>
            <a:t>Optimising patient outcomes</a:t>
          </a:r>
        </a:p>
      </dgm:t>
    </dgm:pt>
    <dgm:pt modelId="{F1674D07-DDDB-4E4C-AC6D-2AD757F547B4}" type="sibTrans" cxnId="{D2E25D11-A4B3-494E-BF28-23BC2D215FF8}">
      <dgm:prSet/>
      <dgm:spPr/>
      <dgm:t>
        <a:bodyPr/>
        <a:lstStyle/>
        <a:p>
          <a:endParaRPr lang="en-GB"/>
        </a:p>
      </dgm:t>
    </dgm:pt>
    <dgm:pt modelId="{6CCE5DF2-FEDD-43F3-8FEE-9AFC3A0B52B5}" type="parTrans" cxnId="{D2E25D11-A4B3-494E-BF28-23BC2D215FF8}">
      <dgm:prSet/>
      <dgm:spPr/>
      <dgm:t>
        <a:bodyPr/>
        <a:lstStyle/>
        <a:p>
          <a:endParaRPr lang="en-GB"/>
        </a:p>
      </dgm:t>
    </dgm:pt>
    <dgm:pt modelId="{B2E7AD66-D358-4912-9595-953685DE4A00}">
      <dgm:prSet phldrT="[Text]"/>
      <dgm:spPr>
        <a:solidFill>
          <a:schemeClr val="bg2">
            <a:lumMod val="20000"/>
            <a:lumOff val="80000"/>
          </a:schemeClr>
        </a:solidFill>
      </dgm:spPr>
      <dgm:t>
        <a:bodyPr/>
        <a:lstStyle/>
        <a:p>
          <a:r>
            <a:rPr lang="en-GB" dirty="0"/>
            <a:t>Preventing wastage of medicines</a:t>
          </a:r>
        </a:p>
      </dgm:t>
    </dgm:pt>
    <dgm:pt modelId="{53D919E2-FB98-4E1F-9373-3232A589DD2A}" type="sibTrans" cxnId="{BD4E9C42-CEAB-4350-8742-00A6FB62D221}">
      <dgm:prSet/>
      <dgm:spPr/>
      <dgm:t>
        <a:bodyPr/>
        <a:lstStyle/>
        <a:p>
          <a:endParaRPr lang="en-GB"/>
        </a:p>
      </dgm:t>
    </dgm:pt>
    <dgm:pt modelId="{84AB70C4-B3EF-4E66-A1FC-5674E7430887}" type="parTrans" cxnId="{BD4E9C42-CEAB-4350-8742-00A6FB62D221}">
      <dgm:prSet/>
      <dgm:spPr/>
      <dgm:t>
        <a:bodyPr/>
        <a:lstStyle/>
        <a:p>
          <a:endParaRPr lang="en-GB"/>
        </a:p>
      </dgm:t>
    </dgm:pt>
    <dgm:pt modelId="{08B13232-1B0C-4BF6-A3BB-6FEE71C03C70}">
      <dgm:prSet phldrT="[Text]"/>
      <dgm:spPr>
        <a:solidFill>
          <a:schemeClr val="bg2">
            <a:lumMod val="20000"/>
            <a:lumOff val="80000"/>
          </a:schemeClr>
        </a:solidFill>
      </dgm:spPr>
      <dgm:t>
        <a:bodyPr/>
        <a:lstStyle/>
        <a:p>
          <a:r>
            <a:rPr lang="en-GB" dirty="0"/>
            <a:t>Prevention (e.g. preventing admission to hospital and maintain patients in own home)	</a:t>
          </a:r>
        </a:p>
      </dgm:t>
    </dgm:pt>
    <dgm:pt modelId="{8B061A40-1054-4131-AD93-DCDBAF1E745F}" type="sibTrans" cxnId="{31DD85DC-B0BC-4CBE-838F-4C3150B933A7}">
      <dgm:prSet/>
      <dgm:spPr/>
      <dgm:t>
        <a:bodyPr/>
        <a:lstStyle/>
        <a:p>
          <a:endParaRPr lang="en-GB"/>
        </a:p>
      </dgm:t>
    </dgm:pt>
    <dgm:pt modelId="{8E655E80-997E-49E3-9743-9EADF00AB066}" type="parTrans" cxnId="{31DD85DC-B0BC-4CBE-838F-4C3150B933A7}">
      <dgm:prSet/>
      <dgm:spPr/>
      <dgm:t>
        <a:bodyPr/>
        <a:lstStyle/>
        <a:p>
          <a:endParaRPr lang="en-GB"/>
        </a:p>
      </dgm:t>
    </dgm:pt>
    <dgm:pt modelId="{52D7ACB4-D538-4230-9212-1877DE9F10E2}">
      <dgm:prSet phldrT="[Text]"/>
      <dgm:spPr>
        <a:solidFill>
          <a:schemeClr val="bg2">
            <a:lumMod val="20000"/>
            <a:lumOff val="80000"/>
          </a:schemeClr>
        </a:solidFill>
      </dgm:spPr>
      <dgm:t>
        <a:bodyPr/>
        <a:lstStyle/>
        <a:p>
          <a:r>
            <a:rPr lang="en-GB" dirty="0"/>
            <a:t>Providing GP and MDT support in terms of workload and knowledge</a:t>
          </a:r>
        </a:p>
      </dgm:t>
    </dgm:pt>
    <dgm:pt modelId="{F732A910-BD27-4B61-BD13-BB8A705B677A}" type="sibTrans" cxnId="{98FE6510-F24D-4F75-A00F-89F8464E7F4C}">
      <dgm:prSet/>
      <dgm:spPr/>
      <dgm:t>
        <a:bodyPr/>
        <a:lstStyle/>
        <a:p>
          <a:endParaRPr lang="en-GB"/>
        </a:p>
      </dgm:t>
    </dgm:pt>
    <dgm:pt modelId="{4ABC10F8-B32F-42EF-B6EE-F78069539FD4}" type="parTrans" cxnId="{98FE6510-F24D-4F75-A00F-89F8464E7F4C}">
      <dgm:prSet/>
      <dgm:spPr/>
      <dgm:t>
        <a:bodyPr/>
        <a:lstStyle/>
        <a:p>
          <a:endParaRPr lang="en-GB"/>
        </a:p>
      </dgm:t>
    </dgm:pt>
    <dgm:pt modelId="{6FCB93B5-3D82-482A-B555-308CE4368253}">
      <dgm:prSet phldrT="[Text]"/>
      <dgm:spPr>
        <a:solidFill>
          <a:schemeClr val="bg2">
            <a:lumMod val="20000"/>
            <a:lumOff val="80000"/>
          </a:schemeClr>
        </a:solidFill>
        <a:ln w="12700"/>
      </dgm:spPr>
      <dgm:t>
        <a:bodyPr/>
        <a:lstStyle/>
        <a:p>
          <a:pPr>
            <a:buClrTx/>
            <a:buSzTx/>
            <a:buFontTx/>
            <a:buNone/>
          </a:pPr>
          <a:r>
            <a:rPr lang="en-GB" dirty="0"/>
            <a:t>Responding to patient needs and supporting the patient journey</a:t>
          </a:r>
        </a:p>
      </dgm:t>
    </dgm:pt>
    <dgm:pt modelId="{84ACB5E2-F43E-404D-A225-9550605D8370}" type="sibTrans" cxnId="{642408B9-68FF-41D5-9904-01BE07C9964D}">
      <dgm:prSet/>
      <dgm:spPr/>
      <dgm:t>
        <a:bodyPr/>
        <a:lstStyle/>
        <a:p>
          <a:endParaRPr lang="en-GB"/>
        </a:p>
      </dgm:t>
    </dgm:pt>
    <dgm:pt modelId="{F938EC25-A81F-4221-9F46-CC2A76F3F38D}" type="parTrans" cxnId="{642408B9-68FF-41D5-9904-01BE07C9964D}">
      <dgm:prSet/>
      <dgm:spPr/>
      <dgm:t>
        <a:bodyPr/>
        <a:lstStyle/>
        <a:p>
          <a:endParaRPr lang="en-GB"/>
        </a:p>
      </dgm:t>
    </dgm:pt>
    <dgm:pt modelId="{295C90BB-B144-4571-B458-059FDBC3CB5D}">
      <dgm:prSet phldrT="[Text]"/>
      <dgm:spPr>
        <a:solidFill>
          <a:schemeClr val="bg2">
            <a:lumMod val="20000"/>
            <a:lumOff val="80000"/>
          </a:schemeClr>
        </a:solidFill>
      </dgm:spPr>
      <dgm:t>
        <a:bodyPr/>
        <a:lstStyle/>
        <a:p>
          <a:r>
            <a:rPr lang="en-GB" dirty="0"/>
            <a:t>Supporting personalised medicine agenda</a:t>
          </a:r>
        </a:p>
      </dgm:t>
    </dgm:pt>
    <dgm:pt modelId="{5A74DA21-3B16-48FF-85F8-56912440EABD}" type="sibTrans" cxnId="{7FC093AA-5231-4EE1-89FC-1FCDC3157105}">
      <dgm:prSet/>
      <dgm:spPr/>
      <dgm:t>
        <a:bodyPr/>
        <a:lstStyle/>
        <a:p>
          <a:endParaRPr lang="en-GB"/>
        </a:p>
      </dgm:t>
    </dgm:pt>
    <dgm:pt modelId="{028BB85A-BFA5-40FB-AA1E-71EFEAB99F59}" type="parTrans" cxnId="{7FC093AA-5231-4EE1-89FC-1FCDC3157105}">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2">
        <dgm:presLayoutVars>
          <dgm:bulletEnabled val="1"/>
        </dgm:presLayoutVars>
      </dgm:prSet>
      <dgm:spPr/>
    </dgm:pt>
    <dgm:pt modelId="{657FA40A-0A59-40C9-9DE5-178F5EF08D4A}" type="pres">
      <dgm:prSet presAssocID="{2651F93A-854A-4487-9827-6A07BCFF1BF7}" presName="sibTrans" presStyleCnt="0"/>
      <dgm:spPr/>
    </dgm:pt>
    <dgm:pt modelId="{14A7483F-53E1-4FF8-9149-1B67A84E391E}" type="pres">
      <dgm:prSet presAssocID="{ADB8DF34-E075-4EBA-8F31-AA30C339CEDB}" presName="node" presStyleLbl="node1" presStyleIdx="1" presStyleCnt="12">
        <dgm:presLayoutVars>
          <dgm:bulletEnabled val="1"/>
        </dgm:presLayoutVars>
      </dgm:prSet>
      <dgm:spPr/>
    </dgm:pt>
    <dgm:pt modelId="{820BBAAB-10FD-46C9-9BE8-5A68236E420F}" type="pres">
      <dgm:prSet presAssocID="{057174E9-3F2C-401C-80CE-8F55850B4882}" presName="sibTrans" presStyleCnt="0"/>
      <dgm:spPr/>
    </dgm:pt>
    <dgm:pt modelId="{CE82D2BB-9201-491F-AB39-FD588C2D3038}" type="pres">
      <dgm:prSet presAssocID="{03B8DE76-CD9C-4F1E-A10E-A8A4B13FB507}" presName="node" presStyleLbl="node1" presStyleIdx="2" presStyleCnt="1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3" presStyleCnt="1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4" presStyleCnt="12">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5" presStyleCnt="12">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6" presStyleCnt="12">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7" presStyleCnt="12">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8" presStyleCnt="12">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9" presStyleCnt="12">
        <dgm:presLayoutVars>
          <dgm:bulletEnabled val="1"/>
        </dgm:presLayoutVars>
      </dgm:prSet>
      <dgm:spPr/>
    </dgm:pt>
    <dgm:pt modelId="{3CC7D85F-B434-4655-8A6D-A35B56320BDD}" type="pres">
      <dgm:prSet presAssocID="{F732A910-BD27-4B61-BD13-BB8A705B677A}" presName="sibTrans" presStyleCnt="0"/>
      <dgm:spPr/>
    </dgm:pt>
    <dgm:pt modelId="{497BCB29-D59E-4366-8DC6-3708C0469842}" type="pres">
      <dgm:prSet presAssocID="{6FCB93B5-3D82-482A-B555-308CE4368253}" presName="node" presStyleLbl="node1" presStyleIdx="10" presStyleCnt="12">
        <dgm:presLayoutVars>
          <dgm:bulletEnabled val="1"/>
        </dgm:presLayoutVars>
      </dgm:prSet>
      <dgm:spPr/>
    </dgm:pt>
    <dgm:pt modelId="{F7F59385-4C27-4200-A802-3DFFB28212EA}" type="pres">
      <dgm:prSet presAssocID="{84ACB5E2-F43E-404D-A225-9550605D8370}" presName="sibTrans" presStyleCnt="0"/>
      <dgm:spPr/>
    </dgm:pt>
    <dgm:pt modelId="{A7D6EC74-20A9-46CD-A1AF-5010BB1798CE}" type="pres">
      <dgm:prSet presAssocID="{295C90BB-B144-4571-B458-059FDBC3CB5D}" presName="node" presStyleLbl="node1" presStyleIdx="11" presStyleCnt="12">
        <dgm:presLayoutVars>
          <dgm:bulletEnabled val="1"/>
        </dgm:presLayoutVars>
      </dgm:prSet>
      <dgm:spPr/>
    </dgm:pt>
  </dgm:ptLst>
  <dgm:cxnLst>
    <dgm:cxn modelId="{98FE6510-F24D-4F75-A00F-89F8464E7F4C}" srcId="{D76C3AF9-A01B-4303-BC40-86F695A5BB90}" destId="{52D7ACB4-D538-4230-9212-1877DE9F10E2}" srcOrd="9" destOrd="0" parTransId="{4ABC10F8-B32F-42EF-B6EE-F78069539FD4}" sibTransId="{F732A910-BD27-4B61-BD13-BB8A705B677A}"/>
    <dgm:cxn modelId="{D2E25D11-A4B3-494E-BF28-23BC2D215FF8}" srcId="{D76C3AF9-A01B-4303-BC40-86F695A5BB90}" destId="{D5CBC0C9-F8F9-45E5-894E-63BA574BAEE9}" srcOrd="6"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F3E2032B-9DCE-4C0D-BE4E-29BC8D069CDE}" type="presOf" srcId="{ADB8DF34-E075-4EBA-8F31-AA30C339CEDB}" destId="{14A7483F-53E1-4FF8-9149-1B67A84E391E}" srcOrd="0" destOrd="0" presId="urn:microsoft.com/office/officeart/2005/8/layout/default"/>
    <dgm:cxn modelId="{5C1C6D35-96E3-4641-AFA1-2E1155C3D820}" srcId="{D76C3AF9-A01B-4303-BC40-86F695A5BB90}" destId="{F6476F9D-93CF-4028-8DF7-BD2B173C2577}" srcOrd="5" destOrd="0" parTransId="{0867901A-B211-41F4-B6D7-FA0CDDCD9878}" sibTransId="{FCC24B73-5F10-4D57-B8CE-497C932CF61C}"/>
    <dgm:cxn modelId="{8028B138-64D2-4391-BFB7-31D61D78E31E}" srcId="{D76C3AF9-A01B-4303-BC40-86F695A5BB90}" destId="{03B8DE76-CD9C-4F1E-A10E-A8A4B13FB507}" srcOrd="2" destOrd="0" parTransId="{8E2F6045-BEC2-46D2-9B7B-40BFC4D0F71D}" sibTransId="{5F472383-DC4D-4899-BA9B-895536783C96}"/>
    <dgm:cxn modelId="{BD4E9C42-CEAB-4350-8742-00A6FB62D221}" srcId="{D76C3AF9-A01B-4303-BC40-86F695A5BB90}" destId="{B2E7AD66-D358-4912-9595-953685DE4A00}" srcOrd="7" destOrd="0" parTransId="{84AB70C4-B3EF-4E66-A1FC-5674E7430887}" sibTransId="{53D919E2-FB98-4E1F-9373-3232A589DD2A}"/>
    <dgm:cxn modelId="{D5ED5E4A-2DAD-47A9-838F-B184B98D68E9}" srcId="{D76C3AF9-A01B-4303-BC40-86F695A5BB90}" destId="{ADB8DF34-E075-4EBA-8F31-AA30C339CEDB}" srcOrd="1" destOrd="0" parTransId="{C37272E5-E05A-4F72-8944-498E63B937A2}" sibTransId="{057174E9-3F2C-401C-80CE-8F55850B4882}"/>
    <dgm:cxn modelId="{B2AD4C4A-8198-48DA-9DCE-155844EB7439}" type="presOf" srcId="{4696BAFB-C312-4017-A369-897C891E5692}" destId="{5EF327DE-3C6A-4910-BDAA-9ACA2CA53880}"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5A2F8982-882C-4FAD-8E89-F753E56B7DF9}" type="presOf" srcId="{6FCB93B5-3D82-482A-B555-308CE4368253}" destId="{497BCB29-D59E-4366-8DC6-3708C0469842}" srcOrd="0" destOrd="0" presId="urn:microsoft.com/office/officeart/2005/8/layout/default"/>
    <dgm:cxn modelId="{34917A83-F2E1-4437-811C-83EAA6EC95F7}" srcId="{D76C3AF9-A01B-4303-BC40-86F695A5BB90}" destId="{E53E18CC-7784-46B1-934F-CFA99531319C}" srcOrd="4"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5CE947A3-2EB5-4580-9FDC-3F34E00295AC}" type="presOf" srcId="{295C90BB-B144-4571-B458-059FDBC3CB5D}" destId="{A7D6EC74-20A9-46CD-A1AF-5010BB1798CE}" srcOrd="0" destOrd="0" presId="urn:microsoft.com/office/officeart/2005/8/layout/default"/>
    <dgm:cxn modelId="{7FC093AA-5231-4EE1-89FC-1FCDC3157105}" srcId="{D76C3AF9-A01B-4303-BC40-86F695A5BB90}" destId="{295C90BB-B144-4571-B458-059FDBC3CB5D}" srcOrd="11" destOrd="0" parTransId="{028BB85A-BFA5-40FB-AA1E-71EFEAB99F59}" sibTransId="{5A74DA21-3B16-48FF-85F8-56912440EABD}"/>
    <dgm:cxn modelId="{642408B9-68FF-41D5-9904-01BE07C9964D}" srcId="{D76C3AF9-A01B-4303-BC40-86F695A5BB90}" destId="{6FCB93B5-3D82-482A-B555-308CE4368253}" srcOrd="10" destOrd="0" parTransId="{F938EC25-A81F-4221-9F46-CC2A76F3F38D}" sibTransId="{84ACB5E2-F43E-404D-A225-9550605D8370}"/>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8" destOrd="0" parTransId="{8E655E80-997E-49E3-9743-9EADF00AB066}" sibTransId="{8B061A40-1054-4131-AD93-DCDBAF1E745F}"/>
    <dgm:cxn modelId="{6517F7EB-925C-4794-A22A-4965060F5FED}" srcId="{D76C3AF9-A01B-4303-BC40-86F695A5BB90}" destId="{4696BAFB-C312-4017-A369-897C891E5692}" srcOrd="3"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EDBE51CE-9360-454C-8ABD-D21914D0F190}" type="presParOf" srcId="{790C49AD-5B67-4476-B39B-DEDEC531C193}" destId="{14A7483F-53E1-4FF8-9149-1B67A84E391E}" srcOrd="2" destOrd="0" presId="urn:microsoft.com/office/officeart/2005/8/layout/default"/>
    <dgm:cxn modelId="{1703862F-0D4C-4495-8947-A741B8DC4EAD}" type="presParOf" srcId="{790C49AD-5B67-4476-B39B-DEDEC531C193}" destId="{820BBAAB-10FD-46C9-9BE8-5A68236E420F}" srcOrd="3" destOrd="0" presId="urn:microsoft.com/office/officeart/2005/8/layout/default"/>
    <dgm:cxn modelId="{D23E9F33-DC51-4640-AC35-C02D40578FDF}" type="presParOf" srcId="{790C49AD-5B67-4476-B39B-DEDEC531C193}" destId="{CE82D2BB-9201-491F-AB39-FD588C2D3038}" srcOrd="4" destOrd="0" presId="urn:microsoft.com/office/officeart/2005/8/layout/default"/>
    <dgm:cxn modelId="{35DE45AB-3BAF-44A5-BD2C-BE3053B70C9C}" type="presParOf" srcId="{790C49AD-5B67-4476-B39B-DEDEC531C193}" destId="{77BC74B7-045C-4555-A5ED-5E27C7D7A7E8}" srcOrd="5" destOrd="0" presId="urn:microsoft.com/office/officeart/2005/8/layout/default"/>
    <dgm:cxn modelId="{4B743441-062E-4384-AD39-8D10D0B5DF5F}" type="presParOf" srcId="{790C49AD-5B67-4476-B39B-DEDEC531C193}" destId="{5EF327DE-3C6A-4910-BDAA-9ACA2CA53880}" srcOrd="6" destOrd="0" presId="urn:microsoft.com/office/officeart/2005/8/layout/default"/>
    <dgm:cxn modelId="{C4CF5BD1-5E0F-4215-AA31-D02D9FFE4739}" type="presParOf" srcId="{790C49AD-5B67-4476-B39B-DEDEC531C193}" destId="{9739A1BE-DF60-4730-8F06-DB432C51DE6D}" srcOrd="7" destOrd="0" presId="urn:microsoft.com/office/officeart/2005/8/layout/default"/>
    <dgm:cxn modelId="{08DFF27E-1EB6-4DF7-9AAE-86DC22B2FB22}" type="presParOf" srcId="{790C49AD-5B67-4476-B39B-DEDEC531C193}" destId="{C811154A-1CCD-4BF9-8DFE-8A9F30FA1BC5}" srcOrd="8" destOrd="0" presId="urn:microsoft.com/office/officeart/2005/8/layout/default"/>
    <dgm:cxn modelId="{B460FA49-CCDC-46D4-8B4F-BE0C37B89D7B}" type="presParOf" srcId="{790C49AD-5B67-4476-B39B-DEDEC531C193}" destId="{3EDBBFED-CF5D-4903-B76E-4CB5D2D1B264}" srcOrd="9" destOrd="0" presId="urn:microsoft.com/office/officeart/2005/8/layout/default"/>
    <dgm:cxn modelId="{862FB923-4571-4B00-92EF-2F33A3129241}" type="presParOf" srcId="{790C49AD-5B67-4476-B39B-DEDEC531C193}" destId="{48104E75-B15F-43D7-B0E0-05CC7485F386}" srcOrd="10" destOrd="0" presId="urn:microsoft.com/office/officeart/2005/8/layout/default"/>
    <dgm:cxn modelId="{5A1C3BAF-E979-48F8-994D-EDF9AF86E1F2}" type="presParOf" srcId="{790C49AD-5B67-4476-B39B-DEDEC531C193}" destId="{93AC05D5-AAB7-4BC8-9216-0812D8581C12}" srcOrd="11" destOrd="0" presId="urn:microsoft.com/office/officeart/2005/8/layout/default"/>
    <dgm:cxn modelId="{4EADB3C6-1045-46CB-B456-3A37FDE4A0E4}" type="presParOf" srcId="{790C49AD-5B67-4476-B39B-DEDEC531C193}" destId="{04F0921A-6A52-4C34-96A1-24CF12BAE589}" srcOrd="12" destOrd="0" presId="urn:microsoft.com/office/officeart/2005/8/layout/default"/>
    <dgm:cxn modelId="{E21E6848-6016-4681-B44B-9AE5690E2023}" type="presParOf" srcId="{790C49AD-5B67-4476-B39B-DEDEC531C193}" destId="{B02A342C-A19A-4BB2-B2C5-3612768C3375}" srcOrd="13" destOrd="0" presId="urn:microsoft.com/office/officeart/2005/8/layout/default"/>
    <dgm:cxn modelId="{1458A866-F599-4651-9321-F2CBDEE44775}" type="presParOf" srcId="{790C49AD-5B67-4476-B39B-DEDEC531C193}" destId="{D3329857-E319-41F0-819B-F809585C0A60}" srcOrd="14" destOrd="0" presId="urn:microsoft.com/office/officeart/2005/8/layout/default"/>
    <dgm:cxn modelId="{D94FE7B5-206F-4893-AAD0-B778FBB282F9}" type="presParOf" srcId="{790C49AD-5B67-4476-B39B-DEDEC531C193}" destId="{3FF37532-8E3B-4F75-9FB1-282E5126C0DC}" srcOrd="15" destOrd="0" presId="urn:microsoft.com/office/officeart/2005/8/layout/default"/>
    <dgm:cxn modelId="{40BBC567-5FFB-41CB-A9C0-B9E466A397B4}" type="presParOf" srcId="{790C49AD-5B67-4476-B39B-DEDEC531C193}" destId="{1294197E-C8FE-4441-81D6-99EA7B7A8B42}" srcOrd="16" destOrd="0" presId="urn:microsoft.com/office/officeart/2005/8/layout/default"/>
    <dgm:cxn modelId="{7BDFE6CA-AD2A-40F5-8E01-EE7059E10835}" type="presParOf" srcId="{790C49AD-5B67-4476-B39B-DEDEC531C193}" destId="{8F5662E2-D936-455C-991C-CE20CBA40AD2}" srcOrd="17" destOrd="0" presId="urn:microsoft.com/office/officeart/2005/8/layout/default"/>
    <dgm:cxn modelId="{56A0EAC4-DC5F-46F9-A624-934369391CED}" type="presParOf" srcId="{790C49AD-5B67-4476-B39B-DEDEC531C193}" destId="{436F555C-3B61-412C-87BA-251BCD8E276F}" srcOrd="18" destOrd="0" presId="urn:microsoft.com/office/officeart/2005/8/layout/default"/>
    <dgm:cxn modelId="{98B32AF6-7B21-4FCA-A0F9-BDED6C9CBD2E}" type="presParOf" srcId="{790C49AD-5B67-4476-B39B-DEDEC531C193}" destId="{3CC7D85F-B434-4655-8A6D-A35B56320BDD}" srcOrd="19" destOrd="0" presId="urn:microsoft.com/office/officeart/2005/8/layout/default"/>
    <dgm:cxn modelId="{27A7220F-DE4F-41A0-8913-C80D8AAED9F3}" type="presParOf" srcId="{790C49AD-5B67-4476-B39B-DEDEC531C193}" destId="{497BCB29-D59E-4366-8DC6-3708C0469842}" srcOrd="20" destOrd="0" presId="urn:microsoft.com/office/officeart/2005/8/layout/default"/>
    <dgm:cxn modelId="{1C130AE7-470C-441B-96C5-CE7201EF2003}" type="presParOf" srcId="{790C49AD-5B67-4476-B39B-DEDEC531C193}" destId="{F7F59385-4C27-4200-A802-3DFFB28212EA}" srcOrd="21" destOrd="0" presId="urn:microsoft.com/office/officeart/2005/8/layout/default"/>
    <dgm:cxn modelId="{359BE55E-D995-43B5-9E59-1773EB42E007}" type="presParOf" srcId="{790C49AD-5B67-4476-B39B-DEDEC531C193}" destId="{A7D6EC74-20A9-46CD-A1AF-5010BB1798C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a:ln w="57150"/>
      </dgm:spPr>
      <dgm:t>
        <a:bodyPr/>
        <a:lstStyle/>
        <a:p>
          <a:r>
            <a:rPr lang="en-GB" sz="1400" dirty="0"/>
            <a:t>Achieving targets and KPIs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03B8DE76-CD9C-4F1E-A10E-A8A4B13FB507}">
      <dgm:prSet custT="1"/>
      <dgm:spPr>
        <a:solidFill>
          <a:schemeClr val="bg2">
            <a:lumMod val="20000"/>
            <a:lumOff val="80000"/>
          </a:schemeClr>
        </a:solidFill>
      </dgm:spPr>
      <dgm:t>
        <a:bodyPr/>
        <a:lstStyle/>
        <a:p>
          <a:r>
            <a:rPr lang="en-GB" sz="1400" dirty="0"/>
            <a:t>Apply </a:t>
          </a:r>
          <a:r>
            <a:rPr lang="en-GB" sz="1400" dirty="0" err="1"/>
            <a:t>MPharm</a:t>
          </a:r>
          <a:r>
            <a:rPr lang="en-GB" sz="1400" dirty="0"/>
            <a:t> knowledge in practice</a:t>
          </a:r>
        </a:p>
      </dgm:t>
    </dgm:pt>
    <dgm:pt modelId="{8E2F6045-BEC2-46D2-9B7B-40BFC4D0F71D}" type="parTrans" cxnId="{8028B138-64D2-4391-BFB7-31D61D78E31E}">
      <dgm:prSet/>
      <dgm:spPr/>
      <dgm:t>
        <a:bodyPr/>
        <a:lstStyle/>
        <a:p>
          <a:endParaRPr lang="en-GB"/>
        </a:p>
      </dgm:t>
    </dgm:pt>
    <dgm:pt modelId="{5F472383-DC4D-4899-BA9B-895536783C96}" type="sibTrans" cxnId="{8028B138-64D2-4391-BFB7-31D61D78E31E}">
      <dgm:prSet/>
      <dgm:spPr/>
      <dgm:t>
        <a:bodyPr/>
        <a:lstStyle/>
        <a:p>
          <a:endParaRPr lang="en-GB"/>
        </a:p>
      </dgm:t>
    </dgm:pt>
    <dgm:pt modelId="{4696BAFB-C312-4017-A369-897C891E5692}">
      <dgm:prSet phldrT="[Text]" custT="1"/>
      <dgm:spPr>
        <a:solidFill>
          <a:schemeClr val="bg2">
            <a:lumMod val="20000"/>
            <a:lumOff val="80000"/>
          </a:schemeClr>
        </a:solidFill>
      </dgm:spPr>
      <dgm:t>
        <a:bodyPr/>
        <a:lstStyle/>
        <a:p>
          <a:r>
            <a:rPr lang="en-GB" sz="1400" dirty="0"/>
            <a:t>Cost-effective use of medicines</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chemeClr val="bg2">
            <a:lumMod val="20000"/>
            <a:lumOff val="80000"/>
          </a:schemeClr>
        </a:solidFill>
      </dgm:spPr>
      <dgm:t>
        <a:bodyPr/>
        <a:lstStyle/>
        <a:p>
          <a:r>
            <a:rPr lang="en-GB" sz="1400" dirty="0"/>
            <a:t>Develop professionally across 4 pillars of pharmacy practice</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chemeClr val="bg2">
            <a:lumMod val="20000"/>
            <a:lumOff val="80000"/>
          </a:schemeClr>
        </a:solidFill>
        <a:ln w="57150"/>
      </dgm:spPr>
      <dgm:t>
        <a:bodyPr/>
        <a:lstStyle/>
        <a:p>
          <a:pPr>
            <a:buClrTx/>
            <a:buSzTx/>
            <a:buFontTx/>
            <a:buNone/>
          </a:pPr>
          <a:r>
            <a:rPr lang="en-GB" sz="1400" dirty="0"/>
            <a:t>Ensuring safe and most effective use of medicines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chemeClr val="bg2">
            <a:lumMod val="20000"/>
            <a:lumOff val="80000"/>
          </a:schemeClr>
        </a:solidFill>
        <a:ln w="12700"/>
      </dgm:spPr>
      <dgm:t>
        <a:bodyPr/>
        <a:lstStyle/>
        <a:p>
          <a:pPr>
            <a:buClrTx/>
            <a:buSzTx/>
            <a:buFontTx/>
            <a:buNone/>
          </a:pPr>
          <a:r>
            <a:rPr lang="en-GB" sz="1400" dirty="0"/>
            <a:t>Prevention (preventing admissions and maintain patients in own home)</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chemeClr val="bg2">
            <a:lumMod val="20000"/>
            <a:lumOff val="80000"/>
          </a:schemeClr>
        </a:solidFill>
      </dgm:spPr>
      <dgm:t>
        <a:bodyPr/>
        <a:lstStyle/>
        <a:p>
          <a:r>
            <a:rPr lang="en-GB" sz="1400" dirty="0"/>
            <a:t>MDT support in terms of workload and knowledge</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a:ln w="57150"/>
      </dgm:spPr>
      <dgm:t>
        <a:bodyPr/>
        <a:lstStyle/>
        <a:p>
          <a:r>
            <a:rPr lang="en-GB" sz="1400" dirty="0"/>
            <a:t>Optimising patient outcomes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chemeClr val="bg2">
            <a:lumMod val="20000"/>
            <a:lumOff val="80000"/>
          </a:schemeClr>
        </a:solidFill>
      </dgm:spPr>
      <dgm:t>
        <a:bodyPr/>
        <a:lstStyle/>
        <a:p>
          <a:r>
            <a:rPr lang="en-GB" sz="1400" dirty="0"/>
            <a:t>Preventing wastage of medicines</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50D5CEBA-1673-4BED-A6E2-01805FDE6377}">
      <dgm:prSet phldrT="[Text]" custT="1"/>
      <dgm:spPr>
        <a:solidFill>
          <a:schemeClr val="bg2">
            <a:lumMod val="20000"/>
            <a:lumOff val="80000"/>
          </a:schemeClr>
        </a:solidFill>
        <a:ln w="12700"/>
      </dgm:spPr>
      <dgm:t>
        <a:bodyPr/>
        <a:lstStyle/>
        <a:p>
          <a:pPr>
            <a:buClrTx/>
            <a:buSzTx/>
            <a:buFontTx/>
            <a:buNone/>
          </a:pPr>
          <a:r>
            <a:rPr lang="en-GB" sz="1400" dirty="0"/>
            <a:t>Supporting personalised medicine agenda</a:t>
          </a:r>
        </a:p>
      </dgm:t>
    </dgm:pt>
    <dgm:pt modelId="{26161504-3E3A-4C99-8EAC-D5E51D90892C}" type="parTrans" cxnId="{C71FB625-F0A8-4FCB-BB01-747C66F82CAB}">
      <dgm:prSet/>
      <dgm:spPr/>
      <dgm:t>
        <a:bodyPr/>
        <a:lstStyle/>
        <a:p>
          <a:endParaRPr lang="en-GB"/>
        </a:p>
      </dgm:t>
    </dgm:pt>
    <dgm:pt modelId="{B4089B8E-1CA5-4555-8F36-372816E6D7D3}" type="sibTrans" cxnId="{C71FB625-F0A8-4FCB-BB01-747C66F82CAB}">
      <dgm:prSet/>
      <dgm:spPr/>
      <dgm:t>
        <a:bodyPr/>
        <a:lstStyle/>
        <a:p>
          <a:endParaRPr lang="en-GB"/>
        </a:p>
      </dgm:t>
    </dgm:pt>
    <dgm:pt modelId="{ABFE7F5E-78B9-4209-A36D-F54EB98BC4B3}">
      <dgm:prSet phldrT="[Text]" custT="1"/>
      <dgm:spPr>
        <a:solidFill>
          <a:schemeClr val="bg2">
            <a:lumMod val="20000"/>
            <a:lumOff val="80000"/>
          </a:schemeClr>
        </a:solidFill>
        <a:ln w="3175"/>
      </dgm:spPr>
      <dgm:t>
        <a:bodyPr/>
        <a:lstStyle/>
        <a:p>
          <a:r>
            <a:rPr lang="en-GB" sz="1400" dirty="0"/>
            <a:t>Responding to patient needs and supporting the patient journey</a:t>
          </a:r>
        </a:p>
      </dgm:t>
    </dgm:pt>
    <dgm:pt modelId="{B397AFFB-7634-4141-81D3-DA64E64C9529}" type="parTrans" cxnId="{85F977E3-3B2B-4C5E-AF3D-35CA9CB7C2AE}">
      <dgm:prSet/>
      <dgm:spPr/>
      <dgm:t>
        <a:bodyPr/>
        <a:lstStyle/>
        <a:p>
          <a:endParaRPr lang="en-GB"/>
        </a:p>
      </dgm:t>
    </dgm:pt>
    <dgm:pt modelId="{22B9D094-739E-4021-996A-7CF14F80FB45}" type="sibTrans" cxnId="{85F977E3-3B2B-4C5E-AF3D-35CA9CB7C2AE}">
      <dgm:prSet/>
      <dgm:spPr/>
      <dgm:t>
        <a:bodyPr/>
        <a:lstStyle/>
        <a:p>
          <a:endParaRPr lang="en-GB"/>
        </a:p>
      </dgm:t>
    </dgm:pt>
    <dgm:pt modelId="{9427FAE7-B97C-4DC3-A4B7-8876047D7515}">
      <dgm:prSet phldrT="[Text]" custT="1"/>
      <dgm:spPr>
        <a:solidFill>
          <a:schemeClr val="bg2">
            <a:lumMod val="20000"/>
            <a:lumOff val="80000"/>
          </a:schemeClr>
        </a:solidFill>
        <a:ln w="12700"/>
      </dgm:spPr>
      <dgm:t>
        <a:bodyPr/>
        <a:lstStyle/>
        <a:p>
          <a:r>
            <a:rPr lang="en-GB" sz="1400" dirty="0"/>
            <a:t>Supporting targets and services &amp; financial incentives</a:t>
          </a:r>
        </a:p>
      </dgm:t>
    </dgm:pt>
    <dgm:pt modelId="{7790D9AD-2DD3-41E7-B206-98264A9923A4}" type="parTrans" cxnId="{3CBCC2C3-0637-4617-96E5-812B8DB88940}">
      <dgm:prSet/>
      <dgm:spPr/>
      <dgm:t>
        <a:bodyPr/>
        <a:lstStyle/>
        <a:p>
          <a:endParaRPr lang="en-GB"/>
        </a:p>
      </dgm:t>
    </dgm:pt>
    <dgm:pt modelId="{335CB231-EFDF-4357-A253-E7ADB4819756}" type="sibTrans" cxnId="{3CBCC2C3-0637-4617-96E5-812B8DB88940}">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2">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2">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2">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2">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2">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2">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2">
        <dgm:presLayoutVars>
          <dgm:bulletEnabled val="1"/>
        </dgm:presLayoutVars>
      </dgm:prSet>
      <dgm:spPr/>
    </dgm:pt>
    <dgm:pt modelId="{0A3A80A4-8E3B-426F-BC31-4BDEA3A8A41A}" type="pres">
      <dgm:prSet presAssocID="{F732A910-BD27-4B61-BD13-BB8A705B677A}" presName="sibTrans" presStyleCnt="0"/>
      <dgm:spPr/>
    </dgm:pt>
    <dgm:pt modelId="{934A5DE0-59DF-473E-A6A9-BE61846ACEDA}" type="pres">
      <dgm:prSet presAssocID="{ABFE7F5E-78B9-4209-A36D-F54EB98BC4B3}" presName="node" presStyleLbl="node1" presStyleIdx="9" presStyleCnt="12">
        <dgm:presLayoutVars>
          <dgm:bulletEnabled val="1"/>
        </dgm:presLayoutVars>
      </dgm:prSet>
      <dgm:spPr/>
    </dgm:pt>
    <dgm:pt modelId="{78720241-D394-4C5F-B80E-0950F342129B}" type="pres">
      <dgm:prSet presAssocID="{22B9D094-739E-4021-996A-7CF14F80FB45}" presName="sibTrans" presStyleCnt="0"/>
      <dgm:spPr/>
    </dgm:pt>
    <dgm:pt modelId="{2D77FDC5-1755-4F30-BB01-F193C3518C42}" type="pres">
      <dgm:prSet presAssocID="{50D5CEBA-1673-4BED-A6E2-01805FDE6377}" presName="node" presStyleLbl="node1" presStyleIdx="10" presStyleCnt="12">
        <dgm:presLayoutVars>
          <dgm:bulletEnabled val="1"/>
        </dgm:presLayoutVars>
      </dgm:prSet>
      <dgm:spPr/>
    </dgm:pt>
    <dgm:pt modelId="{5C9C8661-72F5-471B-9993-AAA9F3147433}" type="pres">
      <dgm:prSet presAssocID="{B4089B8E-1CA5-4555-8F36-372816E6D7D3}" presName="sibTrans" presStyleCnt="0"/>
      <dgm:spPr/>
    </dgm:pt>
    <dgm:pt modelId="{E8F90824-2497-46B4-92ED-B4C7BE7FA737}" type="pres">
      <dgm:prSet presAssocID="{9427FAE7-B97C-4DC3-A4B7-8876047D7515}" presName="node" presStyleLbl="node1" presStyleIdx="11" presStyleCnt="12">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C71FB625-F0A8-4FCB-BB01-747C66F82CAB}" srcId="{D76C3AF9-A01B-4303-BC40-86F695A5BB90}" destId="{50D5CEBA-1673-4BED-A6E2-01805FDE6377}" srcOrd="10" destOrd="0" parTransId="{26161504-3E3A-4C99-8EAC-D5E51D90892C}" sibTransId="{B4089B8E-1CA5-4555-8F36-372816E6D7D3}"/>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C895CA94-0913-4CE4-BDB7-B5B6AECDE778}" type="presOf" srcId="{50D5CEBA-1673-4BED-A6E2-01805FDE6377}" destId="{2D77FDC5-1755-4F30-BB01-F193C3518C42}" srcOrd="0" destOrd="0" presId="urn:microsoft.com/office/officeart/2005/8/layout/default"/>
    <dgm:cxn modelId="{79610099-6E76-4679-AD6D-F0CF84FCBC5F}" type="presOf" srcId="{9427FAE7-B97C-4DC3-A4B7-8876047D7515}" destId="{E8F90824-2497-46B4-92ED-B4C7BE7FA737}"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7E59C3B9-E843-4C03-B663-C7ED717F4708}" type="presOf" srcId="{ABFE7F5E-78B9-4209-A36D-F54EB98BC4B3}" destId="{934A5DE0-59DF-473E-A6A9-BE61846ACEDA}"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3CBCC2C3-0637-4617-96E5-812B8DB88940}" srcId="{D76C3AF9-A01B-4303-BC40-86F695A5BB90}" destId="{9427FAE7-B97C-4DC3-A4B7-8876047D7515}" srcOrd="11" destOrd="0" parTransId="{7790D9AD-2DD3-41E7-B206-98264A9923A4}" sibTransId="{335CB231-EFDF-4357-A253-E7ADB4819756}"/>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85F977E3-3B2B-4C5E-AF3D-35CA9CB7C2AE}" srcId="{D76C3AF9-A01B-4303-BC40-86F695A5BB90}" destId="{ABFE7F5E-78B9-4209-A36D-F54EB98BC4B3}" srcOrd="9" destOrd="0" parTransId="{B397AFFB-7634-4141-81D3-DA64E64C9529}" sibTransId="{22B9D094-739E-4021-996A-7CF14F80FB45}"/>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2962DFB5-BB7A-4416-A4FB-31A3A5B18913}" type="presParOf" srcId="{790C49AD-5B67-4476-B39B-DEDEC531C193}" destId="{0A3A80A4-8E3B-426F-BC31-4BDEA3A8A41A}" srcOrd="17" destOrd="0" presId="urn:microsoft.com/office/officeart/2005/8/layout/default"/>
    <dgm:cxn modelId="{EE563485-D69B-4BF3-9DF1-86498BD7C007}" type="presParOf" srcId="{790C49AD-5B67-4476-B39B-DEDEC531C193}" destId="{934A5DE0-59DF-473E-A6A9-BE61846ACEDA}" srcOrd="18" destOrd="0" presId="urn:microsoft.com/office/officeart/2005/8/layout/default"/>
    <dgm:cxn modelId="{9EA7BA9A-3721-4C81-A944-A439DF7AF513}" type="presParOf" srcId="{790C49AD-5B67-4476-B39B-DEDEC531C193}" destId="{78720241-D394-4C5F-B80E-0950F342129B}" srcOrd="19" destOrd="0" presId="urn:microsoft.com/office/officeart/2005/8/layout/default"/>
    <dgm:cxn modelId="{81418D4D-217E-4719-A337-A2CE45C5D56A}" type="presParOf" srcId="{790C49AD-5B67-4476-B39B-DEDEC531C193}" destId="{2D77FDC5-1755-4F30-BB01-F193C3518C42}" srcOrd="20" destOrd="0" presId="urn:microsoft.com/office/officeart/2005/8/layout/default"/>
    <dgm:cxn modelId="{CF99C31F-0558-4C45-83BD-21E0F43F3A45}" type="presParOf" srcId="{790C49AD-5B67-4476-B39B-DEDEC531C193}" destId="{5C9C8661-72F5-471B-9993-AAA9F3147433}" srcOrd="21" destOrd="0" presId="urn:microsoft.com/office/officeart/2005/8/layout/default"/>
    <dgm:cxn modelId="{6C52BE13-2CB9-47BB-A2FC-6F9A909D5031}" type="presParOf" srcId="{790C49AD-5B67-4476-B39B-DEDEC531C193}" destId="{E8F90824-2497-46B4-92ED-B4C7BE7FA737}"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80D2CC"/>
        </a:solidFill>
        <a:ln w="57150"/>
      </dgm:spPr>
      <dgm:t>
        <a:bodyPr/>
        <a:lstStyle/>
        <a:p>
          <a:r>
            <a:rPr lang="en-GB" sz="1400" dirty="0"/>
            <a:t>Access to resources &amp; education to use in practice and for them to be built into my digital systems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80D2CC"/>
        </a:solidFill>
        <a:ln w="57150"/>
      </dgm:spPr>
      <dgm:t>
        <a:bodyPr/>
        <a:lstStyle/>
        <a:p>
          <a:r>
            <a:rPr lang="en-GB" sz="1400" dirty="0"/>
            <a:t>Demystification: someone to explain simply what it means for my practice</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80D2CC"/>
        </a:solidFill>
      </dgm:spPr>
      <dgm:t>
        <a:bodyPr/>
        <a:lstStyle/>
        <a:p>
          <a:r>
            <a:rPr lang="en-GB" sz="1400" dirty="0"/>
            <a:t>Easy access to genomics results and confidence in lab testing &amp; results </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80D2CC"/>
        </a:solidFill>
        <a:ln w="12700"/>
      </dgm:spPr>
      <dgm:t>
        <a:bodyPr/>
        <a:lstStyle/>
        <a:p>
          <a:r>
            <a:rPr lang="en-GB" sz="1400" dirty="0"/>
            <a:t>Embedded into existing training pathway</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80D2CC"/>
        </a:solidFill>
      </dgm:spPr>
      <dgm:t>
        <a:bodyPr/>
        <a:lstStyle/>
        <a:p>
          <a:r>
            <a:rPr lang="en-GB" sz="1400" dirty="0"/>
            <a:t>Referral pathways to follow to identify which patients need testing</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80D2CC"/>
        </a:solidFill>
      </dgm:spPr>
      <dgm:t>
        <a:bodyPr/>
        <a:lstStyle/>
        <a:p>
          <a:r>
            <a:rPr lang="en-GB" sz="1400" dirty="0"/>
            <a:t>How to work in a new multi professional team</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80D2CC"/>
        </a:solidFill>
        <a:ln w="57150"/>
      </dgm:spPr>
      <dgm:t>
        <a:bodyPr/>
        <a:lstStyle/>
        <a:p>
          <a:r>
            <a:rPr lang="en-GB" sz="1400" dirty="0"/>
            <a:t>Leadership in this space and clear communication of what is expected of me</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80D2CC"/>
        </a:solidFill>
        <a:ln w="12700"/>
      </dgm:spPr>
      <dgm:t>
        <a:bodyPr/>
        <a:lstStyle/>
        <a:p>
          <a:pPr>
            <a:buClrTx/>
            <a:buSzTx/>
            <a:buFontTx/>
            <a:buNone/>
          </a:pPr>
          <a:r>
            <a:rPr lang="en-GB" sz="1400" dirty="0"/>
            <a:t>Local PCN genomics champion/ specialist – </a:t>
          </a:r>
          <a:r>
            <a:rPr lang="en-GB" sz="1400" b="0" dirty="0"/>
            <a:t>when service is up and running</a:t>
          </a:r>
          <a:endParaRPr lang="en-GB" sz="1400" dirty="0"/>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80D2CC"/>
        </a:solidFill>
      </dgm:spPr>
      <dgm:t>
        <a:bodyPr/>
        <a:lstStyle/>
        <a:p>
          <a:r>
            <a:rPr lang="en-GB" sz="1400" dirty="0"/>
            <a:t>Access to specialist advice from a hospital or genomics service</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80D2CC"/>
        </a:solidFill>
        <a:ln w="12700"/>
      </dgm:spPr>
      <dgm:t>
        <a:bodyPr/>
        <a:lstStyle/>
        <a:p>
          <a:r>
            <a:rPr lang="en-GB" sz="1400" dirty="0"/>
            <a:t>Support to deal with legal, ethical ramifications &amp; know limits of reasonable practice</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F6722EC1-72F0-4080-A7A1-08B144209348}">
      <dgm:prSet phldrT="[Text]" custT="1"/>
      <dgm:spPr>
        <a:solidFill>
          <a:srgbClr val="80D2CC"/>
        </a:solidFill>
        <a:ln w="12700"/>
      </dgm:spPr>
      <dgm:t>
        <a:bodyPr/>
        <a:lstStyle/>
        <a:p>
          <a:pPr>
            <a:buClrTx/>
            <a:buSzTx/>
            <a:buFontTx/>
            <a:buNone/>
          </a:pPr>
          <a:r>
            <a:rPr lang="en-GB" sz="1400" dirty="0"/>
            <a:t>Support to identify patients who may need genomic intervention</a:t>
          </a:r>
        </a:p>
      </dgm:t>
    </dgm:pt>
    <dgm:pt modelId="{6B0BE1D3-5903-43DF-AE0B-C58E04D9A55D}" type="parTrans" cxnId="{2E186165-21E8-4AE0-A9C1-C9E2CE1A1A7D}">
      <dgm:prSet/>
      <dgm:spPr/>
      <dgm:t>
        <a:bodyPr/>
        <a:lstStyle/>
        <a:p>
          <a:endParaRPr lang="en-GB"/>
        </a:p>
      </dgm:t>
    </dgm:pt>
    <dgm:pt modelId="{75B258C4-690F-454F-866E-685E0AFE0C1B}" type="sibTrans" cxnId="{2E186165-21E8-4AE0-A9C1-C9E2CE1A1A7D}">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1">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1">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1">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1">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1">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1">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1">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1">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1">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9" presStyleCnt="11">
        <dgm:presLayoutVars>
          <dgm:bulletEnabled val="1"/>
        </dgm:presLayoutVars>
      </dgm:prSet>
      <dgm:spPr/>
    </dgm:pt>
    <dgm:pt modelId="{6A22F7CE-4C25-41B9-A0F8-44F8D03166E1}" type="pres">
      <dgm:prSet presAssocID="{6E90EE2B-13FC-4150-90D9-539B41405D8C}" presName="sibTrans" presStyleCnt="0"/>
      <dgm:spPr/>
    </dgm:pt>
    <dgm:pt modelId="{1C5BA3B9-A051-44B6-A8E7-7EAD82C59868}" type="pres">
      <dgm:prSet presAssocID="{F6722EC1-72F0-4080-A7A1-08B144209348}" presName="node" presStyleLbl="node1" presStyleIdx="10" presStyleCnt="11">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2E186165-21E8-4AE0-A9C1-C9E2CE1A1A7D}" srcId="{D76C3AF9-A01B-4303-BC40-86F695A5BB90}" destId="{F6722EC1-72F0-4080-A7A1-08B144209348}" srcOrd="10" destOrd="0" parTransId="{6B0BE1D3-5903-43DF-AE0B-C58E04D9A55D}" sibTransId="{75B258C4-690F-454F-866E-685E0AFE0C1B}"/>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9" destOrd="0" parTransId="{B607BCDD-B20F-4989-B820-951A85F84BDC}" sibTransId="{6E90EE2B-13FC-4150-90D9-539B41405D8C}"/>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8989819D-99D2-469E-A849-82B1DCE0DDB6}" type="presOf" srcId="{F6722EC1-72F0-4080-A7A1-08B144209348}" destId="{1C5BA3B9-A051-44B6-A8E7-7EAD82C59868}"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509CC042-49F7-44D9-82BF-4D54FF4D1E3D}" type="presParOf" srcId="{790C49AD-5B67-4476-B39B-DEDEC531C193}" destId="{9910D55C-63A0-404A-9A78-5223A57DBC03}" srcOrd="18" destOrd="0" presId="urn:microsoft.com/office/officeart/2005/8/layout/default"/>
    <dgm:cxn modelId="{56915E8C-C9ED-4712-86C3-300A43D146EF}" type="presParOf" srcId="{790C49AD-5B67-4476-B39B-DEDEC531C193}" destId="{6A22F7CE-4C25-41B9-A0F8-44F8D03166E1}" srcOrd="19" destOrd="0" presId="urn:microsoft.com/office/officeart/2005/8/layout/default"/>
    <dgm:cxn modelId="{8322F8A2-F645-47C3-B019-3299DA9D4A99}" type="presParOf" srcId="{790C49AD-5B67-4476-B39B-DEDEC531C193}" destId="{1C5BA3B9-A051-44B6-A8E7-7EAD82C59868}"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CCCC"/>
        </a:solidFill>
        <a:ln w="12700"/>
      </dgm:spPr>
      <dgm:t>
        <a:bodyPr/>
        <a:lstStyle/>
        <a:p>
          <a:r>
            <a:rPr lang="en-GB" sz="1400" dirty="0"/>
            <a:t>Competing priorities for medicines optimisation</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CCCC"/>
        </a:solidFill>
      </dgm:spPr>
      <dgm:t>
        <a:bodyPr/>
        <a:lstStyle/>
        <a:p>
          <a:pPr>
            <a:buClrTx/>
            <a:buSzTx/>
            <a:buFontTx/>
            <a:buNone/>
          </a:pPr>
          <a:r>
            <a:rPr lang="en-GB" sz="1400" dirty="0"/>
            <a:t>Fear over legal and ethical ramifications - risk of being sued for making wrong decision</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CCCC"/>
        </a:solidFill>
      </dgm:spPr>
      <dgm:t>
        <a:bodyPr/>
        <a:lstStyle/>
        <a:p>
          <a:r>
            <a:rPr lang="en-GB" sz="1400" dirty="0"/>
            <a:t>How to develop an ethical skillset to navigate Rx in the grey</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CCCC"/>
        </a:solidFill>
      </dgm:spPr>
      <dgm:t>
        <a:bodyPr/>
        <a:lstStyle/>
        <a:p>
          <a:r>
            <a:rPr lang="en-GB" sz="1400" dirty="0"/>
            <a:t>Impact of contracting – national and ICB</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CCCC"/>
        </a:solidFill>
      </dgm:spPr>
      <dgm:t>
        <a:bodyPr/>
        <a:lstStyle/>
        <a:p>
          <a:r>
            <a:rPr lang="en-GB" sz="1400" dirty="0"/>
            <a:t>Lack of peer support (e.g. more isolated in clinical practice)</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CCCC"/>
        </a:solidFill>
      </dgm:spPr>
      <dgm:t>
        <a:bodyPr/>
        <a:lstStyle/>
        <a:p>
          <a:r>
            <a:rPr lang="en-GB" sz="1400" dirty="0"/>
            <a:t>Incidental findings / dealing with parentage diagnosis etc.</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CCCC"/>
        </a:solidFill>
        <a:ln w="57150"/>
      </dgm:spPr>
      <dgm:t>
        <a:bodyPr/>
        <a:lstStyle/>
        <a:p>
          <a:r>
            <a:rPr lang="en-GB" sz="1400" dirty="0"/>
            <a:t>Increased patient queries, referrals &amp; workload (lack of capacity &amp; trained workforce)</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CCCC"/>
        </a:solidFill>
        <a:ln w="12700"/>
      </dgm:spPr>
      <dgm:t>
        <a:bodyPr/>
        <a:lstStyle/>
        <a:p>
          <a:pPr>
            <a:buClrTx/>
            <a:buSzTx/>
            <a:buFontTx/>
            <a:buNone/>
          </a:pPr>
          <a:r>
            <a:rPr lang="en-GB" sz="1400" dirty="0"/>
            <a:t>Individual’s concern about being competent</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CCCC"/>
        </a:solidFill>
      </dgm:spPr>
      <dgm:t>
        <a:bodyPr/>
        <a:lstStyle/>
        <a:p>
          <a:r>
            <a:rPr lang="en-GB" sz="1400" dirty="0"/>
            <a:t>Concern about Pandora’s box of genomic testing e.g. parentage </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25F6BE0C-4718-45FF-85B7-95E67111FF73}">
      <dgm:prSet phldrT="[Text]" custT="1"/>
      <dgm:spPr>
        <a:solidFill>
          <a:srgbClr val="FFCCCC"/>
        </a:solidFill>
        <a:ln w="57150"/>
      </dgm:spPr>
      <dgm:t>
        <a:bodyPr/>
        <a:lstStyle/>
        <a:p>
          <a:pPr>
            <a:buClrTx/>
            <a:buSzTx/>
            <a:buFontTx/>
            <a:buNone/>
          </a:pPr>
          <a:r>
            <a:rPr lang="en-GB" sz="1400" dirty="0"/>
            <a:t>Perceived complexity</a:t>
          </a:r>
        </a:p>
      </dgm:t>
    </dgm:pt>
    <dgm:pt modelId="{0FCC5B2A-1B01-44E0-8557-8527D17EDDE4}" type="parTrans" cxnId="{5C14B363-5E19-4E17-950F-5C0360F5693A}">
      <dgm:prSet/>
      <dgm:spPr/>
      <dgm:t>
        <a:bodyPr/>
        <a:lstStyle/>
        <a:p>
          <a:endParaRPr lang="en-GB"/>
        </a:p>
      </dgm:t>
    </dgm:pt>
    <dgm:pt modelId="{CF200515-36F7-43AA-BD04-A52E379DA6E6}" type="sibTrans" cxnId="{5C14B363-5E19-4E17-950F-5C0360F5693A}">
      <dgm:prSet/>
      <dgm:spPr/>
      <dgm:t>
        <a:bodyPr/>
        <a:lstStyle/>
        <a:p>
          <a:endParaRPr lang="en-GB"/>
        </a:p>
      </dgm:t>
    </dgm:pt>
    <dgm:pt modelId="{617CF81C-5DF1-4506-9A01-C614021B5256}">
      <dgm:prSet phldrT="[Text]" custT="1"/>
      <dgm:spPr>
        <a:solidFill>
          <a:srgbClr val="FFCCCC"/>
        </a:solidFill>
      </dgm:spPr>
      <dgm:t>
        <a:bodyPr/>
        <a:lstStyle/>
        <a:p>
          <a:pPr>
            <a:buClrTx/>
            <a:buSzTx/>
            <a:buFontTx/>
            <a:buNone/>
          </a:pPr>
          <a:r>
            <a:rPr lang="en-GB" sz="1400" dirty="0"/>
            <a:t>System concerns about impact on medicines budget</a:t>
          </a:r>
        </a:p>
      </dgm:t>
    </dgm:pt>
    <dgm:pt modelId="{C4C765E6-990D-48BF-9AB2-00F3606599D6}" type="parTrans" cxnId="{D4C41A7B-1AE4-43C3-BE92-42B88C864A51}">
      <dgm:prSet/>
      <dgm:spPr/>
      <dgm:t>
        <a:bodyPr/>
        <a:lstStyle/>
        <a:p>
          <a:endParaRPr lang="en-GB"/>
        </a:p>
      </dgm:t>
    </dgm:pt>
    <dgm:pt modelId="{A3761C7E-1D44-4537-9077-1975BED77090}" type="sibTrans" cxnId="{D4C41A7B-1AE4-43C3-BE92-42B88C864A51}">
      <dgm:prSet/>
      <dgm:spPr/>
      <dgm:t>
        <a:bodyPr/>
        <a:lstStyle/>
        <a:p>
          <a:endParaRPr lang="en-GB"/>
        </a:p>
      </dgm:t>
    </dgm:pt>
    <dgm:pt modelId="{EE18E852-37C0-4C2E-A9EC-5E781F5B22A4}">
      <dgm:prSet phldrT="[Text]" custT="1"/>
      <dgm:spPr>
        <a:solidFill>
          <a:srgbClr val="FFCCCC"/>
        </a:solidFill>
        <a:ln w="57150"/>
      </dgm:spPr>
      <dgm:t>
        <a:bodyPr/>
        <a:lstStyle/>
        <a:p>
          <a:r>
            <a:rPr lang="en-GB" sz="1400" dirty="0"/>
            <a:t>Personal risk: risk of action and/or no action and link to legal and ethical </a:t>
          </a:r>
        </a:p>
      </dgm:t>
    </dgm:pt>
    <dgm:pt modelId="{AF6674AE-49EF-41C1-A6F4-9CAF53C76856}" type="parTrans" cxnId="{181857E4-C559-480F-A2D7-C6ACEFB35BB8}">
      <dgm:prSet/>
      <dgm:spPr/>
      <dgm:t>
        <a:bodyPr/>
        <a:lstStyle/>
        <a:p>
          <a:endParaRPr lang="en-GB"/>
        </a:p>
      </dgm:t>
    </dgm:pt>
    <dgm:pt modelId="{8FF407A1-205A-45CF-9BB6-0D695AC3EF91}" type="sibTrans" cxnId="{181857E4-C559-480F-A2D7-C6ACEFB35BB8}">
      <dgm:prSet/>
      <dgm:spPr/>
      <dgm:t>
        <a:bodyPr/>
        <a:lstStyle/>
        <a:p>
          <a:endParaRPr lang="en-GB"/>
        </a:p>
      </dgm:t>
    </dgm:pt>
    <dgm:pt modelId="{005058A5-780E-4F6E-A25A-E206E0684DC5}">
      <dgm:prSet phldrT="[Text]" custT="1"/>
      <dgm:spPr>
        <a:solidFill>
          <a:srgbClr val="FFCCCC"/>
        </a:solidFill>
        <a:ln w="3175"/>
      </dgm:spPr>
      <dgm:t>
        <a:bodyPr/>
        <a:lstStyle/>
        <a:p>
          <a:r>
            <a:rPr lang="en-GB" sz="1400" dirty="0"/>
            <a:t>IT interoperability; challenge of info sharing, e.g. test result as PDF</a:t>
          </a:r>
        </a:p>
      </dgm:t>
    </dgm:pt>
    <dgm:pt modelId="{6396A79D-930B-4B2D-8DFF-63602A00A1D1}" type="parTrans" cxnId="{7DA4E96A-25B0-40B0-9120-2097139E2C2C}">
      <dgm:prSet/>
      <dgm:spPr/>
      <dgm:t>
        <a:bodyPr/>
        <a:lstStyle/>
        <a:p>
          <a:endParaRPr lang="en-GB"/>
        </a:p>
      </dgm:t>
    </dgm:pt>
    <dgm:pt modelId="{3F6FA4C6-E511-4FDA-BDAE-7D951EFE362A}" type="sibTrans" cxnId="{7DA4E96A-25B0-40B0-9120-2097139E2C2C}">
      <dgm:prSet/>
      <dgm:spPr/>
      <dgm:t>
        <a:bodyPr/>
        <a:lstStyle/>
        <a:p>
          <a:endParaRPr lang="en-GB"/>
        </a:p>
      </dgm:t>
    </dgm:pt>
    <dgm:pt modelId="{B61F4703-20F8-41FC-8B80-A2CB92DEED8B}">
      <dgm:prSet phldrT="[Text]" custT="1"/>
      <dgm:spPr>
        <a:solidFill>
          <a:srgbClr val="FFCCCC"/>
        </a:solidFill>
      </dgm:spPr>
      <dgm:t>
        <a:bodyPr/>
        <a:lstStyle/>
        <a:p>
          <a:r>
            <a:rPr lang="en-GB" sz="1400" dirty="0"/>
            <a:t>Understanding/ navigating tension between profession &amp; system</a:t>
          </a:r>
        </a:p>
      </dgm:t>
    </dgm:pt>
    <dgm:pt modelId="{A22586E4-B4D7-4C0D-B683-CFFBE1ABDFAA}" type="parTrans" cxnId="{5F124060-C427-4D28-9ABA-6768BEE45113}">
      <dgm:prSet/>
      <dgm:spPr/>
      <dgm:t>
        <a:bodyPr/>
        <a:lstStyle/>
        <a:p>
          <a:endParaRPr lang="en-GB"/>
        </a:p>
      </dgm:t>
    </dgm:pt>
    <dgm:pt modelId="{8F234B3E-4197-40A5-8E84-B75A5642968F}" type="sibTrans" cxnId="{5F124060-C427-4D28-9ABA-6768BEE45113}">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4">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4">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4">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4">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4">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4">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4">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4">
        <dgm:presLayoutVars>
          <dgm:bulletEnabled val="1"/>
        </dgm:presLayoutVars>
      </dgm:prSet>
      <dgm:spPr/>
    </dgm:pt>
    <dgm:pt modelId="{8F5662E2-D936-455C-991C-CE20CBA40AD2}" type="pres">
      <dgm:prSet presAssocID="{8B061A40-1054-4131-AD93-DCDBAF1E745F}" presName="sibTrans" presStyleCnt="0"/>
      <dgm:spPr/>
    </dgm:pt>
    <dgm:pt modelId="{BB4C6938-5FB8-4EE1-B54A-29FC20F92B5D}" type="pres">
      <dgm:prSet presAssocID="{005058A5-780E-4F6E-A25A-E206E0684DC5}" presName="node" presStyleLbl="node1" presStyleIdx="8" presStyleCnt="14">
        <dgm:presLayoutVars>
          <dgm:bulletEnabled val="1"/>
        </dgm:presLayoutVars>
      </dgm:prSet>
      <dgm:spPr/>
    </dgm:pt>
    <dgm:pt modelId="{BDDA05C5-12C2-42D1-ADD2-0E752B01697D}" type="pres">
      <dgm:prSet presAssocID="{3F6FA4C6-E511-4FDA-BDAE-7D951EFE362A}" presName="sibTrans" presStyleCnt="0"/>
      <dgm:spPr/>
    </dgm:pt>
    <dgm:pt modelId="{436F555C-3B61-412C-87BA-251BCD8E276F}" type="pres">
      <dgm:prSet presAssocID="{52D7ACB4-D538-4230-9212-1877DE9F10E2}" presName="node" presStyleLbl="node1" presStyleIdx="9" presStyleCnt="14">
        <dgm:presLayoutVars>
          <dgm:bulletEnabled val="1"/>
        </dgm:presLayoutVars>
      </dgm:prSet>
      <dgm:spPr/>
    </dgm:pt>
    <dgm:pt modelId="{93FED9F7-C045-4516-AD64-2746C80FCE3B}" type="pres">
      <dgm:prSet presAssocID="{F732A910-BD27-4B61-BD13-BB8A705B677A}" presName="sibTrans" presStyleCnt="0"/>
      <dgm:spPr/>
    </dgm:pt>
    <dgm:pt modelId="{CD6C9946-613C-4952-A680-C31652E8E8FD}" type="pres">
      <dgm:prSet presAssocID="{25F6BE0C-4718-45FF-85B7-95E67111FF73}" presName="node" presStyleLbl="node1" presStyleIdx="10" presStyleCnt="14">
        <dgm:presLayoutVars>
          <dgm:bulletEnabled val="1"/>
        </dgm:presLayoutVars>
      </dgm:prSet>
      <dgm:spPr/>
    </dgm:pt>
    <dgm:pt modelId="{769A1D87-C662-4616-B6F2-B5F41CA566CB}" type="pres">
      <dgm:prSet presAssocID="{CF200515-36F7-43AA-BD04-A52E379DA6E6}" presName="sibTrans" presStyleCnt="0"/>
      <dgm:spPr/>
    </dgm:pt>
    <dgm:pt modelId="{1922F15A-120D-447C-815E-DABA9E05C816}" type="pres">
      <dgm:prSet presAssocID="{EE18E852-37C0-4C2E-A9EC-5E781F5B22A4}" presName="node" presStyleLbl="node1" presStyleIdx="11" presStyleCnt="14">
        <dgm:presLayoutVars>
          <dgm:bulletEnabled val="1"/>
        </dgm:presLayoutVars>
      </dgm:prSet>
      <dgm:spPr/>
    </dgm:pt>
    <dgm:pt modelId="{A6065156-25FE-427C-8DC3-5E3D871EC6FF}" type="pres">
      <dgm:prSet presAssocID="{8FF407A1-205A-45CF-9BB6-0D695AC3EF91}" presName="sibTrans" presStyleCnt="0"/>
      <dgm:spPr/>
    </dgm:pt>
    <dgm:pt modelId="{3E2998BD-A3CF-4AE6-89B5-DD5774FE5300}" type="pres">
      <dgm:prSet presAssocID="{617CF81C-5DF1-4506-9A01-C614021B5256}" presName="node" presStyleLbl="node1" presStyleIdx="12" presStyleCnt="14">
        <dgm:presLayoutVars>
          <dgm:bulletEnabled val="1"/>
        </dgm:presLayoutVars>
      </dgm:prSet>
      <dgm:spPr/>
    </dgm:pt>
    <dgm:pt modelId="{9DA3EB44-D579-4C61-9F17-47C87DF92C71}" type="pres">
      <dgm:prSet presAssocID="{A3761C7E-1D44-4537-9077-1975BED77090}" presName="sibTrans" presStyleCnt="0"/>
      <dgm:spPr/>
    </dgm:pt>
    <dgm:pt modelId="{79841D0B-3417-4F6F-8E96-AE0211E68939}" type="pres">
      <dgm:prSet presAssocID="{B61F4703-20F8-41FC-8B80-A2CB92DEED8B}" presName="node" presStyleLbl="node1" presStyleIdx="13" presStyleCnt="14">
        <dgm:presLayoutVars>
          <dgm:bulletEnabled val="1"/>
        </dgm:presLayoutVars>
      </dgm:prSet>
      <dgm:spPr/>
    </dgm:pt>
  </dgm:ptLst>
  <dgm:cxnLst>
    <dgm:cxn modelId="{B3831202-5659-40E5-8AC0-7080850D5D58}" type="presOf" srcId="{617CF81C-5DF1-4506-9A01-C614021B5256}" destId="{3E2998BD-A3CF-4AE6-89B5-DD5774FE5300}" srcOrd="0" destOrd="0" presId="urn:microsoft.com/office/officeart/2005/8/layout/default"/>
    <dgm:cxn modelId="{98FE6510-F24D-4F75-A00F-89F8464E7F4C}" srcId="{D76C3AF9-A01B-4303-BC40-86F695A5BB90}" destId="{52D7ACB4-D538-4230-9212-1877DE9F10E2}" srcOrd="9"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8D624F11-1F97-48DC-9527-67E3F824A3F3}" type="presOf" srcId="{B61F4703-20F8-41FC-8B80-A2CB92DEED8B}" destId="{79841D0B-3417-4F6F-8E96-AE0211E68939}" srcOrd="0" destOrd="0" presId="urn:microsoft.com/office/officeart/2005/8/layout/default"/>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5F124060-C427-4D28-9ABA-6768BEE45113}" srcId="{D76C3AF9-A01B-4303-BC40-86F695A5BB90}" destId="{B61F4703-20F8-41FC-8B80-A2CB92DEED8B}" srcOrd="13" destOrd="0" parTransId="{A22586E4-B4D7-4C0D-B683-CFFBE1ABDFAA}" sibTransId="{8F234B3E-4197-40A5-8E84-B75A5642968F}"/>
    <dgm:cxn modelId="{BD4E9C42-CEAB-4350-8742-00A6FB62D221}" srcId="{D76C3AF9-A01B-4303-BC40-86F695A5BB90}" destId="{B2E7AD66-D358-4912-9595-953685DE4A00}" srcOrd="6" destOrd="0" parTransId="{84AB70C4-B3EF-4E66-A1FC-5674E7430887}" sibTransId="{53D919E2-FB98-4E1F-9373-3232A589DD2A}"/>
    <dgm:cxn modelId="{5C14B363-5E19-4E17-950F-5C0360F5693A}" srcId="{D76C3AF9-A01B-4303-BC40-86F695A5BB90}" destId="{25F6BE0C-4718-45FF-85B7-95E67111FF73}" srcOrd="10" destOrd="0" parTransId="{0FCC5B2A-1B01-44E0-8557-8527D17EDDE4}" sibTransId="{CF200515-36F7-43AA-BD04-A52E379DA6E6}"/>
    <dgm:cxn modelId="{DDAE0746-1DE5-432A-8669-FD4B782C3E41}" type="presOf" srcId="{25F6BE0C-4718-45FF-85B7-95E67111FF73}" destId="{CD6C9946-613C-4952-A680-C31652E8E8FD}"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7DA4E96A-25B0-40B0-9120-2097139E2C2C}" srcId="{D76C3AF9-A01B-4303-BC40-86F695A5BB90}" destId="{005058A5-780E-4F6E-A25A-E206E0684DC5}" srcOrd="8" destOrd="0" parTransId="{6396A79D-930B-4B2D-8DFF-63602A00A1D1}" sibTransId="{3F6FA4C6-E511-4FDA-BDAE-7D951EFE362A}"/>
    <dgm:cxn modelId="{D4C41A7B-1AE4-43C3-BE92-42B88C864A51}" srcId="{D76C3AF9-A01B-4303-BC40-86F695A5BB90}" destId="{617CF81C-5DF1-4506-9A01-C614021B5256}" srcOrd="12" destOrd="0" parTransId="{C4C765E6-990D-48BF-9AB2-00F3606599D6}" sibTransId="{A3761C7E-1D44-4537-9077-1975BED77090}"/>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A8E50CAE-D639-4C9B-A1C4-73A427D8F36B}" type="presOf" srcId="{005058A5-780E-4F6E-A25A-E206E0684DC5}" destId="{BB4C6938-5FB8-4EE1-B54A-29FC20F92B5D}"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B8894ECA-6374-4CAC-B17F-1279E53AD499}" type="presOf" srcId="{EE18E852-37C0-4C2E-A9EC-5E781F5B22A4}" destId="{1922F15A-120D-447C-815E-DABA9E05C816}"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181857E4-C559-480F-A2D7-C6ACEFB35BB8}" srcId="{D76C3AF9-A01B-4303-BC40-86F695A5BB90}" destId="{EE18E852-37C0-4C2E-A9EC-5E781F5B22A4}" srcOrd="11" destOrd="0" parTransId="{AF6674AE-49EF-41C1-A6F4-9CAF53C76856}" sibTransId="{8FF407A1-205A-45CF-9BB6-0D695AC3EF91}"/>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E21D27A0-D663-4A17-B4FF-57F572F6B25C}" type="presParOf" srcId="{790C49AD-5B67-4476-B39B-DEDEC531C193}" destId="{BB4C6938-5FB8-4EE1-B54A-29FC20F92B5D}" srcOrd="16" destOrd="0" presId="urn:microsoft.com/office/officeart/2005/8/layout/default"/>
    <dgm:cxn modelId="{DCC04314-4F7B-4827-AC38-49C9A8BDAF9F}" type="presParOf" srcId="{790C49AD-5B67-4476-B39B-DEDEC531C193}" destId="{BDDA05C5-12C2-42D1-ADD2-0E752B01697D}" srcOrd="17" destOrd="0" presId="urn:microsoft.com/office/officeart/2005/8/layout/default"/>
    <dgm:cxn modelId="{56A0EAC4-DC5F-46F9-A624-934369391CED}" type="presParOf" srcId="{790C49AD-5B67-4476-B39B-DEDEC531C193}" destId="{436F555C-3B61-412C-87BA-251BCD8E276F}" srcOrd="18" destOrd="0" presId="urn:microsoft.com/office/officeart/2005/8/layout/default"/>
    <dgm:cxn modelId="{529C147A-2AF9-4AA5-B941-CED204C1DC59}" type="presParOf" srcId="{790C49AD-5B67-4476-B39B-DEDEC531C193}" destId="{93FED9F7-C045-4516-AD64-2746C80FCE3B}" srcOrd="19" destOrd="0" presId="urn:microsoft.com/office/officeart/2005/8/layout/default"/>
    <dgm:cxn modelId="{410A17E3-DFB3-4936-A15A-2102412BEE91}" type="presParOf" srcId="{790C49AD-5B67-4476-B39B-DEDEC531C193}" destId="{CD6C9946-613C-4952-A680-C31652E8E8FD}" srcOrd="20" destOrd="0" presId="urn:microsoft.com/office/officeart/2005/8/layout/default"/>
    <dgm:cxn modelId="{95D9B3F9-2311-4280-A41C-BCCF0CF1F3B3}" type="presParOf" srcId="{790C49AD-5B67-4476-B39B-DEDEC531C193}" destId="{769A1D87-C662-4616-B6F2-B5F41CA566CB}" srcOrd="21" destOrd="0" presId="urn:microsoft.com/office/officeart/2005/8/layout/default"/>
    <dgm:cxn modelId="{9CA172A0-9400-4404-A5A8-705E847355DC}" type="presParOf" srcId="{790C49AD-5B67-4476-B39B-DEDEC531C193}" destId="{1922F15A-120D-447C-815E-DABA9E05C816}" srcOrd="22" destOrd="0" presId="urn:microsoft.com/office/officeart/2005/8/layout/default"/>
    <dgm:cxn modelId="{A6608D63-CE0E-43DF-B50D-8D968A192252}" type="presParOf" srcId="{790C49AD-5B67-4476-B39B-DEDEC531C193}" destId="{A6065156-25FE-427C-8DC3-5E3D871EC6FF}" srcOrd="23" destOrd="0" presId="urn:microsoft.com/office/officeart/2005/8/layout/default"/>
    <dgm:cxn modelId="{6AEF89E2-2ABE-46D2-A45E-161E1D333135}" type="presParOf" srcId="{790C49AD-5B67-4476-B39B-DEDEC531C193}" destId="{3E2998BD-A3CF-4AE6-89B5-DD5774FE5300}" srcOrd="24" destOrd="0" presId="urn:microsoft.com/office/officeart/2005/8/layout/default"/>
    <dgm:cxn modelId="{2390B628-5AB0-4803-92F7-981B0C918588}" type="presParOf" srcId="{790C49AD-5B67-4476-B39B-DEDEC531C193}" destId="{9DA3EB44-D579-4C61-9F17-47C87DF92C71}" srcOrd="25" destOrd="0" presId="urn:microsoft.com/office/officeart/2005/8/layout/default"/>
    <dgm:cxn modelId="{8A3942A0-5EEA-4FF5-80CF-3B850B2012CC}" type="presParOf" srcId="{790C49AD-5B67-4476-B39B-DEDEC531C193}" destId="{79841D0B-3417-4F6F-8E96-AE0211E68939}"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FFCC"/>
        </a:solidFill>
        <a:ln w="12700"/>
      </dgm:spPr>
      <dgm:t>
        <a:bodyPr/>
        <a:lstStyle/>
        <a:p>
          <a:r>
            <a:rPr lang="en-GB" sz="1400" dirty="0"/>
            <a:t>Contractual need and strategic push from professional leaders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FFCC"/>
        </a:solidFill>
        <a:ln w="57150"/>
      </dgm:spPr>
      <dgm:t>
        <a:bodyPr/>
        <a:lstStyle/>
        <a:p>
          <a:r>
            <a:rPr lang="en-GB" sz="1400" dirty="0"/>
            <a:t>Desire to develop in role</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FFCC"/>
        </a:solidFill>
      </dgm:spPr>
      <dgm:t>
        <a:bodyPr/>
        <a:lstStyle/>
        <a:p>
          <a:r>
            <a:rPr lang="en-GB" sz="1400" dirty="0"/>
            <a:t>Experiential learning</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FFCC"/>
        </a:solidFill>
        <a:ln w="57150"/>
      </dgm:spPr>
      <dgm:t>
        <a:bodyPr/>
        <a:lstStyle/>
        <a:p>
          <a:r>
            <a:rPr lang="en-GB" sz="1400" dirty="0"/>
            <a:t>Feeling confident and competent at work</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FFCC"/>
        </a:solidFill>
        <a:ln w="12700"/>
      </dgm:spPr>
      <dgm:t>
        <a:bodyPr/>
        <a:lstStyle/>
        <a:p>
          <a:r>
            <a:rPr lang="en-GB" sz="1400" dirty="0"/>
            <a:t>Providing opportunities for progression of profession and career</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FFCC"/>
        </a:solidFill>
      </dgm:spPr>
      <dgm:t>
        <a:bodyPr/>
        <a:lstStyle/>
        <a:p>
          <a:r>
            <a:rPr lang="en-GB" sz="1400" dirty="0"/>
            <a:t>Inspirational leaders/ colleagues</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FFCC"/>
        </a:solidFill>
        <a:ln w="57150"/>
      </dgm:spPr>
      <dgm:t>
        <a:bodyPr/>
        <a:lstStyle/>
        <a:p>
          <a:r>
            <a:rPr lang="en-GB" sz="1400" dirty="0"/>
            <a:t>Patient outcomes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FFCC"/>
        </a:solidFill>
        <a:ln w="12700"/>
      </dgm:spPr>
      <dgm:t>
        <a:bodyPr/>
        <a:lstStyle/>
        <a:p>
          <a:r>
            <a:rPr lang="en-GB" sz="1400" dirty="0"/>
            <a:t>Peer support</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FFCC"/>
        </a:solidFill>
      </dgm:spPr>
      <dgm:t>
        <a:bodyPr/>
        <a:lstStyle/>
        <a:p>
          <a:r>
            <a:rPr lang="en-GB" sz="1400" dirty="0"/>
            <a:t>Cost savings</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FFCC"/>
        </a:solidFill>
      </dgm:spPr>
      <dgm:t>
        <a:bodyPr/>
        <a:lstStyle/>
        <a:p>
          <a:pPr>
            <a:buClrTx/>
            <a:buSzTx/>
            <a:buFontTx/>
            <a:buNone/>
          </a:pPr>
          <a:r>
            <a:rPr lang="en-GB" sz="1400" dirty="0"/>
            <a:t>Relative risk to patient safety</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F98E4E74-9C72-4ED6-ADB5-4FC5663C5D03}">
      <dgm:prSet phldrT="[Text]" custT="1"/>
      <dgm:spPr>
        <a:solidFill>
          <a:srgbClr val="FFFFCC"/>
        </a:solidFill>
      </dgm:spPr>
      <dgm:t>
        <a:bodyPr/>
        <a:lstStyle/>
        <a:p>
          <a:r>
            <a:rPr lang="en-GB" sz="1400" dirty="0"/>
            <a:t>Want and need to be up to date</a:t>
          </a:r>
        </a:p>
      </dgm:t>
    </dgm:pt>
    <dgm:pt modelId="{01339060-D99B-4953-9C74-E52988A75E3D}" type="parTrans" cxnId="{BFF16DA8-B7E0-4019-B535-5A9EFF7D7E0F}">
      <dgm:prSet/>
      <dgm:spPr/>
      <dgm:t>
        <a:bodyPr/>
        <a:lstStyle/>
        <a:p>
          <a:endParaRPr lang="en-GB"/>
        </a:p>
      </dgm:t>
    </dgm:pt>
    <dgm:pt modelId="{1C950888-F9F3-4718-BAF9-4951ED4AE6F2}" type="sibTrans" cxnId="{BFF16DA8-B7E0-4019-B535-5A9EFF7D7E0F}">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1">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1">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1">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1">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1">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1">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1">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1">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1">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9" presStyleCnt="11">
        <dgm:presLayoutVars>
          <dgm:bulletEnabled val="1"/>
        </dgm:presLayoutVars>
      </dgm:prSet>
      <dgm:spPr/>
    </dgm:pt>
    <dgm:pt modelId="{8A52479D-05AA-4975-A462-B19C97AF3253}" type="pres">
      <dgm:prSet presAssocID="{6E90EE2B-13FC-4150-90D9-539B41405D8C}" presName="sibTrans" presStyleCnt="0"/>
      <dgm:spPr/>
    </dgm:pt>
    <dgm:pt modelId="{8B64C025-9F19-4C64-9ED5-1590548F6B30}" type="pres">
      <dgm:prSet presAssocID="{F98E4E74-9C72-4ED6-ADB5-4FC5663C5D03}" presName="node" presStyleLbl="node1" presStyleIdx="10" presStyleCnt="11">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9" destOrd="0" parTransId="{B607BCDD-B20F-4989-B820-951A85F84BDC}" sibTransId="{6E90EE2B-13FC-4150-90D9-539B41405D8C}"/>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BFF16DA8-B7E0-4019-B535-5A9EFF7D7E0F}" srcId="{D76C3AF9-A01B-4303-BC40-86F695A5BB90}" destId="{F98E4E74-9C72-4ED6-ADB5-4FC5663C5D03}" srcOrd="10" destOrd="0" parTransId="{01339060-D99B-4953-9C74-E52988A75E3D}" sibTransId="{1C950888-F9F3-4718-BAF9-4951ED4AE6F2}"/>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33A727C8-16DB-4DF4-A336-2509537B0D7F}" type="presOf" srcId="{F98E4E74-9C72-4ED6-ADB5-4FC5663C5D03}" destId="{8B64C025-9F19-4C64-9ED5-1590548F6B30}"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509CC042-49F7-44D9-82BF-4D54FF4D1E3D}" type="presParOf" srcId="{790C49AD-5B67-4476-B39B-DEDEC531C193}" destId="{9910D55C-63A0-404A-9A78-5223A57DBC03}" srcOrd="18" destOrd="0" presId="urn:microsoft.com/office/officeart/2005/8/layout/default"/>
    <dgm:cxn modelId="{967E731B-C147-4144-8BE7-20075F074DEE}" type="presParOf" srcId="{790C49AD-5B67-4476-B39B-DEDEC531C193}" destId="{8A52479D-05AA-4975-A462-B19C97AF3253}" srcOrd="19" destOrd="0" presId="urn:microsoft.com/office/officeart/2005/8/layout/default"/>
    <dgm:cxn modelId="{17C7A4AB-E6F0-4C0A-8DF9-9F9DA5314C57}" type="presParOf" srcId="{790C49AD-5B67-4476-B39B-DEDEC531C193}" destId="{8B64C025-9F19-4C64-9ED5-1590548F6B30}"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FFCC"/>
        </a:solidFill>
        <a:ln w="12700"/>
      </dgm:spPr>
      <dgm:t>
        <a:bodyPr/>
        <a:lstStyle/>
        <a:p>
          <a:r>
            <a:rPr lang="en-GB" sz="1400" dirty="0"/>
            <a:t>Commissioner</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FFCC"/>
        </a:solidFill>
      </dgm:spPr>
      <dgm:t>
        <a:bodyPr/>
        <a:lstStyle/>
        <a:p>
          <a:r>
            <a:rPr lang="en-GB" sz="1400" dirty="0"/>
            <a:t>Education and training sessions</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FFCC"/>
        </a:solidFill>
      </dgm:spPr>
      <dgm:t>
        <a:bodyPr/>
        <a:lstStyle/>
        <a:p>
          <a:r>
            <a:rPr lang="en-GB" sz="1400" dirty="0"/>
            <a:t>International research</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FFCC"/>
        </a:solidFill>
        <a:ln w="57150"/>
      </dgm:spPr>
      <dgm:t>
        <a:bodyPr/>
        <a:lstStyle/>
        <a:p>
          <a:r>
            <a:rPr lang="en-GB" sz="1400" dirty="0"/>
            <a:t>Leaders in the profession including pharmacists/ GPs/consultants/ nurses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FFCC"/>
        </a:solidFill>
      </dgm:spPr>
      <dgm:t>
        <a:bodyPr/>
        <a:lstStyle/>
        <a:p>
          <a:r>
            <a:rPr lang="en-GB" sz="1400" dirty="0"/>
            <a:t>Private genetic test providers</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FFCC"/>
        </a:solidFill>
      </dgm:spPr>
      <dgm:t>
        <a:bodyPr/>
        <a:lstStyle/>
        <a:p>
          <a:r>
            <a:rPr lang="en-GB" sz="1400" dirty="0"/>
            <a:t>Media</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FFCC"/>
        </a:solidFill>
      </dgm:spPr>
      <dgm:t>
        <a:bodyPr/>
        <a:lstStyle/>
        <a:p>
          <a:r>
            <a:rPr lang="en-GB" sz="1400" dirty="0"/>
            <a:t>Neighbours/family/ friends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FFCC"/>
        </a:solidFill>
        <a:ln w="12700"/>
      </dgm:spPr>
      <dgm:t>
        <a:bodyPr/>
        <a:lstStyle/>
        <a:p>
          <a:r>
            <a:rPr lang="en-GB" sz="1400" dirty="0"/>
            <a:t>Patients and their relatives – experts in their own health/medication</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FFCC"/>
        </a:solidFill>
        <a:ln w="57150"/>
      </dgm:spPr>
      <dgm:t>
        <a:bodyPr/>
        <a:lstStyle/>
        <a:p>
          <a:pPr>
            <a:buClrTx/>
            <a:buSzTx/>
            <a:buFontTx/>
            <a:buNone/>
          </a:pPr>
          <a:r>
            <a:rPr lang="en-GB" sz="1400" dirty="0"/>
            <a:t>Data and evidence base</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97C7E19D-89FC-423B-9E53-38C80EDEE5A1}">
      <dgm:prSet phldrT="[Text]" custT="1"/>
      <dgm:spPr>
        <a:solidFill>
          <a:srgbClr val="FFFFCC"/>
        </a:solidFill>
      </dgm:spPr>
      <dgm:t>
        <a:bodyPr/>
        <a:lstStyle/>
        <a:p>
          <a:pPr>
            <a:buClrTx/>
            <a:buSzTx/>
            <a:buFontTx/>
            <a:buNone/>
          </a:pPr>
          <a:r>
            <a:rPr lang="en-GB" sz="1400" dirty="0"/>
            <a:t>Social media</a:t>
          </a:r>
        </a:p>
      </dgm:t>
    </dgm:pt>
    <dgm:pt modelId="{646F13A1-AC44-4765-8D03-F16ADEB96372}" type="parTrans" cxnId="{46AEF1DC-17DC-448A-945D-E1AB33248315}">
      <dgm:prSet/>
      <dgm:spPr/>
      <dgm:t>
        <a:bodyPr/>
        <a:lstStyle/>
        <a:p>
          <a:endParaRPr lang="en-GB"/>
        </a:p>
      </dgm:t>
    </dgm:pt>
    <dgm:pt modelId="{36AAFF02-D6E9-4337-8FD2-CEFE867E8074}" type="sibTrans" cxnId="{46AEF1DC-17DC-448A-945D-E1AB33248315}">
      <dgm:prSet/>
      <dgm:spPr/>
      <dgm:t>
        <a:bodyPr/>
        <a:lstStyle/>
        <a:p>
          <a:endParaRPr lang="en-GB"/>
        </a:p>
      </dgm:t>
    </dgm:pt>
    <dgm:pt modelId="{CF5E85A1-84B5-49BB-AB4A-743C7939F0EF}">
      <dgm:prSet phldrT="[Text]" custT="1"/>
      <dgm:spPr>
        <a:solidFill>
          <a:srgbClr val="FFFFCC"/>
        </a:solidFill>
        <a:ln w="12700"/>
      </dgm:spPr>
      <dgm:t>
        <a:bodyPr/>
        <a:lstStyle/>
        <a:p>
          <a:r>
            <a:rPr lang="en-GB" sz="1400" dirty="0"/>
            <a:t>Wider team</a:t>
          </a:r>
        </a:p>
      </dgm:t>
    </dgm:pt>
    <dgm:pt modelId="{81180C11-847E-4B6E-BFB9-9629254C157C}" type="parTrans" cxnId="{96C32B74-95B7-4225-8C76-5D7B6F1F8F28}">
      <dgm:prSet/>
      <dgm:spPr/>
      <dgm:t>
        <a:bodyPr/>
        <a:lstStyle/>
        <a:p>
          <a:endParaRPr lang="en-GB"/>
        </a:p>
      </dgm:t>
    </dgm:pt>
    <dgm:pt modelId="{DAB3C232-FBED-419C-A3F3-CD84F9BE187B}" type="sibTrans" cxnId="{96C32B74-95B7-4225-8C76-5D7B6F1F8F28}">
      <dgm:prSet/>
      <dgm:spPr/>
      <dgm:t>
        <a:bodyPr/>
        <a:lstStyle/>
        <a:p>
          <a:endParaRPr lang="en-GB"/>
        </a:p>
      </dgm:t>
    </dgm:pt>
    <dgm:pt modelId="{BBE3EB94-F95B-4F9B-A8D2-48C37CD90D8C}">
      <dgm:prSet phldrT="[Text]" custT="1"/>
      <dgm:spPr>
        <a:solidFill>
          <a:srgbClr val="FFFFCC"/>
        </a:solidFill>
        <a:ln w="57150"/>
      </dgm:spPr>
      <dgm:t>
        <a:bodyPr/>
        <a:lstStyle/>
        <a:p>
          <a:r>
            <a:rPr lang="en-GB" sz="1400" dirty="0"/>
            <a:t>Professional bodies</a:t>
          </a:r>
        </a:p>
      </dgm:t>
    </dgm:pt>
    <dgm:pt modelId="{6E90EE2B-13FC-4150-90D9-539B41405D8C}" type="sibTrans" cxnId="{9DC7C453-11CC-49A8-9D25-FD1EB6378A70}">
      <dgm:prSet/>
      <dgm:spPr/>
      <dgm:t>
        <a:bodyPr/>
        <a:lstStyle/>
        <a:p>
          <a:endParaRPr lang="en-GB"/>
        </a:p>
      </dgm:t>
    </dgm:pt>
    <dgm:pt modelId="{B607BCDD-B20F-4989-B820-951A85F84BDC}" type="parTrans" cxnId="{9DC7C453-11CC-49A8-9D25-FD1EB6378A70}">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2">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2">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2">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2">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2">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2">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2">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9" presStyleCnt="12">
        <dgm:presLayoutVars>
          <dgm:bulletEnabled val="1"/>
        </dgm:presLayoutVars>
      </dgm:prSet>
      <dgm:spPr/>
    </dgm:pt>
    <dgm:pt modelId="{A9A7941C-A3C7-40D7-BF98-6EEB1255C31C}" type="pres">
      <dgm:prSet presAssocID="{6E90EE2B-13FC-4150-90D9-539B41405D8C}" presName="sibTrans" presStyleCnt="0"/>
      <dgm:spPr/>
    </dgm:pt>
    <dgm:pt modelId="{B7AEA2DD-A9AC-4A83-BA94-F959173D7321}" type="pres">
      <dgm:prSet presAssocID="{97C7E19D-89FC-423B-9E53-38C80EDEE5A1}" presName="node" presStyleLbl="node1" presStyleIdx="10" presStyleCnt="12">
        <dgm:presLayoutVars>
          <dgm:bulletEnabled val="1"/>
        </dgm:presLayoutVars>
      </dgm:prSet>
      <dgm:spPr/>
    </dgm:pt>
    <dgm:pt modelId="{337E2E35-DE3D-472F-9B68-0BD3F503FCF3}" type="pres">
      <dgm:prSet presAssocID="{36AAFF02-D6E9-4337-8FD2-CEFE867E8074}" presName="sibTrans" presStyleCnt="0"/>
      <dgm:spPr/>
    </dgm:pt>
    <dgm:pt modelId="{709A7C44-E922-407D-A85F-FAB6A25D15E1}" type="pres">
      <dgm:prSet presAssocID="{CF5E85A1-84B5-49BB-AB4A-743C7939F0EF}" presName="node" presStyleLbl="node1" presStyleIdx="11" presStyleCnt="12">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2F707764-C855-43CE-8175-732C5864F0DA}" type="presOf" srcId="{97C7E19D-89FC-423B-9E53-38C80EDEE5A1}" destId="{B7AEA2DD-A9AC-4A83-BA94-F959173D7321}"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9" destOrd="0" parTransId="{B607BCDD-B20F-4989-B820-951A85F84BDC}" sibTransId="{6E90EE2B-13FC-4150-90D9-539B41405D8C}"/>
    <dgm:cxn modelId="{96C32B74-95B7-4225-8C76-5D7B6F1F8F28}" srcId="{D76C3AF9-A01B-4303-BC40-86F695A5BB90}" destId="{CF5E85A1-84B5-49BB-AB4A-743C7939F0EF}" srcOrd="11" destOrd="0" parTransId="{81180C11-847E-4B6E-BFB9-9629254C157C}" sibTransId="{DAB3C232-FBED-419C-A3F3-CD84F9BE187B}"/>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14FCE3C8-E52B-4441-9591-E9D36FA48FF3}" type="presOf" srcId="{CF5E85A1-84B5-49BB-AB4A-743C7939F0EF}" destId="{709A7C44-E922-407D-A85F-FAB6A25D15E1}"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46AEF1DC-17DC-448A-945D-E1AB33248315}" srcId="{D76C3AF9-A01B-4303-BC40-86F695A5BB90}" destId="{97C7E19D-89FC-423B-9E53-38C80EDEE5A1}" srcOrd="10" destOrd="0" parTransId="{646F13A1-AC44-4765-8D03-F16ADEB96372}" sibTransId="{36AAFF02-D6E9-4337-8FD2-CEFE867E8074}"/>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509CC042-49F7-44D9-82BF-4D54FF4D1E3D}" type="presParOf" srcId="{790C49AD-5B67-4476-B39B-DEDEC531C193}" destId="{9910D55C-63A0-404A-9A78-5223A57DBC03}" srcOrd="18" destOrd="0" presId="urn:microsoft.com/office/officeart/2005/8/layout/default"/>
    <dgm:cxn modelId="{004EF59A-2C9F-4121-850A-D085AC6A2F69}" type="presParOf" srcId="{790C49AD-5B67-4476-B39B-DEDEC531C193}" destId="{A9A7941C-A3C7-40D7-BF98-6EEB1255C31C}" srcOrd="19" destOrd="0" presId="urn:microsoft.com/office/officeart/2005/8/layout/default"/>
    <dgm:cxn modelId="{6C856351-2DEA-47E9-9066-B33DC284B2F8}" type="presParOf" srcId="{790C49AD-5B67-4476-B39B-DEDEC531C193}" destId="{B7AEA2DD-A9AC-4A83-BA94-F959173D7321}" srcOrd="20" destOrd="0" presId="urn:microsoft.com/office/officeart/2005/8/layout/default"/>
    <dgm:cxn modelId="{089E84B0-1E45-4AF3-90B3-42104E1F41D8}" type="presParOf" srcId="{790C49AD-5B67-4476-B39B-DEDEC531C193}" destId="{337E2E35-DE3D-472F-9B68-0BD3F503FCF3}" srcOrd="21" destOrd="0" presId="urn:microsoft.com/office/officeart/2005/8/layout/default"/>
    <dgm:cxn modelId="{0FAA6E00-A578-41DF-9FB9-007570154B08}" type="presParOf" srcId="{790C49AD-5B67-4476-B39B-DEDEC531C193}" destId="{709A7C44-E922-407D-A85F-FAB6A25D15E1}"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a:ln w="12700"/>
      </dgm:spPr>
      <dgm:t>
        <a:bodyPr/>
        <a:lstStyle/>
        <a:p>
          <a:pPr>
            <a:buClrTx/>
            <a:buSzTx/>
            <a:buFontTx/>
            <a:buNone/>
          </a:pPr>
          <a:r>
            <a:rPr lang="en-GB" sz="1400" dirty="0"/>
            <a:t>Accuracy checking of prescriptions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03B8DE76-CD9C-4F1E-A10E-A8A4B13FB507}">
      <dgm:prSet custT="1"/>
      <dgm:spPr>
        <a:solidFill>
          <a:schemeClr val="bg2">
            <a:lumMod val="20000"/>
            <a:lumOff val="80000"/>
          </a:schemeClr>
        </a:solidFill>
        <a:ln w="57150"/>
      </dgm:spPr>
      <dgm:t>
        <a:bodyPr/>
        <a:lstStyle/>
        <a:p>
          <a:r>
            <a:rPr lang="en-GB" sz="1400" dirty="0"/>
            <a:t>Advice on medicines (prescription and OTC medication counselling)</a:t>
          </a:r>
        </a:p>
      </dgm:t>
    </dgm:pt>
    <dgm:pt modelId="{8E2F6045-BEC2-46D2-9B7B-40BFC4D0F71D}" type="parTrans" cxnId="{8028B138-64D2-4391-BFB7-31D61D78E31E}">
      <dgm:prSet/>
      <dgm:spPr/>
      <dgm:t>
        <a:bodyPr/>
        <a:lstStyle/>
        <a:p>
          <a:endParaRPr lang="en-GB"/>
        </a:p>
      </dgm:t>
    </dgm:pt>
    <dgm:pt modelId="{5F472383-DC4D-4899-BA9B-895536783C96}" type="sibTrans" cxnId="{8028B138-64D2-4391-BFB7-31D61D78E31E}">
      <dgm:prSet/>
      <dgm:spPr/>
      <dgm:t>
        <a:bodyPr/>
        <a:lstStyle/>
        <a:p>
          <a:endParaRPr lang="en-GB"/>
        </a:p>
      </dgm:t>
    </dgm:pt>
    <dgm:pt modelId="{E53E18CC-7784-46B1-934F-CFA99531319C}">
      <dgm:prSet phldrT="[Text]" custT="1"/>
      <dgm:spPr>
        <a:solidFill>
          <a:schemeClr val="bg2">
            <a:lumMod val="20000"/>
            <a:lumOff val="80000"/>
          </a:schemeClr>
        </a:solidFill>
      </dgm:spPr>
      <dgm:t>
        <a:bodyPr/>
        <a:lstStyle/>
        <a:p>
          <a:r>
            <a:rPr lang="en-GB" sz="1400" dirty="0"/>
            <a:t>Care home medication dispensing and supply</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chemeClr val="bg2">
            <a:lumMod val="20000"/>
            <a:lumOff val="80000"/>
          </a:schemeClr>
        </a:solidFill>
        <a:ln w="57150"/>
      </dgm:spPr>
      <dgm:t>
        <a:bodyPr/>
        <a:lstStyle/>
        <a:p>
          <a:r>
            <a:rPr lang="en-GB" sz="1400" dirty="0"/>
            <a:t>Dispensing of repeat and acute prescriptions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D5CBC0C9-F8F9-45E5-894E-63BA574BAEE9}">
      <dgm:prSet phldrT="[Text]" custT="1"/>
      <dgm:spPr>
        <a:solidFill>
          <a:schemeClr val="bg2">
            <a:lumMod val="20000"/>
            <a:lumOff val="80000"/>
          </a:schemeClr>
        </a:solidFill>
      </dgm:spPr>
      <dgm:t>
        <a:bodyPr/>
        <a:lstStyle/>
        <a:p>
          <a:r>
            <a:rPr lang="en-GB" sz="1400" dirty="0"/>
            <a:t>Healthy living and lifestyle promotion</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dgm:spPr>
      <dgm:t>
        <a:bodyPr/>
        <a:lstStyle/>
        <a:p>
          <a:r>
            <a:rPr lang="en-GB" sz="1400" dirty="0"/>
            <a:t>Medicines optimisation and support for patients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F2FCABAC-DF71-4779-9B9B-C4FA857844D7}">
      <dgm:prSet phldrT="[Text]" custT="1"/>
      <dgm:spPr>
        <a:solidFill>
          <a:schemeClr val="bg2">
            <a:lumMod val="20000"/>
            <a:lumOff val="80000"/>
          </a:schemeClr>
        </a:solidFill>
      </dgm:spPr>
      <dgm:t>
        <a:bodyPr/>
        <a:lstStyle/>
        <a:p>
          <a:pPr>
            <a:buClrTx/>
            <a:buSzTx/>
            <a:buFontTx/>
            <a:buNone/>
          </a:pPr>
          <a:r>
            <a:rPr lang="en-GB" sz="1400" dirty="0"/>
            <a:t>Over the counter consultations and sales; providing information in response symptoms</a:t>
          </a:r>
        </a:p>
      </dgm:t>
    </dgm:pt>
    <dgm:pt modelId="{913A2CAD-7D09-4357-9496-4D2F5648D214}" type="parTrans" cxnId="{0D73CD1B-B12E-49FB-839D-F70ECB58315B}">
      <dgm:prSet/>
      <dgm:spPr/>
      <dgm:t>
        <a:bodyPr/>
        <a:lstStyle/>
        <a:p>
          <a:endParaRPr lang="en-GB"/>
        </a:p>
      </dgm:t>
    </dgm:pt>
    <dgm:pt modelId="{2F4AF14D-99B5-42C3-9497-39691A3FF91C}" type="sibTrans" cxnId="{0D73CD1B-B12E-49FB-839D-F70ECB58315B}">
      <dgm:prSet/>
      <dgm:spPr/>
      <dgm:t>
        <a:bodyPr/>
        <a:lstStyle/>
        <a:p>
          <a:endParaRPr lang="en-GB"/>
        </a:p>
      </dgm:t>
    </dgm:pt>
    <dgm:pt modelId="{94FF1DB7-4C5F-454B-A9FA-F143369FF703}">
      <dgm:prSet phldrT="[Text]" custT="1"/>
      <dgm:spPr>
        <a:solidFill>
          <a:schemeClr val="bg2">
            <a:lumMod val="20000"/>
            <a:lumOff val="80000"/>
          </a:schemeClr>
        </a:solidFill>
      </dgm:spPr>
      <dgm:t>
        <a:bodyPr/>
        <a:lstStyle/>
        <a:p>
          <a:r>
            <a:rPr lang="en-GB" sz="1400" b="0" i="0" u="none" dirty="0"/>
            <a:t>Prevention: healthy living advice (diet, smoking, BP check, sexual health)</a:t>
          </a:r>
          <a:endParaRPr lang="en-GB" sz="1400" dirty="0"/>
        </a:p>
      </dgm:t>
    </dgm:pt>
    <dgm:pt modelId="{64DE137A-C3C1-420D-8084-6F5A62B9E2CE}" type="parTrans" cxnId="{F1AF3DCB-04E4-44FE-8D8D-5D68BA64B5F5}">
      <dgm:prSet/>
      <dgm:spPr/>
      <dgm:t>
        <a:bodyPr/>
        <a:lstStyle/>
        <a:p>
          <a:endParaRPr lang="en-GB"/>
        </a:p>
      </dgm:t>
    </dgm:pt>
    <dgm:pt modelId="{67F278AB-95BD-4A85-82EB-E02CD8B3339E}" type="sibTrans" cxnId="{F1AF3DCB-04E4-44FE-8D8D-5D68BA64B5F5}">
      <dgm:prSet/>
      <dgm:spPr/>
      <dgm:t>
        <a:bodyPr/>
        <a:lstStyle/>
        <a:p>
          <a:endParaRPr lang="en-GB"/>
        </a:p>
      </dgm:t>
    </dgm:pt>
    <dgm:pt modelId="{71C41AAE-0393-40AF-B20A-D9109DA3879A}">
      <dgm:prSet phldrT="[Text]" custT="1"/>
      <dgm:spPr>
        <a:solidFill>
          <a:schemeClr val="bg2">
            <a:lumMod val="20000"/>
            <a:lumOff val="80000"/>
          </a:schemeClr>
        </a:solidFill>
        <a:ln w="12700"/>
      </dgm:spPr>
      <dgm:t>
        <a:bodyPr/>
        <a:lstStyle/>
        <a:p>
          <a:pPr>
            <a:buFont typeface="Arial" panose="020B0604020202020204" pitchFamily="34" charset="0"/>
            <a:buChar char="•"/>
          </a:pPr>
          <a:r>
            <a:rPr lang="en-GB" sz="1400" b="0" i="0" u="none" dirty="0"/>
            <a:t>Public health initiatives</a:t>
          </a:r>
          <a:endParaRPr lang="en-GB" sz="1400" dirty="0"/>
        </a:p>
      </dgm:t>
    </dgm:pt>
    <dgm:pt modelId="{C1A9B489-A253-4DD8-81BF-6C71855ADBBE}" type="parTrans" cxnId="{7C423AF6-C42D-4C8F-8159-BB852B42E419}">
      <dgm:prSet/>
      <dgm:spPr/>
      <dgm:t>
        <a:bodyPr/>
        <a:lstStyle/>
        <a:p>
          <a:endParaRPr lang="en-GB"/>
        </a:p>
      </dgm:t>
    </dgm:pt>
    <dgm:pt modelId="{E21FFF2F-98D5-4824-943F-D7F9B872EC58}" type="sibTrans" cxnId="{7C423AF6-C42D-4C8F-8159-BB852B42E419}">
      <dgm:prSet/>
      <dgm:spPr/>
      <dgm:t>
        <a:bodyPr/>
        <a:lstStyle/>
        <a:p>
          <a:endParaRPr lang="en-GB"/>
        </a:p>
      </dgm:t>
    </dgm:pt>
    <dgm:pt modelId="{D3246F9C-1496-4B56-8324-AF29535C538B}">
      <dgm:prSet phldrT="[Text]" custT="1"/>
      <dgm:spPr>
        <a:solidFill>
          <a:schemeClr val="bg2">
            <a:lumMod val="20000"/>
            <a:lumOff val="80000"/>
          </a:schemeClr>
        </a:solidFill>
        <a:ln w="57150"/>
      </dgm:spPr>
      <dgm:t>
        <a:bodyPr/>
        <a:lstStyle/>
        <a:p>
          <a:r>
            <a:rPr lang="en-GB" sz="1400" b="0" i="0" u="none" dirty="0"/>
            <a:t>Relationship building (GPs, care homes, primary care network)</a:t>
          </a:r>
          <a:endParaRPr lang="en-GB" sz="1400" dirty="0"/>
        </a:p>
      </dgm:t>
    </dgm:pt>
    <dgm:pt modelId="{204C1C10-12D4-43DB-9C71-AB9FE1DEBDD0}" type="parTrans" cxnId="{1D6CAE07-9ED2-4AF1-9232-B9C014C18CD8}">
      <dgm:prSet/>
      <dgm:spPr/>
      <dgm:t>
        <a:bodyPr/>
        <a:lstStyle/>
        <a:p>
          <a:endParaRPr lang="en-GB"/>
        </a:p>
      </dgm:t>
    </dgm:pt>
    <dgm:pt modelId="{86F9DAE0-9D93-47FF-8BBD-48C74E7821EF}" type="sibTrans" cxnId="{1D6CAE07-9ED2-4AF1-9232-B9C014C18CD8}">
      <dgm:prSet/>
      <dgm:spPr/>
      <dgm:t>
        <a:bodyPr/>
        <a:lstStyle/>
        <a:p>
          <a:endParaRPr lang="en-GB"/>
        </a:p>
      </dgm:t>
    </dgm:pt>
    <dgm:pt modelId="{E11EA3E1-C6C8-4315-87FA-B16BF5394EAA}">
      <dgm:prSet phldrT="[Text]" custT="1"/>
      <dgm:spPr>
        <a:solidFill>
          <a:schemeClr val="bg2">
            <a:lumMod val="20000"/>
            <a:lumOff val="80000"/>
          </a:schemeClr>
        </a:solidFill>
        <a:ln w="12700"/>
      </dgm:spPr>
      <dgm:t>
        <a:bodyPr/>
        <a:lstStyle/>
        <a:p>
          <a:pPr>
            <a:buClrTx/>
            <a:buSzTx/>
            <a:buFontTx/>
            <a:buNone/>
          </a:pPr>
          <a:r>
            <a:rPr lang="en-GB" sz="1400" dirty="0"/>
            <a:t>Stock management including patient specials and extemporaneous preparations</a:t>
          </a:r>
        </a:p>
      </dgm:t>
    </dgm:pt>
    <dgm:pt modelId="{AFE45829-8549-4EFD-BD8E-55909BC05B75}" type="parTrans" cxnId="{664CAF3F-A538-4196-8CFD-FA2809156244}">
      <dgm:prSet/>
      <dgm:spPr/>
      <dgm:t>
        <a:bodyPr/>
        <a:lstStyle/>
        <a:p>
          <a:endParaRPr lang="en-GB"/>
        </a:p>
      </dgm:t>
    </dgm:pt>
    <dgm:pt modelId="{9DC875B5-94FB-4DD9-BEF1-2B3FC363F88B}" type="sibTrans" cxnId="{664CAF3F-A538-4196-8CFD-FA2809156244}">
      <dgm:prSet/>
      <dgm:spPr/>
      <dgm:t>
        <a:bodyPr/>
        <a:lstStyle/>
        <a:p>
          <a:endParaRPr lang="en-GB"/>
        </a:p>
      </dgm:t>
    </dgm:pt>
    <dgm:pt modelId="{AAD43CFC-7E4B-44E8-8140-0E5F26AB58E2}">
      <dgm:prSet phldrT="[Text]" custT="1"/>
      <dgm:spPr>
        <a:solidFill>
          <a:schemeClr val="bg2">
            <a:lumMod val="20000"/>
            <a:lumOff val="80000"/>
          </a:schemeClr>
        </a:solidFill>
      </dgm:spPr>
      <dgm:t>
        <a:bodyPr/>
        <a:lstStyle/>
        <a:p>
          <a:r>
            <a:rPr lang="en-GB" sz="1400" dirty="0"/>
            <a:t>Store management</a:t>
          </a:r>
        </a:p>
      </dgm:t>
    </dgm:pt>
    <dgm:pt modelId="{4201FDBD-812C-4A26-8A60-FB42E976421F}" type="parTrans" cxnId="{9653CFBB-2A1E-48EE-8915-93B97D921EFA}">
      <dgm:prSet/>
      <dgm:spPr/>
      <dgm:t>
        <a:bodyPr/>
        <a:lstStyle/>
        <a:p>
          <a:endParaRPr lang="en-GB"/>
        </a:p>
      </dgm:t>
    </dgm:pt>
    <dgm:pt modelId="{35189A49-EDC4-4451-B9AD-54D0E57FECD2}" type="sibTrans" cxnId="{9653CFBB-2A1E-48EE-8915-93B97D921EFA}">
      <dgm:prSet/>
      <dgm:spPr/>
      <dgm:t>
        <a:bodyPr/>
        <a:lstStyle/>
        <a:p>
          <a:endParaRPr lang="en-GB"/>
        </a:p>
      </dgm:t>
    </dgm:pt>
    <dgm:pt modelId="{E96DEDEF-6BC5-BD41-9152-DF6A08DB0CCA}">
      <dgm:prSet phldrT="[Text]" custT="1"/>
      <dgm:spPr>
        <a:solidFill>
          <a:schemeClr val="bg2">
            <a:lumMod val="20000"/>
            <a:lumOff val="80000"/>
          </a:schemeClr>
        </a:solidFill>
      </dgm:spPr>
      <dgm:t>
        <a:bodyPr/>
        <a:lstStyle/>
        <a:p>
          <a:r>
            <a:rPr lang="en-GB" sz="1400" dirty="0"/>
            <a:t>Supervision and training to develop Pharmacy Technician workforce</a:t>
          </a:r>
        </a:p>
      </dgm:t>
    </dgm:pt>
    <dgm:pt modelId="{35D080D9-2035-C248-A5C8-58403ABBD922}" type="parTrans" cxnId="{36F72E69-01BC-3A4A-ABD4-3A59D9756028}">
      <dgm:prSet/>
      <dgm:spPr/>
      <dgm:t>
        <a:bodyPr/>
        <a:lstStyle/>
        <a:p>
          <a:endParaRPr lang="en-GB"/>
        </a:p>
      </dgm:t>
    </dgm:pt>
    <dgm:pt modelId="{6821350F-F462-2544-86D0-36034CC6576E}" type="sibTrans" cxnId="{36F72E69-01BC-3A4A-ABD4-3A59D9756028}">
      <dgm:prSet/>
      <dgm:spPr/>
      <dgm:t>
        <a:bodyPr/>
        <a:lstStyle/>
        <a:p>
          <a:endParaRPr lang="en-GB"/>
        </a:p>
      </dgm:t>
    </dgm:pt>
    <dgm:pt modelId="{3215EA92-1E65-F144-8AF3-B03A31D1262E}">
      <dgm:prSet phldrT="[Text]" custT="1"/>
      <dgm:spPr>
        <a:solidFill>
          <a:schemeClr val="bg2">
            <a:lumMod val="20000"/>
            <a:lumOff val="80000"/>
          </a:schemeClr>
        </a:solidFill>
      </dgm:spPr>
      <dgm:t>
        <a:bodyPr/>
        <a:lstStyle/>
        <a:p>
          <a:r>
            <a:rPr lang="en-GB" sz="1400" dirty="0"/>
            <a:t>Supply of medicines under PGDs</a:t>
          </a:r>
          <a:endParaRPr lang="en-US" sz="1400" dirty="0"/>
        </a:p>
      </dgm:t>
    </dgm:pt>
    <dgm:pt modelId="{F5613D7B-A591-784B-9EDB-11D71E692A58}" type="parTrans" cxnId="{B34B06A9-BE34-E241-BA18-1CB9B7E47FA4}">
      <dgm:prSet/>
      <dgm:spPr/>
      <dgm:t>
        <a:bodyPr/>
        <a:lstStyle/>
        <a:p>
          <a:endParaRPr lang="en-GB"/>
        </a:p>
      </dgm:t>
    </dgm:pt>
    <dgm:pt modelId="{DBCB076B-AFCD-5946-960B-5E962AC0EA59}" type="sibTrans" cxnId="{B34B06A9-BE34-E241-BA18-1CB9B7E47FA4}">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4">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4">
        <dgm:presLayoutVars>
          <dgm:bulletEnabled val="1"/>
        </dgm:presLayoutVars>
      </dgm:prSet>
      <dgm:spPr/>
    </dgm:pt>
    <dgm:pt modelId="{77BC74B7-045C-4555-A5ED-5E27C7D7A7E8}" type="pres">
      <dgm:prSet presAssocID="{5F472383-DC4D-4899-BA9B-895536783C96}" presName="sibTrans" presStyleCnt="0"/>
      <dgm:spPr/>
    </dgm:pt>
    <dgm:pt modelId="{C811154A-1CCD-4BF9-8DFE-8A9F30FA1BC5}" type="pres">
      <dgm:prSet presAssocID="{E53E18CC-7784-46B1-934F-CFA99531319C}" presName="node" presStyleLbl="node1" presStyleIdx="2" presStyleCnt="14">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3" presStyleCnt="14">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4" presStyleCnt="14">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5" presStyleCnt="14">
        <dgm:presLayoutVars>
          <dgm:bulletEnabled val="1"/>
        </dgm:presLayoutVars>
      </dgm:prSet>
      <dgm:spPr/>
    </dgm:pt>
    <dgm:pt modelId="{3FF37532-8E3B-4F75-9FB1-282E5126C0DC}" type="pres">
      <dgm:prSet presAssocID="{53D919E2-FB98-4E1F-9373-3232A589DD2A}" presName="sibTrans" presStyleCnt="0"/>
      <dgm:spPr/>
    </dgm:pt>
    <dgm:pt modelId="{8DE61066-C8A2-438E-8B04-4C28061C95C3}" type="pres">
      <dgm:prSet presAssocID="{F2FCABAC-DF71-4779-9B9B-C4FA857844D7}" presName="node" presStyleLbl="node1" presStyleIdx="6" presStyleCnt="14">
        <dgm:presLayoutVars>
          <dgm:bulletEnabled val="1"/>
        </dgm:presLayoutVars>
      </dgm:prSet>
      <dgm:spPr/>
    </dgm:pt>
    <dgm:pt modelId="{A9EF2B9D-8E14-4DDC-BF53-C4CFA547EC49}" type="pres">
      <dgm:prSet presAssocID="{2F4AF14D-99B5-42C3-9497-39691A3FF91C}" presName="sibTrans" presStyleCnt="0"/>
      <dgm:spPr/>
    </dgm:pt>
    <dgm:pt modelId="{72C10D07-AF09-47B2-B116-DAFDF39325BA}" type="pres">
      <dgm:prSet presAssocID="{94FF1DB7-4C5F-454B-A9FA-F143369FF703}" presName="node" presStyleLbl="node1" presStyleIdx="7" presStyleCnt="14">
        <dgm:presLayoutVars>
          <dgm:bulletEnabled val="1"/>
        </dgm:presLayoutVars>
      </dgm:prSet>
      <dgm:spPr/>
    </dgm:pt>
    <dgm:pt modelId="{34749A98-8DA8-4B40-BA0F-14B27E8A73EC}" type="pres">
      <dgm:prSet presAssocID="{67F278AB-95BD-4A85-82EB-E02CD8B3339E}" presName="sibTrans" presStyleCnt="0"/>
      <dgm:spPr/>
    </dgm:pt>
    <dgm:pt modelId="{CE60DF34-3B4F-4D70-A8B8-24A698964D1C}" type="pres">
      <dgm:prSet presAssocID="{71C41AAE-0393-40AF-B20A-D9109DA3879A}" presName="node" presStyleLbl="node1" presStyleIdx="8" presStyleCnt="14">
        <dgm:presLayoutVars>
          <dgm:bulletEnabled val="1"/>
        </dgm:presLayoutVars>
      </dgm:prSet>
      <dgm:spPr/>
    </dgm:pt>
    <dgm:pt modelId="{BC340E01-1DDE-4BA7-AF3D-F025844F3E1B}" type="pres">
      <dgm:prSet presAssocID="{E21FFF2F-98D5-4824-943F-D7F9B872EC58}" presName="sibTrans" presStyleCnt="0"/>
      <dgm:spPr/>
    </dgm:pt>
    <dgm:pt modelId="{16AF1183-863E-4123-9A16-07DC5B1F17E6}" type="pres">
      <dgm:prSet presAssocID="{D3246F9C-1496-4B56-8324-AF29535C538B}" presName="node" presStyleLbl="node1" presStyleIdx="9" presStyleCnt="14">
        <dgm:presLayoutVars>
          <dgm:bulletEnabled val="1"/>
        </dgm:presLayoutVars>
      </dgm:prSet>
      <dgm:spPr/>
    </dgm:pt>
    <dgm:pt modelId="{F453A9B4-1250-4CDA-BE30-A75EBD1D3B35}" type="pres">
      <dgm:prSet presAssocID="{86F9DAE0-9D93-47FF-8BBD-48C74E7821EF}" presName="sibTrans" presStyleCnt="0"/>
      <dgm:spPr/>
    </dgm:pt>
    <dgm:pt modelId="{C8287A83-A32C-451A-8C91-7E29D3DD2643}" type="pres">
      <dgm:prSet presAssocID="{E11EA3E1-C6C8-4315-87FA-B16BF5394EAA}" presName="node" presStyleLbl="node1" presStyleIdx="10" presStyleCnt="14">
        <dgm:presLayoutVars>
          <dgm:bulletEnabled val="1"/>
        </dgm:presLayoutVars>
      </dgm:prSet>
      <dgm:spPr/>
    </dgm:pt>
    <dgm:pt modelId="{9AA01497-3D75-4BF2-94BB-D430D935DE9B}" type="pres">
      <dgm:prSet presAssocID="{9DC875B5-94FB-4DD9-BEF1-2B3FC363F88B}" presName="sibTrans" presStyleCnt="0"/>
      <dgm:spPr/>
    </dgm:pt>
    <dgm:pt modelId="{EB8575DA-6118-4BFF-9E94-B2010655F363}" type="pres">
      <dgm:prSet presAssocID="{AAD43CFC-7E4B-44E8-8140-0E5F26AB58E2}" presName="node" presStyleLbl="node1" presStyleIdx="11" presStyleCnt="14">
        <dgm:presLayoutVars>
          <dgm:bulletEnabled val="1"/>
        </dgm:presLayoutVars>
      </dgm:prSet>
      <dgm:spPr/>
    </dgm:pt>
    <dgm:pt modelId="{8D9232C2-6856-0D4C-82FB-C92A3FF9F7E1}" type="pres">
      <dgm:prSet presAssocID="{35189A49-EDC4-4451-B9AD-54D0E57FECD2}" presName="sibTrans" presStyleCnt="0"/>
      <dgm:spPr/>
    </dgm:pt>
    <dgm:pt modelId="{2BD49DED-2333-6D44-938F-D6D413CF3394}" type="pres">
      <dgm:prSet presAssocID="{E96DEDEF-6BC5-BD41-9152-DF6A08DB0CCA}" presName="node" presStyleLbl="node1" presStyleIdx="12" presStyleCnt="14">
        <dgm:presLayoutVars>
          <dgm:bulletEnabled val="1"/>
        </dgm:presLayoutVars>
      </dgm:prSet>
      <dgm:spPr/>
    </dgm:pt>
    <dgm:pt modelId="{CE45F3C5-862B-8542-B20C-8181EE648CA3}" type="pres">
      <dgm:prSet presAssocID="{6821350F-F462-2544-86D0-36034CC6576E}" presName="sibTrans" presStyleCnt="0"/>
      <dgm:spPr/>
    </dgm:pt>
    <dgm:pt modelId="{0B3C3194-D962-EC47-91AD-EA04A718EA26}" type="pres">
      <dgm:prSet presAssocID="{3215EA92-1E65-F144-8AF3-B03A31D1262E}" presName="node" presStyleLbl="node1" presStyleIdx="13" presStyleCnt="14">
        <dgm:presLayoutVars>
          <dgm:bulletEnabled val="1"/>
        </dgm:presLayoutVars>
      </dgm:prSet>
      <dgm:spPr/>
    </dgm:pt>
  </dgm:ptLst>
  <dgm:cxnLst>
    <dgm:cxn modelId="{1D6CAE07-9ED2-4AF1-9232-B9C014C18CD8}" srcId="{D76C3AF9-A01B-4303-BC40-86F695A5BB90}" destId="{D3246F9C-1496-4B56-8324-AF29535C538B}" srcOrd="9" destOrd="0" parTransId="{204C1C10-12D4-43DB-9C71-AB9FE1DEBDD0}" sibTransId="{86F9DAE0-9D93-47FF-8BBD-48C74E7821EF}"/>
    <dgm:cxn modelId="{D2E25D11-A4B3-494E-BF28-23BC2D215FF8}" srcId="{D76C3AF9-A01B-4303-BC40-86F695A5BB90}" destId="{D5CBC0C9-F8F9-45E5-894E-63BA574BAEE9}" srcOrd="4" destOrd="0" parTransId="{6CCE5DF2-FEDD-43F3-8FEE-9AFC3A0B52B5}" sibTransId="{F1674D07-DDDB-4E4C-AC6D-2AD757F547B4}"/>
    <dgm:cxn modelId="{0D73CD1B-B12E-49FB-839D-F70ECB58315B}" srcId="{D76C3AF9-A01B-4303-BC40-86F695A5BB90}" destId="{F2FCABAC-DF71-4779-9B9B-C4FA857844D7}" srcOrd="6" destOrd="0" parTransId="{913A2CAD-7D09-4357-9496-4D2F5648D214}" sibTransId="{2F4AF14D-99B5-42C3-9497-39691A3FF91C}"/>
    <dgm:cxn modelId="{EDF2B626-0705-4F7C-A22A-7CFB684DCD78}" type="presOf" srcId="{F6476F9D-93CF-4028-8DF7-BD2B173C2577}" destId="{48104E75-B15F-43D7-B0E0-05CC7485F386}" srcOrd="0" destOrd="0" presId="urn:microsoft.com/office/officeart/2005/8/layout/default"/>
    <dgm:cxn modelId="{F41CEC28-F785-0F48-9090-26FF9BE23C83}" type="presOf" srcId="{3215EA92-1E65-F144-8AF3-B03A31D1262E}" destId="{0B3C3194-D962-EC47-91AD-EA04A718EA2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3"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664CAF3F-A538-4196-8CFD-FA2809156244}" srcId="{D76C3AF9-A01B-4303-BC40-86F695A5BB90}" destId="{E11EA3E1-C6C8-4315-87FA-B16BF5394EAA}" srcOrd="10" destOrd="0" parTransId="{AFE45829-8549-4EFD-BD8E-55909BC05B75}" sibTransId="{9DC875B5-94FB-4DD9-BEF1-2B3FC363F88B}"/>
    <dgm:cxn modelId="{BD4E9C42-CEAB-4350-8742-00A6FB62D221}" srcId="{D76C3AF9-A01B-4303-BC40-86F695A5BB90}" destId="{B2E7AD66-D358-4912-9595-953685DE4A00}" srcOrd="5" destOrd="0" parTransId="{84AB70C4-B3EF-4E66-A1FC-5674E7430887}" sibTransId="{53D919E2-FB98-4E1F-9373-3232A589DD2A}"/>
    <dgm:cxn modelId="{36F72E69-01BC-3A4A-ABD4-3A59D9756028}" srcId="{D76C3AF9-A01B-4303-BC40-86F695A5BB90}" destId="{E96DEDEF-6BC5-BD41-9152-DF6A08DB0CCA}" srcOrd="12" destOrd="0" parTransId="{35D080D9-2035-C248-A5C8-58403ABBD922}" sibTransId="{6821350F-F462-2544-86D0-36034CC6576E}"/>
    <dgm:cxn modelId="{BB0ADA6C-717E-4124-A2C4-A40349F16E94}" type="presOf" srcId="{AAD43CFC-7E4B-44E8-8140-0E5F26AB58E2}" destId="{EB8575DA-6118-4BFF-9E94-B2010655F363}" srcOrd="0" destOrd="0" presId="urn:microsoft.com/office/officeart/2005/8/layout/default"/>
    <dgm:cxn modelId="{CCF3E357-D7BC-4440-9594-C6A327CEB3FD}" type="presOf" srcId="{F2FCABAC-DF71-4779-9B9B-C4FA857844D7}" destId="{8DE61066-C8A2-438E-8B04-4C28061C95C3}"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2"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A775EFA6-B03F-43A5-AC30-BC38289E6136}" type="presOf" srcId="{94FF1DB7-4C5F-454B-A9FA-F143369FF703}" destId="{72C10D07-AF09-47B2-B116-DAFDF39325BA}" srcOrd="0" destOrd="0" presId="urn:microsoft.com/office/officeart/2005/8/layout/default"/>
    <dgm:cxn modelId="{B34B06A9-BE34-E241-BA18-1CB9B7E47FA4}" srcId="{D76C3AF9-A01B-4303-BC40-86F695A5BB90}" destId="{3215EA92-1E65-F144-8AF3-B03A31D1262E}" srcOrd="13" destOrd="0" parTransId="{F5613D7B-A591-784B-9EDB-11D71E692A58}" sibTransId="{DBCB076B-AFCD-5946-960B-5E962AC0EA59}"/>
    <dgm:cxn modelId="{D301D3AF-0E58-4570-8719-1F8E1463A736}" type="presOf" srcId="{71C41AAE-0393-40AF-B20A-D9109DA3879A}" destId="{CE60DF34-3B4F-4D70-A8B8-24A698964D1C}" srcOrd="0" destOrd="0" presId="urn:microsoft.com/office/officeart/2005/8/layout/default"/>
    <dgm:cxn modelId="{9653CFBB-2A1E-48EE-8915-93B97D921EFA}" srcId="{D76C3AF9-A01B-4303-BC40-86F695A5BB90}" destId="{AAD43CFC-7E4B-44E8-8140-0E5F26AB58E2}" srcOrd="11" destOrd="0" parTransId="{4201FDBD-812C-4A26-8A60-FB42E976421F}" sibTransId="{35189A49-EDC4-4451-B9AD-54D0E57FECD2}"/>
    <dgm:cxn modelId="{828254C0-4569-4714-AB96-099C48D9E799}" srcId="{D76C3AF9-A01B-4303-BC40-86F695A5BB90}" destId="{670FF909-F3B9-4AAF-8E7C-D74D28104019}" srcOrd="0" destOrd="0" parTransId="{B47D37DC-ADDC-4D20-B336-5AB3CFCF9369}" sibTransId="{2651F93A-854A-4487-9827-6A07BCFF1BF7}"/>
    <dgm:cxn modelId="{521F21C2-BAFE-204A-A14C-2DE623E6EB24}" type="presOf" srcId="{E96DEDEF-6BC5-BD41-9152-DF6A08DB0CCA}" destId="{2BD49DED-2333-6D44-938F-D6D413CF3394}" srcOrd="0" destOrd="0" presId="urn:microsoft.com/office/officeart/2005/8/layout/default"/>
    <dgm:cxn modelId="{E03B54C2-FB6B-44AE-B3B8-15223B9E6783}" type="presOf" srcId="{D3246F9C-1496-4B56-8324-AF29535C538B}" destId="{16AF1183-863E-4123-9A16-07DC5B1F17E6}" srcOrd="0" destOrd="0" presId="urn:microsoft.com/office/officeart/2005/8/layout/default"/>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F1AF3DCB-04E4-44FE-8D8D-5D68BA64B5F5}" srcId="{D76C3AF9-A01B-4303-BC40-86F695A5BB90}" destId="{94FF1DB7-4C5F-454B-A9FA-F143369FF703}" srcOrd="7" destOrd="0" parTransId="{64DE137A-C3C1-420D-8084-6F5A62B9E2CE}" sibTransId="{67F278AB-95BD-4A85-82EB-E02CD8B3339E}"/>
    <dgm:cxn modelId="{AA55CDE8-78AD-4AB8-8CF2-91D7CB3C7E4F}" type="presOf" srcId="{E11EA3E1-C6C8-4315-87FA-B16BF5394EAA}" destId="{C8287A83-A32C-451A-8C91-7E29D3DD2643}" srcOrd="0" destOrd="0" presId="urn:microsoft.com/office/officeart/2005/8/layout/default"/>
    <dgm:cxn modelId="{7C423AF6-C42D-4C8F-8159-BB852B42E419}" srcId="{D76C3AF9-A01B-4303-BC40-86F695A5BB90}" destId="{71C41AAE-0393-40AF-B20A-D9109DA3879A}" srcOrd="8" destOrd="0" parTransId="{C1A9B489-A253-4DD8-81BF-6C71855ADBBE}" sibTransId="{E21FFF2F-98D5-4824-943F-D7F9B872EC58}"/>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08DFF27E-1EB6-4DF7-9AAE-86DC22B2FB22}" type="presParOf" srcId="{790C49AD-5B67-4476-B39B-DEDEC531C193}" destId="{C811154A-1CCD-4BF9-8DFE-8A9F30FA1BC5}" srcOrd="4" destOrd="0" presId="urn:microsoft.com/office/officeart/2005/8/layout/default"/>
    <dgm:cxn modelId="{B460FA49-CCDC-46D4-8B4F-BE0C37B89D7B}" type="presParOf" srcId="{790C49AD-5B67-4476-B39B-DEDEC531C193}" destId="{3EDBBFED-CF5D-4903-B76E-4CB5D2D1B264}" srcOrd="5" destOrd="0" presId="urn:microsoft.com/office/officeart/2005/8/layout/default"/>
    <dgm:cxn modelId="{862FB923-4571-4B00-92EF-2F33A3129241}" type="presParOf" srcId="{790C49AD-5B67-4476-B39B-DEDEC531C193}" destId="{48104E75-B15F-43D7-B0E0-05CC7485F386}" srcOrd="6" destOrd="0" presId="urn:microsoft.com/office/officeart/2005/8/layout/default"/>
    <dgm:cxn modelId="{5A1C3BAF-E979-48F8-994D-EDF9AF86E1F2}" type="presParOf" srcId="{790C49AD-5B67-4476-B39B-DEDEC531C193}" destId="{93AC05D5-AAB7-4BC8-9216-0812D8581C12}" srcOrd="7" destOrd="0" presId="urn:microsoft.com/office/officeart/2005/8/layout/default"/>
    <dgm:cxn modelId="{4EADB3C6-1045-46CB-B456-3A37FDE4A0E4}" type="presParOf" srcId="{790C49AD-5B67-4476-B39B-DEDEC531C193}" destId="{04F0921A-6A52-4C34-96A1-24CF12BAE589}" srcOrd="8" destOrd="0" presId="urn:microsoft.com/office/officeart/2005/8/layout/default"/>
    <dgm:cxn modelId="{E21E6848-6016-4681-B44B-9AE5690E2023}" type="presParOf" srcId="{790C49AD-5B67-4476-B39B-DEDEC531C193}" destId="{B02A342C-A19A-4BB2-B2C5-3612768C3375}" srcOrd="9" destOrd="0" presId="urn:microsoft.com/office/officeart/2005/8/layout/default"/>
    <dgm:cxn modelId="{1458A866-F599-4651-9321-F2CBDEE44775}" type="presParOf" srcId="{790C49AD-5B67-4476-B39B-DEDEC531C193}" destId="{D3329857-E319-41F0-819B-F809585C0A60}" srcOrd="10" destOrd="0" presId="urn:microsoft.com/office/officeart/2005/8/layout/default"/>
    <dgm:cxn modelId="{D94FE7B5-206F-4893-AAD0-B778FBB282F9}" type="presParOf" srcId="{790C49AD-5B67-4476-B39B-DEDEC531C193}" destId="{3FF37532-8E3B-4F75-9FB1-282E5126C0DC}" srcOrd="11" destOrd="0" presId="urn:microsoft.com/office/officeart/2005/8/layout/default"/>
    <dgm:cxn modelId="{0FFFB926-F4B1-41F0-B32B-7B86B3C3C848}" type="presParOf" srcId="{790C49AD-5B67-4476-B39B-DEDEC531C193}" destId="{8DE61066-C8A2-438E-8B04-4C28061C95C3}" srcOrd="12" destOrd="0" presId="urn:microsoft.com/office/officeart/2005/8/layout/default"/>
    <dgm:cxn modelId="{CF84B547-DDED-4534-9A2D-31FD679DED95}" type="presParOf" srcId="{790C49AD-5B67-4476-B39B-DEDEC531C193}" destId="{A9EF2B9D-8E14-4DDC-BF53-C4CFA547EC49}" srcOrd="13" destOrd="0" presId="urn:microsoft.com/office/officeart/2005/8/layout/default"/>
    <dgm:cxn modelId="{55F81AF8-2656-429D-ACA7-DE70112D49D9}" type="presParOf" srcId="{790C49AD-5B67-4476-B39B-DEDEC531C193}" destId="{72C10D07-AF09-47B2-B116-DAFDF39325BA}" srcOrd="14" destOrd="0" presId="urn:microsoft.com/office/officeart/2005/8/layout/default"/>
    <dgm:cxn modelId="{F2CF1500-7742-4C7B-8ACC-1A9E4EB21860}" type="presParOf" srcId="{790C49AD-5B67-4476-B39B-DEDEC531C193}" destId="{34749A98-8DA8-4B40-BA0F-14B27E8A73EC}" srcOrd="15" destOrd="0" presId="urn:microsoft.com/office/officeart/2005/8/layout/default"/>
    <dgm:cxn modelId="{6E649D64-48DB-4150-8E4D-02CDFEEAD68B}" type="presParOf" srcId="{790C49AD-5B67-4476-B39B-DEDEC531C193}" destId="{CE60DF34-3B4F-4D70-A8B8-24A698964D1C}" srcOrd="16" destOrd="0" presId="urn:microsoft.com/office/officeart/2005/8/layout/default"/>
    <dgm:cxn modelId="{B5B429B8-26B4-4948-9A67-768B754BA553}" type="presParOf" srcId="{790C49AD-5B67-4476-B39B-DEDEC531C193}" destId="{BC340E01-1DDE-4BA7-AF3D-F025844F3E1B}" srcOrd="17" destOrd="0" presId="urn:microsoft.com/office/officeart/2005/8/layout/default"/>
    <dgm:cxn modelId="{D639F86D-861C-459A-95E0-9DEDAF382BC5}" type="presParOf" srcId="{790C49AD-5B67-4476-B39B-DEDEC531C193}" destId="{16AF1183-863E-4123-9A16-07DC5B1F17E6}" srcOrd="18" destOrd="0" presId="urn:microsoft.com/office/officeart/2005/8/layout/default"/>
    <dgm:cxn modelId="{B4F4D3C7-4AA7-4E28-8932-D306EC80C563}" type="presParOf" srcId="{790C49AD-5B67-4476-B39B-DEDEC531C193}" destId="{F453A9B4-1250-4CDA-BE30-A75EBD1D3B35}" srcOrd="19" destOrd="0" presId="urn:microsoft.com/office/officeart/2005/8/layout/default"/>
    <dgm:cxn modelId="{581538AB-EFDC-4A51-92D0-DE17A6A44A92}" type="presParOf" srcId="{790C49AD-5B67-4476-B39B-DEDEC531C193}" destId="{C8287A83-A32C-451A-8C91-7E29D3DD2643}" srcOrd="20" destOrd="0" presId="urn:microsoft.com/office/officeart/2005/8/layout/default"/>
    <dgm:cxn modelId="{CB256EB1-585B-49AC-9073-FB0BEF6F2B39}" type="presParOf" srcId="{790C49AD-5B67-4476-B39B-DEDEC531C193}" destId="{9AA01497-3D75-4BF2-94BB-D430D935DE9B}" srcOrd="21" destOrd="0" presId="urn:microsoft.com/office/officeart/2005/8/layout/default"/>
    <dgm:cxn modelId="{1B4A0D7E-B1E1-453D-8A23-7598CAD25AFA}" type="presParOf" srcId="{790C49AD-5B67-4476-B39B-DEDEC531C193}" destId="{EB8575DA-6118-4BFF-9E94-B2010655F363}" srcOrd="22" destOrd="0" presId="urn:microsoft.com/office/officeart/2005/8/layout/default"/>
    <dgm:cxn modelId="{8C025617-0FCC-B14B-B634-5FCD6C38B5DF}" type="presParOf" srcId="{790C49AD-5B67-4476-B39B-DEDEC531C193}" destId="{8D9232C2-6856-0D4C-82FB-C92A3FF9F7E1}" srcOrd="23" destOrd="0" presId="urn:microsoft.com/office/officeart/2005/8/layout/default"/>
    <dgm:cxn modelId="{0FDF84FB-3695-C443-9BCA-F7E7393CF3B8}" type="presParOf" srcId="{790C49AD-5B67-4476-B39B-DEDEC531C193}" destId="{2BD49DED-2333-6D44-938F-D6D413CF3394}" srcOrd="24" destOrd="0" presId="urn:microsoft.com/office/officeart/2005/8/layout/default"/>
    <dgm:cxn modelId="{0928C9DF-A8F3-C946-AD0E-24A84B63E870}" type="presParOf" srcId="{790C49AD-5B67-4476-B39B-DEDEC531C193}" destId="{CE45F3C5-862B-8542-B20C-8181EE648CA3}" srcOrd="25" destOrd="0" presId="urn:microsoft.com/office/officeart/2005/8/layout/default"/>
    <dgm:cxn modelId="{E000283F-1952-A049-AB1F-CF47A6892400}" type="presParOf" srcId="{790C49AD-5B67-4476-B39B-DEDEC531C193}" destId="{0B3C3194-D962-EC47-91AD-EA04A718EA26}"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a:ln w="12700"/>
      </dgm:spPr>
      <dgm:t>
        <a:bodyPr/>
        <a:lstStyle/>
        <a:p>
          <a:r>
            <a:rPr lang="en-GB" sz="1400" dirty="0"/>
            <a:t>Adherence to GPhC and regulatory standards (e.g. MHRA, GMP, GDP) and ongoing CPD</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03B8DE76-CD9C-4F1E-A10E-A8A4B13FB507}">
      <dgm:prSet custT="1"/>
      <dgm:spPr>
        <a:solidFill>
          <a:schemeClr val="bg2">
            <a:lumMod val="20000"/>
            <a:lumOff val="80000"/>
          </a:schemeClr>
        </a:solidFill>
      </dgm:spPr>
      <dgm:t>
        <a:bodyPr/>
        <a:lstStyle/>
        <a:p>
          <a:r>
            <a:rPr lang="en-GB" sz="1400" dirty="0"/>
            <a:t>Cost-effective use of medicines</a:t>
          </a:r>
        </a:p>
      </dgm:t>
    </dgm:pt>
    <dgm:pt modelId="{8E2F6045-BEC2-46D2-9B7B-40BFC4D0F71D}" type="parTrans" cxnId="{8028B138-64D2-4391-BFB7-31D61D78E31E}">
      <dgm:prSet/>
      <dgm:spPr/>
      <dgm:t>
        <a:bodyPr/>
        <a:lstStyle/>
        <a:p>
          <a:endParaRPr lang="en-GB"/>
        </a:p>
      </dgm:t>
    </dgm:pt>
    <dgm:pt modelId="{5F472383-DC4D-4899-BA9B-895536783C96}" type="sibTrans" cxnId="{8028B138-64D2-4391-BFB7-31D61D78E31E}">
      <dgm:prSet/>
      <dgm:spPr/>
      <dgm:t>
        <a:bodyPr/>
        <a:lstStyle/>
        <a:p>
          <a:endParaRPr lang="en-GB"/>
        </a:p>
      </dgm:t>
    </dgm:pt>
    <dgm:pt modelId="{4696BAFB-C312-4017-A369-897C891E5692}">
      <dgm:prSet phldrT="[Text]" custT="1"/>
      <dgm:spPr>
        <a:solidFill>
          <a:schemeClr val="bg2">
            <a:lumMod val="20000"/>
            <a:lumOff val="80000"/>
          </a:schemeClr>
        </a:solidFill>
      </dgm:spPr>
      <dgm:t>
        <a:bodyPr/>
        <a:lstStyle/>
        <a:p>
          <a:r>
            <a:rPr lang="en-GB" sz="1400" dirty="0"/>
            <a:t>Develop professionally across 4 pillars of pharmacy practice</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chemeClr val="bg2">
            <a:lumMod val="20000"/>
            <a:lumOff val="80000"/>
          </a:schemeClr>
        </a:solidFill>
        <a:ln w="57150"/>
      </dgm:spPr>
      <dgm:t>
        <a:bodyPr/>
        <a:lstStyle/>
        <a:p>
          <a:r>
            <a:rPr lang="en-GB" sz="1400" dirty="0"/>
            <a:t>Disease prevention and healthy living promotion</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chemeClr val="bg2">
            <a:lumMod val="20000"/>
            <a:lumOff val="80000"/>
          </a:schemeClr>
        </a:solidFill>
        <a:ln w="12700"/>
      </dgm:spPr>
      <dgm:t>
        <a:bodyPr/>
        <a:lstStyle/>
        <a:p>
          <a:r>
            <a:rPr lang="en-GB" sz="1400" dirty="0"/>
            <a:t>Improve patient flow and help NHS capacity</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chemeClr val="bg2">
            <a:lumMod val="20000"/>
            <a:lumOff val="80000"/>
          </a:schemeClr>
        </a:solidFill>
        <a:ln w="57150"/>
      </dgm:spPr>
      <dgm:t>
        <a:bodyPr/>
        <a:lstStyle/>
        <a:p>
          <a:r>
            <a:rPr lang="en-GB" sz="1400" dirty="0"/>
            <a:t>Responding to patient needs – delivering good patient care</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chemeClr val="bg2">
            <a:lumMod val="20000"/>
            <a:lumOff val="80000"/>
          </a:schemeClr>
        </a:solidFill>
      </dgm:spPr>
      <dgm:t>
        <a:bodyPr/>
        <a:lstStyle/>
        <a:p>
          <a:r>
            <a:rPr lang="en-GB" sz="1400" dirty="0"/>
            <a:t>Patient loyalty/ relationship</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dgm:spPr>
      <dgm:t>
        <a:bodyPr/>
        <a:lstStyle/>
        <a:p>
          <a:r>
            <a:rPr lang="en-GB" sz="1400" dirty="0"/>
            <a:t>Preventing wastage of medicines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chemeClr val="bg2">
            <a:lumMod val="20000"/>
            <a:lumOff val="80000"/>
          </a:schemeClr>
        </a:solidFill>
      </dgm:spPr>
      <dgm:t>
        <a:bodyPr/>
        <a:lstStyle/>
        <a:p>
          <a:r>
            <a:rPr lang="en-GB" sz="1400" dirty="0"/>
            <a:t>Professional responsibility</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92E9B641-A3E6-4B49-8667-8E80C1029780}">
      <dgm:prSet phldrT="[Text]" custT="1"/>
      <dgm:spPr>
        <a:solidFill>
          <a:schemeClr val="bg2">
            <a:lumMod val="20000"/>
            <a:lumOff val="80000"/>
          </a:schemeClr>
        </a:solidFill>
        <a:ln w="3175"/>
      </dgm:spPr>
      <dgm:t>
        <a:bodyPr/>
        <a:lstStyle/>
        <a:p>
          <a:pPr>
            <a:buClrTx/>
            <a:buSzTx/>
            <a:buFontTx/>
            <a:buNone/>
          </a:pPr>
          <a:r>
            <a:rPr lang="en-GB" sz="1400" dirty="0"/>
            <a:t>Supporting personalised medicine agenda</a:t>
          </a:r>
        </a:p>
      </dgm:t>
    </dgm:pt>
    <dgm:pt modelId="{3AD36FAD-852C-48D3-918B-A2D656869B02}" type="parTrans" cxnId="{F1DED077-7EA6-4A16-9C0E-0AC4C6C4200F}">
      <dgm:prSet/>
      <dgm:spPr/>
      <dgm:t>
        <a:bodyPr/>
        <a:lstStyle/>
        <a:p>
          <a:endParaRPr lang="en-GB"/>
        </a:p>
      </dgm:t>
    </dgm:pt>
    <dgm:pt modelId="{45EB2BEB-D5F6-448F-B00D-5EFBFFBA72E7}" type="sibTrans" cxnId="{F1DED077-7EA6-4A16-9C0E-0AC4C6C4200F}">
      <dgm:prSet/>
      <dgm:spPr/>
      <dgm:t>
        <a:bodyPr/>
        <a:lstStyle/>
        <a:p>
          <a:endParaRPr lang="en-GB"/>
        </a:p>
      </dgm:t>
    </dgm:pt>
    <dgm:pt modelId="{FECBE439-C65E-498B-9D80-8427B89F4893}">
      <dgm:prSet phldrT="[Text]" custT="1"/>
      <dgm:spPr>
        <a:solidFill>
          <a:schemeClr val="bg2">
            <a:lumMod val="20000"/>
            <a:lumOff val="80000"/>
          </a:schemeClr>
        </a:solidFill>
        <a:ln w="57150"/>
      </dgm:spPr>
      <dgm:t>
        <a:bodyPr/>
        <a:lstStyle/>
        <a:p>
          <a:pPr>
            <a:buClrTx/>
            <a:buSzTx/>
            <a:buFontTx/>
            <a:buNone/>
          </a:pPr>
          <a:r>
            <a:rPr lang="en-GB" sz="1400" dirty="0"/>
            <a:t>Safe and most effective use of medicines</a:t>
          </a:r>
        </a:p>
      </dgm:t>
    </dgm:pt>
    <dgm:pt modelId="{44F83C96-AB2B-4799-A99E-9DFC5B5105DB}" type="parTrans" cxnId="{5A14F2AA-0FFE-4987-A442-E7D34F4B8303}">
      <dgm:prSet/>
      <dgm:spPr/>
      <dgm:t>
        <a:bodyPr/>
        <a:lstStyle/>
        <a:p>
          <a:endParaRPr lang="en-GB"/>
        </a:p>
      </dgm:t>
    </dgm:pt>
    <dgm:pt modelId="{86E22225-D1FC-4EC1-8C7E-D5E90BE317C7}" type="sibTrans" cxnId="{5A14F2AA-0FFE-4987-A442-E7D34F4B8303}">
      <dgm:prSet/>
      <dgm:spPr/>
      <dgm:t>
        <a:bodyPr/>
        <a:lstStyle/>
        <a:p>
          <a:endParaRPr lang="en-GB"/>
        </a:p>
      </dgm:t>
    </dgm:pt>
    <dgm:pt modelId="{2C22B057-5C5A-6640-96BA-9C7A595E164C}">
      <dgm:prSet phldrT="[Text]" custT="1"/>
      <dgm:spPr>
        <a:solidFill>
          <a:schemeClr val="bg2">
            <a:lumMod val="20000"/>
            <a:lumOff val="80000"/>
          </a:schemeClr>
        </a:solidFill>
        <a:ln w="12700"/>
      </dgm:spPr>
      <dgm:t>
        <a:bodyPr/>
        <a:lstStyle/>
        <a:p>
          <a:r>
            <a:rPr lang="en-GB" sz="1400" dirty="0"/>
            <a:t>Monitoring and achieving KPIs</a:t>
          </a:r>
        </a:p>
      </dgm:t>
    </dgm:pt>
    <dgm:pt modelId="{AFFAC713-45B9-C544-A89B-F526974BF239}" type="parTrans" cxnId="{42232DEB-40B6-0B46-8104-CCD509B2BE9D}">
      <dgm:prSet/>
      <dgm:spPr/>
      <dgm:t>
        <a:bodyPr/>
        <a:lstStyle/>
        <a:p>
          <a:endParaRPr lang="en-GB"/>
        </a:p>
      </dgm:t>
    </dgm:pt>
    <dgm:pt modelId="{88E4A684-8F70-B347-96DB-715E5601154A}" type="sibTrans" cxnId="{42232DEB-40B6-0B46-8104-CCD509B2BE9D}">
      <dgm:prSet/>
      <dgm:spPr/>
      <dgm:t>
        <a:bodyPr/>
        <a:lstStyle/>
        <a:p>
          <a:endParaRPr lang="en-GB"/>
        </a:p>
      </dgm:t>
    </dgm:pt>
    <dgm:pt modelId="{339CB674-4982-4202-9470-E1B5EEFDCA95}">
      <dgm:prSet phldrT="[Text]" custT="1"/>
      <dgm:spPr>
        <a:solidFill>
          <a:schemeClr val="bg2">
            <a:lumMod val="20000"/>
            <a:lumOff val="80000"/>
          </a:schemeClr>
        </a:solidFill>
      </dgm:spPr>
      <dgm:t>
        <a:bodyPr/>
        <a:lstStyle/>
        <a:p>
          <a:pPr>
            <a:buClrTx/>
            <a:buSzTx/>
            <a:buFontTx/>
            <a:buNone/>
          </a:pPr>
          <a:r>
            <a:rPr lang="en-GB" sz="1400" dirty="0"/>
            <a:t>Supporting targets and services &amp; financial incentives</a:t>
          </a:r>
        </a:p>
      </dgm:t>
    </dgm:pt>
    <dgm:pt modelId="{136AE6E7-AE4C-435D-8E96-17E76EDD354B}" type="parTrans" cxnId="{ABE28780-6D38-47E8-9E50-AE8F6229888D}">
      <dgm:prSet/>
      <dgm:spPr/>
      <dgm:t>
        <a:bodyPr/>
        <a:lstStyle/>
        <a:p>
          <a:endParaRPr lang="en-GB"/>
        </a:p>
      </dgm:t>
    </dgm:pt>
    <dgm:pt modelId="{4BD65A8A-695F-4568-8314-7D83C2DA8743}" type="sibTrans" cxnId="{ABE28780-6D38-47E8-9E50-AE8F6229888D}">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3">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3">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3">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3">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3">
        <dgm:presLayoutVars>
          <dgm:bulletEnabled val="1"/>
        </dgm:presLayoutVars>
      </dgm:prSet>
      <dgm:spPr/>
    </dgm:pt>
    <dgm:pt modelId="{93AC05D5-AAB7-4BC8-9216-0812D8581C12}" type="pres">
      <dgm:prSet presAssocID="{FCC24B73-5F10-4D57-B8CE-497C932CF61C}" presName="sibTrans" presStyleCnt="0"/>
      <dgm:spPr/>
    </dgm:pt>
    <dgm:pt modelId="{A6842CF1-F9CC-7442-91D1-62F93233481B}" type="pres">
      <dgm:prSet presAssocID="{2C22B057-5C5A-6640-96BA-9C7A595E164C}" presName="node" presStyleLbl="node1" presStyleIdx="5" presStyleCnt="13">
        <dgm:presLayoutVars>
          <dgm:bulletEnabled val="1"/>
        </dgm:presLayoutVars>
      </dgm:prSet>
      <dgm:spPr/>
    </dgm:pt>
    <dgm:pt modelId="{1317F574-9CBE-D741-B37E-8CC8003D5891}" type="pres">
      <dgm:prSet presAssocID="{88E4A684-8F70-B347-96DB-715E5601154A}" presName="sibTrans" presStyleCnt="0"/>
      <dgm:spPr/>
    </dgm:pt>
    <dgm:pt modelId="{04F0921A-6A52-4C34-96A1-24CF12BAE589}" type="pres">
      <dgm:prSet presAssocID="{D5CBC0C9-F8F9-45E5-894E-63BA574BAEE9}" presName="node" presStyleLbl="node1" presStyleIdx="6" presStyleCnt="13">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7" presStyleCnt="13">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8" presStyleCnt="13">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9" presStyleCnt="13">
        <dgm:presLayoutVars>
          <dgm:bulletEnabled val="1"/>
        </dgm:presLayoutVars>
      </dgm:prSet>
      <dgm:spPr/>
    </dgm:pt>
    <dgm:pt modelId="{5672175E-BEF8-44ED-8760-6E1777D37AB7}" type="pres">
      <dgm:prSet presAssocID="{F732A910-BD27-4B61-BD13-BB8A705B677A}" presName="sibTrans" presStyleCnt="0"/>
      <dgm:spPr/>
    </dgm:pt>
    <dgm:pt modelId="{E730C2B5-05E2-4324-8CDC-379C25E8BE6B}" type="pres">
      <dgm:prSet presAssocID="{FECBE439-C65E-498B-9D80-8427B89F4893}" presName="node" presStyleLbl="node1" presStyleIdx="10" presStyleCnt="13">
        <dgm:presLayoutVars>
          <dgm:bulletEnabled val="1"/>
        </dgm:presLayoutVars>
      </dgm:prSet>
      <dgm:spPr/>
    </dgm:pt>
    <dgm:pt modelId="{7BB78D69-9898-4516-B596-3973580F713A}" type="pres">
      <dgm:prSet presAssocID="{86E22225-D1FC-4EC1-8C7E-D5E90BE317C7}" presName="sibTrans" presStyleCnt="0"/>
      <dgm:spPr/>
    </dgm:pt>
    <dgm:pt modelId="{D3E26D70-8D17-48C6-B03A-D9034D340E56}" type="pres">
      <dgm:prSet presAssocID="{92E9B641-A3E6-4B49-8667-8E80C1029780}" presName="node" presStyleLbl="node1" presStyleIdx="11" presStyleCnt="13">
        <dgm:presLayoutVars>
          <dgm:bulletEnabled val="1"/>
        </dgm:presLayoutVars>
      </dgm:prSet>
      <dgm:spPr/>
    </dgm:pt>
    <dgm:pt modelId="{BAA2114F-15B3-42AA-A0D9-8AB2707BE641}" type="pres">
      <dgm:prSet presAssocID="{45EB2BEB-D5F6-448F-B00D-5EFBFFBA72E7}" presName="sibTrans" presStyleCnt="0"/>
      <dgm:spPr/>
    </dgm:pt>
    <dgm:pt modelId="{82E694AA-E01E-40CD-8BCF-C59C6B07310A}" type="pres">
      <dgm:prSet presAssocID="{339CB674-4982-4202-9470-E1B5EEFDCA95}" presName="node" presStyleLbl="node1" presStyleIdx="12" presStyleCnt="13">
        <dgm:presLayoutVars>
          <dgm:bulletEnabled val="1"/>
        </dgm:presLayoutVars>
      </dgm:prSet>
      <dgm:spPr/>
    </dgm:pt>
  </dgm:ptLst>
  <dgm:cxnLst>
    <dgm:cxn modelId="{98FE6510-F24D-4F75-A00F-89F8464E7F4C}" srcId="{D76C3AF9-A01B-4303-BC40-86F695A5BB90}" destId="{52D7ACB4-D538-4230-9212-1877DE9F10E2}" srcOrd="9" destOrd="0" parTransId="{4ABC10F8-B32F-42EF-B6EE-F78069539FD4}" sibTransId="{F732A910-BD27-4B61-BD13-BB8A705B677A}"/>
    <dgm:cxn modelId="{D2E25D11-A4B3-494E-BF28-23BC2D215FF8}" srcId="{D76C3AF9-A01B-4303-BC40-86F695A5BB90}" destId="{D5CBC0C9-F8F9-45E5-894E-63BA574BAEE9}" srcOrd="6" destOrd="0" parTransId="{6CCE5DF2-FEDD-43F3-8FEE-9AFC3A0B52B5}" sibTransId="{F1674D07-DDDB-4E4C-AC6D-2AD757F547B4}"/>
    <dgm:cxn modelId="{B2D3A113-D689-4FFC-947F-AF85CAB41603}" type="presOf" srcId="{92E9B641-A3E6-4B49-8667-8E80C1029780}" destId="{D3E26D70-8D17-48C6-B03A-D9034D340E56}" srcOrd="0" destOrd="0" presId="urn:microsoft.com/office/officeart/2005/8/layout/default"/>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87A07B3F-E910-8A4F-B93A-2A9525DF6E2B}" type="presOf" srcId="{2C22B057-5C5A-6640-96BA-9C7A595E164C}" destId="{A6842CF1-F9CC-7442-91D1-62F93233481B}" srcOrd="0" destOrd="0" presId="urn:microsoft.com/office/officeart/2005/8/layout/default"/>
    <dgm:cxn modelId="{BD4E9C42-CEAB-4350-8742-00A6FB62D221}" srcId="{D76C3AF9-A01B-4303-BC40-86F695A5BB90}" destId="{B2E7AD66-D358-4912-9595-953685DE4A00}" srcOrd="7"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F1DED077-7EA6-4A16-9C0E-0AC4C6C4200F}" srcId="{D76C3AF9-A01B-4303-BC40-86F695A5BB90}" destId="{92E9B641-A3E6-4B49-8667-8E80C1029780}" srcOrd="11" destOrd="0" parTransId="{3AD36FAD-852C-48D3-918B-A2D656869B02}" sibTransId="{45EB2BEB-D5F6-448F-B00D-5EFBFFBA72E7}"/>
    <dgm:cxn modelId="{EB520B7C-88EC-4989-9B58-F7B7CFB38675}" type="presOf" srcId="{B2E7AD66-D358-4912-9595-953685DE4A00}" destId="{D3329857-E319-41F0-819B-F809585C0A60}" srcOrd="0" destOrd="0" presId="urn:microsoft.com/office/officeart/2005/8/layout/default"/>
    <dgm:cxn modelId="{ABE28780-6D38-47E8-9E50-AE8F6229888D}" srcId="{D76C3AF9-A01B-4303-BC40-86F695A5BB90}" destId="{339CB674-4982-4202-9470-E1B5EEFDCA95}" srcOrd="12" destOrd="0" parTransId="{136AE6E7-AE4C-435D-8E96-17E76EDD354B}" sibTransId="{4BD65A8A-695F-4568-8314-7D83C2DA8743}"/>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46FF4CA3-28B8-4A09-8F25-25D5EE1D3B8A}" type="presOf" srcId="{FECBE439-C65E-498B-9D80-8427B89F4893}" destId="{E730C2B5-05E2-4324-8CDC-379C25E8BE6B}" srcOrd="0" destOrd="0" presId="urn:microsoft.com/office/officeart/2005/8/layout/default"/>
    <dgm:cxn modelId="{5A14F2AA-0FFE-4987-A442-E7D34F4B8303}" srcId="{D76C3AF9-A01B-4303-BC40-86F695A5BB90}" destId="{FECBE439-C65E-498B-9D80-8427B89F4893}" srcOrd="10" destOrd="0" parTransId="{44F83C96-AB2B-4799-A99E-9DFC5B5105DB}" sibTransId="{86E22225-D1FC-4EC1-8C7E-D5E90BE317C7}"/>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5A24ECCE-B440-4833-962E-96E70DA28E91}" type="presOf" srcId="{339CB674-4982-4202-9470-E1B5EEFDCA95}" destId="{82E694AA-E01E-40CD-8BCF-C59C6B07310A}" srcOrd="0" destOrd="0" presId="urn:microsoft.com/office/officeart/2005/8/layout/default"/>
    <dgm:cxn modelId="{31DD85DC-B0BC-4CBE-838F-4C3150B933A7}" srcId="{D76C3AF9-A01B-4303-BC40-86F695A5BB90}" destId="{08B13232-1B0C-4BF6-A3BB-6FEE71C03C70}" srcOrd="8" destOrd="0" parTransId="{8E655E80-997E-49E3-9743-9EADF00AB066}" sibTransId="{8B061A40-1054-4131-AD93-DCDBAF1E745F}"/>
    <dgm:cxn modelId="{42232DEB-40B6-0B46-8104-CCD509B2BE9D}" srcId="{D76C3AF9-A01B-4303-BC40-86F695A5BB90}" destId="{2C22B057-5C5A-6640-96BA-9C7A595E164C}" srcOrd="5" destOrd="0" parTransId="{AFFAC713-45B9-C544-A89B-F526974BF239}" sibTransId="{88E4A684-8F70-B347-96DB-715E5601154A}"/>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FA30B91F-193E-4E4C-A205-899742B872E3}" type="presParOf" srcId="{790C49AD-5B67-4476-B39B-DEDEC531C193}" destId="{A6842CF1-F9CC-7442-91D1-62F93233481B}" srcOrd="10" destOrd="0" presId="urn:microsoft.com/office/officeart/2005/8/layout/default"/>
    <dgm:cxn modelId="{C8BB1044-E817-F940-8C6E-A9ED8A984B0A}" type="presParOf" srcId="{790C49AD-5B67-4476-B39B-DEDEC531C193}" destId="{1317F574-9CBE-D741-B37E-8CC8003D5891}" srcOrd="11" destOrd="0" presId="urn:microsoft.com/office/officeart/2005/8/layout/default"/>
    <dgm:cxn modelId="{4EADB3C6-1045-46CB-B456-3A37FDE4A0E4}" type="presParOf" srcId="{790C49AD-5B67-4476-B39B-DEDEC531C193}" destId="{04F0921A-6A52-4C34-96A1-24CF12BAE589}" srcOrd="12" destOrd="0" presId="urn:microsoft.com/office/officeart/2005/8/layout/default"/>
    <dgm:cxn modelId="{E21E6848-6016-4681-B44B-9AE5690E2023}" type="presParOf" srcId="{790C49AD-5B67-4476-B39B-DEDEC531C193}" destId="{B02A342C-A19A-4BB2-B2C5-3612768C3375}" srcOrd="13" destOrd="0" presId="urn:microsoft.com/office/officeart/2005/8/layout/default"/>
    <dgm:cxn modelId="{1458A866-F599-4651-9321-F2CBDEE44775}" type="presParOf" srcId="{790C49AD-5B67-4476-B39B-DEDEC531C193}" destId="{D3329857-E319-41F0-819B-F809585C0A60}" srcOrd="14" destOrd="0" presId="urn:microsoft.com/office/officeart/2005/8/layout/default"/>
    <dgm:cxn modelId="{D94FE7B5-206F-4893-AAD0-B778FBB282F9}" type="presParOf" srcId="{790C49AD-5B67-4476-B39B-DEDEC531C193}" destId="{3FF37532-8E3B-4F75-9FB1-282E5126C0DC}" srcOrd="15" destOrd="0" presId="urn:microsoft.com/office/officeart/2005/8/layout/default"/>
    <dgm:cxn modelId="{40BBC567-5FFB-41CB-A9C0-B9E466A397B4}" type="presParOf" srcId="{790C49AD-5B67-4476-B39B-DEDEC531C193}" destId="{1294197E-C8FE-4441-81D6-99EA7B7A8B42}" srcOrd="16" destOrd="0" presId="urn:microsoft.com/office/officeart/2005/8/layout/default"/>
    <dgm:cxn modelId="{7BDFE6CA-AD2A-40F5-8E01-EE7059E10835}" type="presParOf" srcId="{790C49AD-5B67-4476-B39B-DEDEC531C193}" destId="{8F5662E2-D936-455C-991C-CE20CBA40AD2}" srcOrd="17" destOrd="0" presId="urn:microsoft.com/office/officeart/2005/8/layout/default"/>
    <dgm:cxn modelId="{56A0EAC4-DC5F-46F9-A624-934369391CED}" type="presParOf" srcId="{790C49AD-5B67-4476-B39B-DEDEC531C193}" destId="{436F555C-3B61-412C-87BA-251BCD8E276F}" srcOrd="18" destOrd="0" presId="urn:microsoft.com/office/officeart/2005/8/layout/default"/>
    <dgm:cxn modelId="{828B1A1B-D68F-4110-9611-AEB7EA8B530E}" type="presParOf" srcId="{790C49AD-5B67-4476-B39B-DEDEC531C193}" destId="{5672175E-BEF8-44ED-8760-6E1777D37AB7}" srcOrd="19" destOrd="0" presId="urn:microsoft.com/office/officeart/2005/8/layout/default"/>
    <dgm:cxn modelId="{F0794479-AE87-43A5-9C9B-D1ABBA09572B}" type="presParOf" srcId="{790C49AD-5B67-4476-B39B-DEDEC531C193}" destId="{E730C2B5-05E2-4324-8CDC-379C25E8BE6B}" srcOrd="20" destOrd="0" presId="urn:microsoft.com/office/officeart/2005/8/layout/default"/>
    <dgm:cxn modelId="{EA662928-C5FF-4251-91E1-078F27C009C0}" type="presParOf" srcId="{790C49AD-5B67-4476-B39B-DEDEC531C193}" destId="{7BB78D69-9898-4516-B596-3973580F713A}" srcOrd="21" destOrd="0" presId="urn:microsoft.com/office/officeart/2005/8/layout/default"/>
    <dgm:cxn modelId="{FAA76320-9FF6-4665-9625-6B6457986D13}" type="presParOf" srcId="{790C49AD-5B67-4476-B39B-DEDEC531C193}" destId="{D3E26D70-8D17-48C6-B03A-D9034D340E56}" srcOrd="22" destOrd="0" presId="urn:microsoft.com/office/officeart/2005/8/layout/default"/>
    <dgm:cxn modelId="{8EC0FB75-8D43-407F-B475-B3A62AB280F5}" type="presParOf" srcId="{790C49AD-5B67-4476-B39B-DEDEC531C193}" destId="{BAA2114F-15B3-42AA-A0D9-8AB2707BE641}" srcOrd="23" destOrd="0" presId="urn:microsoft.com/office/officeart/2005/8/layout/default"/>
    <dgm:cxn modelId="{BB52A131-2BF0-48B9-BE5F-E1A0B5E67A7C}" type="presParOf" srcId="{790C49AD-5B67-4476-B39B-DEDEC531C193}" destId="{82E694AA-E01E-40CD-8BCF-C59C6B07310A}"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80D2CC"/>
        </a:solidFill>
      </dgm:spPr>
      <dgm:t>
        <a:bodyPr/>
        <a:lstStyle/>
        <a:p>
          <a:r>
            <a:rPr lang="en-GB" sz="1400" dirty="0"/>
            <a:t>Access to patient info &amp; records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80D2CC"/>
        </a:solidFill>
      </dgm:spPr>
      <dgm:t>
        <a:bodyPr/>
        <a:lstStyle/>
        <a:p>
          <a:r>
            <a:rPr lang="en-GB" sz="1400" dirty="0"/>
            <a:t>Access to specialist advice from hospital or genomics service within scope of practice</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80D2CC"/>
        </a:solidFill>
        <a:ln w="57150"/>
      </dgm:spPr>
      <dgm:t>
        <a:bodyPr/>
        <a:lstStyle/>
        <a:p>
          <a:r>
            <a:rPr lang="en-GB" sz="1400" dirty="0"/>
            <a:t>Accessible content in terms of design and readability </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80D2CC"/>
        </a:solidFill>
        <a:ln w="57150"/>
      </dgm:spPr>
      <dgm:t>
        <a:bodyPr/>
        <a:lstStyle/>
        <a:p>
          <a:r>
            <a:rPr lang="en-GB" sz="1350" dirty="0"/>
            <a:t>Blended learning methods – F2F, e-learning, peer to peer. Diverse digital literacy in profession</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80D2CC"/>
        </a:solidFill>
      </dgm:spPr>
      <dgm:t>
        <a:bodyPr/>
        <a:lstStyle/>
        <a:p>
          <a:pPr>
            <a:buClrTx/>
            <a:buSzTx/>
            <a:buFontTx/>
            <a:buNone/>
          </a:pPr>
          <a:r>
            <a:rPr lang="en-GB" sz="1400" dirty="0"/>
            <a:t>How to work in a new multi professional team and limits of my role</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80D2CC"/>
        </a:solidFill>
      </dgm:spPr>
      <dgm:t>
        <a:bodyPr/>
        <a:lstStyle/>
        <a:p>
          <a:r>
            <a:rPr lang="en-GB" sz="1400" dirty="0"/>
            <a:t>Easy access to genomics results and confidence in lab testing &amp; results </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80D2CC"/>
        </a:solidFill>
      </dgm:spPr>
      <dgm:t>
        <a:bodyPr/>
        <a:lstStyle/>
        <a:p>
          <a:r>
            <a:rPr lang="en-GB" sz="1400" dirty="0"/>
            <a:t>Education and training on skills needed in PGx area tailored to technicians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80D2CC"/>
        </a:solidFill>
      </dgm:spPr>
      <dgm:t>
        <a:bodyPr/>
        <a:lstStyle/>
        <a:p>
          <a:r>
            <a:rPr lang="en-GB" sz="1400" dirty="0"/>
            <a:t>Embedded into existing training pathway</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80D2CC"/>
        </a:solidFill>
      </dgm:spPr>
      <dgm:t>
        <a:bodyPr/>
        <a:lstStyle/>
        <a:p>
          <a:r>
            <a:rPr lang="en-GB" sz="1400" dirty="0"/>
            <a:t>Access to resources &amp; education and for them to be built into my systems (free at point of use)</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80D2CC"/>
        </a:solidFill>
        <a:ln w="57150"/>
      </dgm:spPr>
      <dgm:t>
        <a:bodyPr/>
        <a:lstStyle/>
        <a:p>
          <a:r>
            <a:rPr lang="en-GB" sz="1400" dirty="0"/>
            <a:t>Material provided in different forms – to read, watch and listen</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3F253EC1-421E-4E18-A3D4-C7C6A8464377}">
      <dgm:prSet phldrT="[Text]" custT="1"/>
      <dgm:spPr>
        <a:solidFill>
          <a:srgbClr val="80D2CC"/>
        </a:solidFill>
        <a:ln w="12700"/>
      </dgm:spPr>
      <dgm:t>
        <a:bodyPr/>
        <a:lstStyle/>
        <a:p>
          <a:r>
            <a:rPr lang="en-GB" sz="1400" dirty="0"/>
            <a:t>Methods to assess understanding (personal self-assessment) &amp; proof for records</a:t>
          </a:r>
        </a:p>
      </dgm:t>
    </dgm:pt>
    <dgm:pt modelId="{8AF55F3C-7C89-4ED3-B4EE-49A007B6866B}" type="parTrans" cxnId="{3E701877-54FA-4DF9-AE1C-1E3986F65A82}">
      <dgm:prSet/>
      <dgm:spPr/>
      <dgm:t>
        <a:bodyPr/>
        <a:lstStyle/>
        <a:p>
          <a:endParaRPr lang="en-GB"/>
        </a:p>
      </dgm:t>
    </dgm:pt>
    <dgm:pt modelId="{9A58883B-A732-4A1C-A60B-3241626B8BAE}" type="sibTrans" cxnId="{3E701877-54FA-4DF9-AE1C-1E3986F65A82}">
      <dgm:prSet/>
      <dgm:spPr/>
      <dgm:t>
        <a:bodyPr/>
        <a:lstStyle/>
        <a:p>
          <a:endParaRPr lang="en-GB"/>
        </a:p>
      </dgm:t>
    </dgm:pt>
    <dgm:pt modelId="{64FF9208-CA10-40C2-B0DC-2040BB0B4C44}">
      <dgm:prSet phldrT="[Text]" custT="1"/>
      <dgm:spPr>
        <a:solidFill>
          <a:srgbClr val="80D2CC"/>
        </a:solidFill>
      </dgm:spPr>
      <dgm:t>
        <a:bodyPr/>
        <a:lstStyle/>
        <a:p>
          <a:pPr>
            <a:buClrTx/>
            <a:buSzTx/>
            <a:buFontTx/>
            <a:buNone/>
          </a:pPr>
          <a:r>
            <a:rPr lang="en-GB" sz="1400" dirty="0"/>
            <a:t>Support to identify patients who may need genomic intervention</a:t>
          </a:r>
        </a:p>
      </dgm:t>
    </dgm:pt>
    <dgm:pt modelId="{41C2D382-707E-434D-999F-2E198054660A}" type="parTrans" cxnId="{3D6D054A-0AFE-4E6B-B36F-CCA8DD784E71}">
      <dgm:prSet/>
      <dgm:spPr/>
      <dgm:t>
        <a:bodyPr/>
        <a:lstStyle/>
        <a:p>
          <a:endParaRPr lang="en-GB"/>
        </a:p>
      </dgm:t>
    </dgm:pt>
    <dgm:pt modelId="{6D3F7ADB-A95E-4AB3-82EF-520BBEB4E70C}" type="sibTrans" cxnId="{3D6D054A-0AFE-4E6B-B36F-CCA8DD784E71}">
      <dgm:prSet/>
      <dgm:spPr/>
      <dgm:t>
        <a:bodyPr/>
        <a:lstStyle/>
        <a:p>
          <a:endParaRPr lang="en-GB"/>
        </a:p>
      </dgm:t>
    </dgm:pt>
    <dgm:pt modelId="{2BB5C332-9FDD-430E-B490-E45DA02270CB}">
      <dgm:prSet phldrT="[Text]" custT="1"/>
      <dgm:spPr>
        <a:solidFill>
          <a:srgbClr val="80D2CC"/>
        </a:solidFill>
      </dgm:spPr>
      <dgm:t>
        <a:bodyPr/>
        <a:lstStyle/>
        <a:p>
          <a:pPr>
            <a:buClrTx/>
            <a:buSzTx/>
            <a:buFontTx/>
            <a:buNone/>
          </a:pPr>
          <a:r>
            <a:rPr lang="en-GB" sz="1400" dirty="0"/>
            <a:t>Local PCN genomics champion/ specialist – </a:t>
          </a:r>
          <a:r>
            <a:rPr lang="en-GB" sz="1400" b="0" dirty="0"/>
            <a:t>when service is up and running</a:t>
          </a:r>
          <a:endParaRPr lang="en-GB" sz="1400" dirty="0"/>
        </a:p>
      </dgm:t>
    </dgm:pt>
    <dgm:pt modelId="{9CFBB12E-C860-4DA8-8EEB-72BD8D5E7F22}" type="parTrans" cxnId="{8626D637-3EFB-44A5-88E2-44A2BE265278}">
      <dgm:prSet/>
      <dgm:spPr/>
      <dgm:t>
        <a:bodyPr/>
        <a:lstStyle/>
        <a:p>
          <a:endParaRPr lang="en-GB"/>
        </a:p>
      </dgm:t>
    </dgm:pt>
    <dgm:pt modelId="{171BAD0A-DA88-4A4E-9471-2A5ED6048147}" type="sibTrans" cxnId="{8626D637-3EFB-44A5-88E2-44A2BE265278}">
      <dgm:prSet/>
      <dgm:spPr/>
      <dgm:t>
        <a:bodyPr/>
        <a:lstStyle/>
        <a:p>
          <a:endParaRPr lang="en-GB"/>
        </a:p>
      </dgm:t>
    </dgm:pt>
    <dgm:pt modelId="{07378FE5-E54F-4D20-BEE7-619DCDFE771F}">
      <dgm:prSet phldrT="[Text]" custT="1"/>
      <dgm:spPr>
        <a:solidFill>
          <a:srgbClr val="80D2CC"/>
        </a:solidFill>
      </dgm:spPr>
      <dgm:t>
        <a:bodyPr/>
        <a:lstStyle/>
        <a:p>
          <a:r>
            <a:rPr lang="en-GB" sz="1400" dirty="0"/>
            <a:t>Leadership in this space and clear communication of what is expected of me</a:t>
          </a:r>
        </a:p>
      </dgm:t>
    </dgm:pt>
    <dgm:pt modelId="{799260D9-3522-4839-BBC1-5F8218F19C6E}" type="parTrans" cxnId="{4CDBAE62-FF95-4472-A1BB-F0702667FE28}">
      <dgm:prSet/>
      <dgm:spPr/>
      <dgm:t>
        <a:bodyPr/>
        <a:lstStyle/>
        <a:p>
          <a:endParaRPr lang="en-GB"/>
        </a:p>
      </dgm:t>
    </dgm:pt>
    <dgm:pt modelId="{11CFE239-F040-4D02-A34A-E1390B807AD6}" type="sibTrans" cxnId="{4CDBAE62-FF95-4472-A1BB-F0702667FE28}">
      <dgm:prSet/>
      <dgm:spPr/>
      <dgm:t>
        <a:bodyPr/>
        <a:lstStyle/>
        <a:p>
          <a:endParaRPr lang="en-GB"/>
        </a:p>
      </dgm:t>
    </dgm:pt>
    <dgm:pt modelId="{939647BD-EA1D-4FE8-A375-021B31125C04}">
      <dgm:prSet phldrT="[Text]" custT="1"/>
      <dgm:spPr>
        <a:solidFill>
          <a:srgbClr val="80D2CC"/>
        </a:solidFill>
        <a:ln w="12700"/>
      </dgm:spPr>
      <dgm:t>
        <a:bodyPr/>
        <a:lstStyle/>
        <a:p>
          <a:pPr>
            <a:buClrTx/>
            <a:buSzTx/>
            <a:buFontTx/>
            <a:buNone/>
          </a:pPr>
          <a:r>
            <a:rPr lang="en-GB" sz="1400" dirty="0"/>
            <a:t>Support to deal with legal, ethical ramifications &amp; limits of reasonable practice</a:t>
          </a:r>
        </a:p>
      </dgm:t>
    </dgm:pt>
    <dgm:pt modelId="{6EB455F5-A499-452D-A71D-8C49E263659F}" type="parTrans" cxnId="{744C0155-00EF-42DE-AFE3-7B6A3E9A0423}">
      <dgm:prSet/>
      <dgm:spPr/>
      <dgm:t>
        <a:bodyPr/>
        <a:lstStyle/>
        <a:p>
          <a:endParaRPr lang="en-GB"/>
        </a:p>
      </dgm:t>
    </dgm:pt>
    <dgm:pt modelId="{82CF3169-D959-490D-AA05-B2A8490D7626}" type="sibTrans" cxnId="{744C0155-00EF-42DE-AFE3-7B6A3E9A0423}">
      <dgm:prSet/>
      <dgm:spPr/>
      <dgm:t>
        <a:bodyPr/>
        <a:lstStyle/>
        <a:p>
          <a:endParaRPr lang="en-GB"/>
        </a:p>
      </dgm:t>
    </dgm:pt>
    <dgm:pt modelId="{D2694837-5F5C-4F94-B5DE-25C857491D49}">
      <dgm:prSet phldrT="[Text]" custT="1"/>
      <dgm:spPr>
        <a:solidFill>
          <a:srgbClr val="80D2CC"/>
        </a:solidFill>
      </dgm:spPr>
      <dgm:t>
        <a:bodyPr/>
        <a:lstStyle/>
        <a:p>
          <a:r>
            <a:rPr lang="en-GB" sz="1400" dirty="0"/>
            <a:t>Understand why – this defines the what and the how </a:t>
          </a:r>
        </a:p>
      </dgm:t>
    </dgm:pt>
    <dgm:pt modelId="{9A49ED13-F103-4CB3-BEEA-0F0027FFDCF8}" type="parTrans" cxnId="{D975FCE6-689C-49D3-AE10-9C3E2EC58639}">
      <dgm:prSet/>
      <dgm:spPr/>
      <dgm:t>
        <a:bodyPr/>
        <a:lstStyle/>
        <a:p>
          <a:endParaRPr lang="en-GB"/>
        </a:p>
      </dgm:t>
    </dgm:pt>
    <dgm:pt modelId="{B3F14C44-8CAF-41DE-871E-FBADFBD92A00}" type="sibTrans" cxnId="{D975FCE6-689C-49D3-AE10-9C3E2EC58639}">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6">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6">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6">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6">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6">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6">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6">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6">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6">
        <dgm:presLayoutVars>
          <dgm:bulletEnabled val="1"/>
        </dgm:presLayoutVars>
      </dgm:prSet>
      <dgm:spPr/>
    </dgm:pt>
    <dgm:pt modelId="{93FED9F7-C045-4516-AD64-2746C80FCE3B}" type="pres">
      <dgm:prSet presAssocID="{F732A910-BD27-4B61-BD13-BB8A705B677A}" presName="sibTrans" presStyleCnt="0"/>
      <dgm:spPr/>
    </dgm:pt>
    <dgm:pt modelId="{B74ECC0D-4C67-4B50-B25C-7E0EB0DE3544}" type="pres">
      <dgm:prSet presAssocID="{07378FE5-E54F-4D20-BEE7-619DCDFE771F}" presName="node" presStyleLbl="node1" presStyleIdx="9" presStyleCnt="16">
        <dgm:presLayoutVars>
          <dgm:bulletEnabled val="1"/>
        </dgm:presLayoutVars>
      </dgm:prSet>
      <dgm:spPr/>
    </dgm:pt>
    <dgm:pt modelId="{BC8D0654-A338-44A5-BF14-B4D1C48D16DE}" type="pres">
      <dgm:prSet presAssocID="{11CFE239-F040-4D02-A34A-E1390B807AD6}" presName="sibTrans" presStyleCnt="0"/>
      <dgm:spPr/>
    </dgm:pt>
    <dgm:pt modelId="{BF5ED12A-A9BB-4C5F-84B4-883977C6B02C}" type="pres">
      <dgm:prSet presAssocID="{2BB5C332-9FDD-430E-B490-E45DA02270CB}" presName="node" presStyleLbl="node1" presStyleIdx="10" presStyleCnt="16">
        <dgm:presLayoutVars>
          <dgm:bulletEnabled val="1"/>
        </dgm:presLayoutVars>
      </dgm:prSet>
      <dgm:spPr/>
    </dgm:pt>
    <dgm:pt modelId="{C750B79B-AD08-4C0B-892C-3F339253489F}" type="pres">
      <dgm:prSet presAssocID="{171BAD0A-DA88-4A4E-9471-2A5ED6048147}" presName="sibTrans" presStyleCnt="0"/>
      <dgm:spPr/>
    </dgm:pt>
    <dgm:pt modelId="{9910D55C-63A0-404A-9A78-5223A57DBC03}" type="pres">
      <dgm:prSet presAssocID="{BBE3EB94-F95B-4F9B-A8D2-48C37CD90D8C}" presName="node" presStyleLbl="node1" presStyleIdx="11" presStyleCnt="16">
        <dgm:presLayoutVars>
          <dgm:bulletEnabled val="1"/>
        </dgm:presLayoutVars>
      </dgm:prSet>
      <dgm:spPr/>
    </dgm:pt>
    <dgm:pt modelId="{DB36ABAB-A923-403E-9762-3CEC7FCC08FC}" type="pres">
      <dgm:prSet presAssocID="{6E90EE2B-13FC-4150-90D9-539B41405D8C}" presName="sibTrans" presStyleCnt="0"/>
      <dgm:spPr/>
    </dgm:pt>
    <dgm:pt modelId="{FE39EC66-9171-4E79-89DB-041D238878E2}" type="pres">
      <dgm:prSet presAssocID="{3F253EC1-421E-4E18-A3D4-C7C6A8464377}" presName="node" presStyleLbl="node1" presStyleIdx="12" presStyleCnt="16">
        <dgm:presLayoutVars>
          <dgm:bulletEnabled val="1"/>
        </dgm:presLayoutVars>
      </dgm:prSet>
      <dgm:spPr/>
    </dgm:pt>
    <dgm:pt modelId="{573A8756-F1B5-430D-B42A-53C270126520}" type="pres">
      <dgm:prSet presAssocID="{9A58883B-A732-4A1C-A60B-3241626B8BAE}" presName="sibTrans" presStyleCnt="0"/>
      <dgm:spPr/>
    </dgm:pt>
    <dgm:pt modelId="{C8F3FF7B-DABF-44A6-89C9-CA299E67C061}" type="pres">
      <dgm:prSet presAssocID="{939647BD-EA1D-4FE8-A375-021B31125C04}" presName="node" presStyleLbl="node1" presStyleIdx="13" presStyleCnt="16" custScaleX="101057">
        <dgm:presLayoutVars>
          <dgm:bulletEnabled val="1"/>
        </dgm:presLayoutVars>
      </dgm:prSet>
      <dgm:spPr/>
    </dgm:pt>
    <dgm:pt modelId="{DAE01E6E-EF8B-4B6D-8B71-025E2351D356}" type="pres">
      <dgm:prSet presAssocID="{82CF3169-D959-490D-AA05-B2A8490D7626}" presName="sibTrans" presStyleCnt="0"/>
      <dgm:spPr/>
    </dgm:pt>
    <dgm:pt modelId="{30DAB1B8-D3CC-493C-B799-3629259742D5}" type="pres">
      <dgm:prSet presAssocID="{64FF9208-CA10-40C2-B0DC-2040BB0B4C44}" presName="node" presStyleLbl="node1" presStyleIdx="14" presStyleCnt="16">
        <dgm:presLayoutVars>
          <dgm:bulletEnabled val="1"/>
        </dgm:presLayoutVars>
      </dgm:prSet>
      <dgm:spPr/>
    </dgm:pt>
    <dgm:pt modelId="{0BC19C84-98B7-437A-AE6C-51AF6088F227}" type="pres">
      <dgm:prSet presAssocID="{6D3F7ADB-A95E-4AB3-82EF-520BBEB4E70C}" presName="sibTrans" presStyleCnt="0"/>
      <dgm:spPr/>
    </dgm:pt>
    <dgm:pt modelId="{35C6EBD2-D173-43FE-B13F-A083458205F1}" type="pres">
      <dgm:prSet presAssocID="{D2694837-5F5C-4F94-B5DE-25C857491D49}" presName="node" presStyleLbl="node1" presStyleIdx="15" presStyleCnt="16">
        <dgm:presLayoutVars>
          <dgm:bulletEnabled val="1"/>
        </dgm:presLayoutVars>
      </dgm:prSet>
      <dgm:spPr/>
    </dgm:pt>
  </dgm:ptLst>
  <dgm:cxnLst>
    <dgm:cxn modelId="{BD05BB0D-028B-4FC5-8CB4-335E3E0FB1AE}" type="presOf" srcId="{64FF9208-CA10-40C2-B0DC-2040BB0B4C44}" destId="{30DAB1B8-D3CC-493C-B799-3629259742D5}" srcOrd="0" destOrd="0" presId="urn:microsoft.com/office/officeart/2005/8/layout/defaul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E73CDC2F-B6F1-4BCE-9B55-15C10D2E3963}" type="presOf" srcId="{2BB5C332-9FDD-430E-B490-E45DA02270CB}" destId="{BF5ED12A-A9BB-4C5F-84B4-883977C6B02C}"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19349D35-44B0-4E1E-8385-79B844A2C812}" type="presOf" srcId="{939647BD-EA1D-4FE8-A375-021B31125C04}" destId="{C8F3FF7B-DABF-44A6-89C9-CA299E67C061}" srcOrd="0" destOrd="0" presId="urn:microsoft.com/office/officeart/2005/8/layout/default"/>
    <dgm:cxn modelId="{8626D637-3EFB-44A5-88E2-44A2BE265278}" srcId="{D76C3AF9-A01B-4303-BC40-86F695A5BB90}" destId="{2BB5C332-9FDD-430E-B490-E45DA02270CB}" srcOrd="10" destOrd="0" parTransId="{9CFBB12E-C860-4DA8-8EEB-72BD8D5E7F22}" sibTransId="{171BAD0A-DA88-4A4E-9471-2A5ED6048147}"/>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4CDBAE62-FF95-4472-A1BB-F0702667FE28}" srcId="{D76C3AF9-A01B-4303-BC40-86F695A5BB90}" destId="{07378FE5-E54F-4D20-BEE7-619DCDFE771F}" srcOrd="9" destOrd="0" parTransId="{799260D9-3522-4839-BBC1-5F8218F19C6E}" sibTransId="{11CFE239-F040-4D02-A34A-E1390B807AD6}"/>
    <dgm:cxn modelId="{3D6D054A-0AFE-4E6B-B36F-CCA8DD784E71}" srcId="{D76C3AF9-A01B-4303-BC40-86F695A5BB90}" destId="{64FF9208-CA10-40C2-B0DC-2040BB0B4C44}" srcOrd="14" destOrd="0" parTransId="{41C2D382-707E-434D-999F-2E198054660A}" sibTransId="{6D3F7ADB-A95E-4AB3-82EF-520BBEB4E70C}"/>
    <dgm:cxn modelId="{B2AD4C4A-8198-48DA-9DCE-155844EB7439}" type="presOf" srcId="{4696BAFB-C312-4017-A369-897C891E5692}" destId="{5EF327DE-3C6A-4910-BDAA-9ACA2CA53880}" srcOrd="0" destOrd="0" presId="urn:microsoft.com/office/officeart/2005/8/layout/default"/>
    <dgm:cxn modelId="{050B3D71-739A-4F91-935E-FC8B904B429F}" type="presOf" srcId="{07378FE5-E54F-4D20-BEE7-619DCDFE771F}" destId="{B74ECC0D-4C67-4B50-B25C-7E0EB0DE3544}" srcOrd="0" destOrd="0" presId="urn:microsoft.com/office/officeart/2005/8/layout/default"/>
    <dgm:cxn modelId="{9DC7C453-11CC-49A8-9D25-FD1EB6378A70}" srcId="{D76C3AF9-A01B-4303-BC40-86F695A5BB90}" destId="{BBE3EB94-F95B-4F9B-A8D2-48C37CD90D8C}" srcOrd="11" destOrd="0" parTransId="{B607BCDD-B20F-4989-B820-951A85F84BDC}" sibTransId="{6E90EE2B-13FC-4150-90D9-539B41405D8C}"/>
    <dgm:cxn modelId="{744C0155-00EF-42DE-AFE3-7B6A3E9A0423}" srcId="{D76C3AF9-A01B-4303-BC40-86F695A5BB90}" destId="{939647BD-EA1D-4FE8-A375-021B31125C04}" srcOrd="13" destOrd="0" parTransId="{6EB455F5-A499-452D-A71D-8C49E263659F}" sibTransId="{82CF3169-D959-490D-AA05-B2A8490D7626}"/>
    <dgm:cxn modelId="{78873E55-353C-414B-8F8A-16CF581E5340}" type="presOf" srcId="{D2694837-5F5C-4F94-B5DE-25C857491D49}" destId="{35C6EBD2-D173-43FE-B13F-A083458205F1}" srcOrd="0" destOrd="0" presId="urn:microsoft.com/office/officeart/2005/8/layout/default"/>
    <dgm:cxn modelId="{3E701877-54FA-4DF9-AE1C-1E3986F65A82}" srcId="{D76C3AF9-A01B-4303-BC40-86F695A5BB90}" destId="{3F253EC1-421E-4E18-A3D4-C7C6A8464377}" srcOrd="12" destOrd="0" parTransId="{8AF55F3C-7C89-4ED3-B4EE-49A007B6866B}" sibTransId="{9A58883B-A732-4A1C-A60B-3241626B8BAE}"/>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D975FCE6-689C-49D3-AE10-9C3E2EC58639}" srcId="{D76C3AF9-A01B-4303-BC40-86F695A5BB90}" destId="{D2694837-5F5C-4F94-B5DE-25C857491D49}" srcOrd="15" destOrd="0" parTransId="{9A49ED13-F103-4CB3-BEEA-0F0027FFDCF8}" sibTransId="{B3F14C44-8CAF-41DE-871E-FBADFBD92A00}"/>
    <dgm:cxn modelId="{6F8B3AE8-5591-4BDF-8AD4-F9AC834AFD8B}" type="presOf" srcId="{3F253EC1-421E-4E18-A3D4-C7C6A8464377}" destId="{FE39EC66-9171-4E79-89DB-041D238878E2}" srcOrd="0" destOrd="0" presId="urn:microsoft.com/office/officeart/2005/8/layout/default"/>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88C15610-B699-4BAD-9F4B-68D863CBE7CE}" type="presParOf" srcId="{790C49AD-5B67-4476-B39B-DEDEC531C193}" destId="{B74ECC0D-4C67-4B50-B25C-7E0EB0DE3544}" srcOrd="18" destOrd="0" presId="urn:microsoft.com/office/officeart/2005/8/layout/default"/>
    <dgm:cxn modelId="{06276A87-5EEF-4E1F-BEC0-72491E08BB4A}" type="presParOf" srcId="{790C49AD-5B67-4476-B39B-DEDEC531C193}" destId="{BC8D0654-A338-44A5-BF14-B4D1C48D16DE}" srcOrd="19" destOrd="0" presId="urn:microsoft.com/office/officeart/2005/8/layout/default"/>
    <dgm:cxn modelId="{D40C0DED-88AF-4255-966D-51DCE9A44BDA}" type="presParOf" srcId="{790C49AD-5B67-4476-B39B-DEDEC531C193}" destId="{BF5ED12A-A9BB-4C5F-84B4-883977C6B02C}" srcOrd="20" destOrd="0" presId="urn:microsoft.com/office/officeart/2005/8/layout/default"/>
    <dgm:cxn modelId="{ECFC6D95-7606-45C2-94D1-31584B4DE340}" type="presParOf" srcId="{790C49AD-5B67-4476-B39B-DEDEC531C193}" destId="{C750B79B-AD08-4C0B-892C-3F339253489F}" srcOrd="21" destOrd="0" presId="urn:microsoft.com/office/officeart/2005/8/layout/default"/>
    <dgm:cxn modelId="{509CC042-49F7-44D9-82BF-4D54FF4D1E3D}" type="presParOf" srcId="{790C49AD-5B67-4476-B39B-DEDEC531C193}" destId="{9910D55C-63A0-404A-9A78-5223A57DBC03}" srcOrd="22" destOrd="0" presId="urn:microsoft.com/office/officeart/2005/8/layout/default"/>
    <dgm:cxn modelId="{90B0D3B8-7BB1-41A8-8EBA-FD5258D9CCE5}" type="presParOf" srcId="{790C49AD-5B67-4476-B39B-DEDEC531C193}" destId="{DB36ABAB-A923-403E-9762-3CEC7FCC08FC}" srcOrd="23" destOrd="0" presId="urn:microsoft.com/office/officeart/2005/8/layout/default"/>
    <dgm:cxn modelId="{05FD8868-1FCB-4A5F-AC3B-AD541609BC95}" type="presParOf" srcId="{790C49AD-5B67-4476-B39B-DEDEC531C193}" destId="{FE39EC66-9171-4E79-89DB-041D238878E2}" srcOrd="24" destOrd="0" presId="urn:microsoft.com/office/officeart/2005/8/layout/default"/>
    <dgm:cxn modelId="{76F8E3CA-46E6-4158-B03F-2FDC8F35277A}" type="presParOf" srcId="{790C49AD-5B67-4476-B39B-DEDEC531C193}" destId="{573A8756-F1B5-430D-B42A-53C270126520}" srcOrd="25" destOrd="0" presId="urn:microsoft.com/office/officeart/2005/8/layout/default"/>
    <dgm:cxn modelId="{5311DA52-F177-4540-ABDD-B2BB42EDA2F0}" type="presParOf" srcId="{790C49AD-5B67-4476-B39B-DEDEC531C193}" destId="{C8F3FF7B-DABF-44A6-89C9-CA299E67C061}" srcOrd="26" destOrd="0" presId="urn:microsoft.com/office/officeart/2005/8/layout/default"/>
    <dgm:cxn modelId="{A71D3B3C-C8EB-48F5-BD05-3615CE4918E7}" type="presParOf" srcId="{790C49AD-5B67-4476-B39B-DEDEC531C193}" destId="{DAE01E6E-EF8B-4B6D-8B71-025E2351D356}" srcOrd="27" destOrd="0" presId="urn:microsoft.com/office/officeart/2005/8/layout/default"/>
    <dgm:cxn modelId="{225B9437-62BA-4303-A851-5147A7E7A5E2}" type="presParOf" srcId="{790C49AD-5B67-4476-B39B-DEDEC531C193}" destId="{30DAB1B8-D3CC-493C-B799-3629259742D5}" srcOrd="28" destOrd="0" presId="urn:microsoft.com/office/officeart/2005/8/layout/default"/>
    <dgm:cxn modelId="{7118C2AF-7253-4005-BA7F-E8E208E892C8}" type="presParOf" srcId="{790C49AD-5B67-4476-B39B-DEDEC531C193}" destId="{0BC19C84-98B7-437A-AE6C-51AF6088F227}" srcOrd="29" destOrd="0" presId="urn:microsoft.com/office/officeart/2005/8/layout/default"/>
    <dgm:cxn modelId="{ED78646D-9826-4FD8-9429-E1C2D6CB5030}" type="presParOf" srcId="{790C49AD-5B67-4476-B39B-DEDEC531C193}" destId="{35C6EBD2-D173-43FE-B13F-A083458205F1}"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CCCC"/>
        </a:solidFill>
        <a:ln w="57150"/>
      </dgm:spPr>
      <dgm:t>
        <a:bodyPr/>
        <a:lstStyle/>
        <a:p>
          <a:r>
            <a:rPr lang="en-GB" sz="1400" dirty="0"/>
            <a:t>Abstract concept of how it will impact the patient and profession in the future</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CCCC"/>
        </a:solidFill>
      </dgm:spPr>
      <dgm:t>
        <a:bodyPr/>
        <a:lstStyle/>
        <a:p>
          <a:pPr>
            <a:buClrTx/>
            <a:buSzTx/>
            <a:buFontTx/>
            <a:buNone/>
          </a:pPr>
          <a:r>
            <a:rPr lang="en-GB" sz="1400" dirty="0"/>
            <a:t>Fear over legal and ethical ramifications - risk of being sued for making wrong decision</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CCCC"/>
        </a:solidFill>
      </dgm:spPr>
      <dgm:t>
        <a:bodyPr/>
        <a:lstStyle/>
        <a:p>
          <a:r>
            <a:rPr lang="en-GB" sz="1400" dirty="0"/>
            <a:t>Good definition of what genomics is and why it is important</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CCCC"/>
        </a:solidFill>
        <a:ln w="12700"/>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Individual’s concern about being competent</a:t>
          </a:r>
          <a:endParaRPr lang="en-GB" sz="1400" dirty="0"/>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CCCC"/>
        </a:solidFill>
      </dgm:spPr>
      <dgm:t>
        <a:bodyPr/>
        <a:lstStyle/>
        <a:p>
          <a:r>
            <a:rPr lang="en-GB" sz="1400" dirty="0"/>
            <a:t>Overwhelming: very diverse field that is evolving quickly</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CCCC"/>
        </a:solidFill>
      </dgm:spPr>
      <dgm:t>
        <a:bodyPr/>
        <a:lstStyle/>
        <a:p>
          <a:pPr>
            <a:buClrTx/>
            <a:buSzTx/>
            <a:buFontTx/>
            <a:buNone/>
          </a:pPr>
          <a:r>
            <a:rPr lang="en-GB" sz="1400" dirty="0"/>
            <a:t>IT interoperability; challenge of info sharing, e.g. test result as PDF</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08B13232-1B0C-4BF6-A3BB-6FEE71C03C70}">
      <dgm:prSet phldrT="[Text]" custT="1"/>
      <dgm:spPr>
        <a:solidFill>
          <a:srgbClr val="FFCCCC"/>
        </a:solidFill>
        <a:ln w="57150"/>
      </dgm:spPr>
      <dgm:t>
        <a:bodyPr/>
        <a:lstStyle/>
        <a:p>
          <a:r>
            <a:rPr lang="en-GB" sz="1400" dirty="0"/>
            <a:t>No direct source of knowledge</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CC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Competing priorities and workload</a:t>
          </a:r>
          <a:endParaRPr lang="en-GB" sz="1400" dirty="0"/>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CCCC"/>
        </a:solidFill>
        <a:ln w="57150"/>
      </dgm:spPr>
      <dgm:t>
        <a:bodyPr/>
        <a:lstStyle/>
        <a:p>
          <a:r>
            <a:rPr lang="en-GB" sz="1400" dirty="0"/>
            <a:t>Perceived complexity</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25F6BE0C-4718-45FF-85B7-95E67111FF73}">
      <dgm:prSet phldrT="[Text]" custT="1"/>
      <dgm:spPr>
        <a:solidFill>
          <a:srgbClr val="FFCCCC"/>
        </a:solidFill>
      </dgm:spPr>
      <dgm:t>
        <a:bodyPr/>
        <a:lstStyle/>
        <a:p>
          <a:r>
            <a:rPr lang="en-GB" sz="1400" dirty="0"/>
            <a:t>Unsure if applicable to pharmacy technician role. Why me? Does not impact me?</a:t>
          </a:r>
        </a:p>
      </dgm:t>
    </dgm:pt>
    <dgm:pt modelId="{0FCC5B2A-1B01-44E0-8557-8527D17EDDE4}" type="parTrans" cxnId="{5C14B363-5E19-4E17-950F-5C0360F5693A}">
      <dgm:prSet/>
      <dgm:spPr/>
      <dgm:t>
        <a:bodyPr/>
        <a:lstStyle/>
        <a:p>
          <a:endParaRPr lang="en-GB"/>
        </a:p>
      </dgm:t>
    </dgm:pt>
    <dgm:pt modelId="{CF200515-36F7-43AA-BD04-A52E379DA6E6}" type="sibTrans" cxnId="{5C14B363-5E19-4E17-950F-5C0360F5693A}">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0">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0">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0">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0">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0">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0">
        <dgm:presLayoutVars>
          <dgm:bulletEnabled val="1"/>
        </dgm:presLayoutVars>
      </dgm:prSet>
      <dgm:spPr/>
    </dgm:pt>
    <dgm:pt modelId="{B02A342C-A19A-4BB2-B2C5-3612768C3375}" type="pres">
      <dgm:prSet presAssocID="{F1674D07-DDDB-4E4C-AC6D-2AD757F547B4}" presName="sibTrans" presStyleCnt="0"/>
      <dgm:spPr/>
    </dgm:pt>
    <dgm:pt modelId="{1294197E-C8FE-4441-81D6-99EA7B7A8B42}" type="pres">
      <dgm:prSet presAssocID="{08B13232-1B0C-4BF6-A3BB-6FEE71C03C70}" presName="node" presStyleLbl="node1" presStyleIdx="6" presStyleCnt="10">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7" presStyleCnt="10">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8" presStyleCnt="10">
        <dgm:presLayoutVars>
          <dgm:bulletEnabled val="1"/>
        </dgm:presLayoutVars>
      </dgm:prSet>
      <dgm:spPr/>
    </dgm:pt>
    <dgm:pt modelId="{44C6C296-E6ED-4DAC-8535-7FDE70858FE2}" type="pres">
      <dgm:prSet presAssocID="{6E90EE2B-13FC-4150-90D9-539B41405D8C}" presName="sibTrans" presStyleCnt="0"/>
      <dgm:spPr/>
    </dgm:pt>
    <dgm:pt modelId="{CD6C9946-613C-4952-A680-C31652E8E8FD}" type="pres">
      <dgm:prSet presAssocID="{25F6BE0C-4718-45FF-85B7-95E67111FF73}" presName="node" presStyleLbl="node1" presStyleIdx="9" presStyleCnt="10">
        <dgm:presLayoutVars>
          <dgm:bulletEnabled val="1"/>
        </dgm:presLayoutVars>
      </dgm:prSet>
      <dgm:spPr/>
    </dgm:pt>
  </dgm:ptLst>
  <dgm:cxnLst>
    <dgm:cxn modelId="{98FE6510-F24D-4F75-A00F-89F8464E7F4C}" srcId="{D76C3AF9-A01B-4303-BC40-86F695A5BB90}" destId="{52D7ACB4-D538-4230-9212-1877DE9F10E2}" srcOrd="7"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5C14B363-5E19-4E17-950F-5C0360F5693A}" srcId="{D76C3AF9-A01B-4303-BC40-86F695A5BB90}" destId="{25F6BE0C-4718-45FF-85B7-95E67111FF73}" srcOrd="9" destOrd="0" parTransId="{0FCC5B2A-1B01-44E0-8557-8527D17EDDE4}" sibTransId="{CF200515-36F7-43AA-BD04-A52E379DA6E6}"/>
    <dgm:cxn modelId="{DDAE0746-1DE5-432A-8669-FD4B782C3E41}" type="presOf" srcId="{25F6BE0C-4718-45FF-85B7-95E67111FF73}" destId="{CD6C9946-613C-4952-A680-C31652E8E8FD}"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8" destOrd="0" parTransId="{B607BCDD-B20F-4989-B820-951A85F84BDC}" sibTransId="{6E90EE2B-13FC-4150-90D9-539B41405D8C}"/>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6"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40BBC567-5FFB-41CB-A9C0-B9E466A397B4}" type="presParOf" srcId="{790C49AD-5B67-4476-B39B-DEDEC531C193}" destId="{1294197E-C8FE-4441-81D6-99EA7B7A8B42}" srcOrd="12" destOrd="0" presId="urn:microsoft.com/office/officeart/2005/8/layout/default"/>
    <dgm:cxn modelId="{7BDFE6CA-AD2A-40F5-8E01-EE7059E10835}" type="presParOf" srcId="{790C49AD-5B67-4476-B39B-DEDEC531C193}" destId="{8F5662E2-D936-455C-991C-CE20CBA40AD2}" srcOrd="13" destOrd="0" presId="urn:microsoft.com/office/officeart/2005/8/layout/default"/>
    <dgm:cxn modelId="{56A0EAC4-DC5F-46F9-A624-934369391CED}" type="presParOf" srcId="{790C49AD-5B67-4476-B39B-DEDEC531C193}" destId="{436F555C-3B61-412C-87BA-251BCD8E276F}" srcOrd="14" destOrd="0" presId="urn:microsoft.com/office/officeart/2005/8/layout/default"/>
    <dgm:cxn modelId="{529C147A-2AF9-4AA5-B941-CED204C1DC59}" type="presParOf" srcId="{790C49AD-5B67-4476-B39B-DEDEC531C193}" destId="{93FED9F7-C045-4516-AD64-2746C80FCE3B}" srcOrd="15" destOrd="0" presId="urn:microsoft.com/office/officeart/2005/8/layout/default"/>
    <dgm:cxn modelId="{509CC042-49F7-44D9-82BF-4D54FF4D1E3D}" type="presParOf" srcId="{790C49AD-5B67-4476-B39B-DEDEC531C193}" destId="{9910D55C-63A0-404A-9A78-5223A57DBC03}" srcOrd="16" destOrd="0" presId="urn:microsoft.com/office/officeart/2005/8/layout/default"/>
    <dgm:cxn modelId="{C6ABB362-6614-45A9-9CE6-9E00927A81E4}" type="presParOf" srcId="{790C49AD-5B67-4476-B39B-DEDEC531C193}" destId="{44C6C296-E6ED-4DAC-8535-7FDE70858FE2}" srcOrd="17" destOrd="0" presId="urn:microsoft.com/office/officeart/2005/8/layout/default"/>
    <dgm:cxn modelId="{410A17E3-DFB3-4936-A15A-2102412BEE91}" type="presParOf" srcId="{790C49AD-5B67-4476-B39B-DEDEC531C193}" destId="{CD6C9946-613C-4952-A680-C31652E8E8FD}"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FFCC"/>
        </a:solidFill>
        <a:ln w="12700"/>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Contractual need / strategic push</a:t>
          </a:r>
          <a:endParaRPr lang="en-GB" sz="1400" dirty="0"/>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FFCC"/>
        </a:solidFill>
        <a:ln w="57150"/>
      </dgm:spPr>
      <dgm:t>
        <a:bodyPr/>
        <a:lstStyle/>
        <a:p>
          <a:r>
            <a:rPr lang="en-GB" sz="1400" dirty="0"/>
            <a:t>Desire to develop in role and personal professional development</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FF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Experiential learning</a:t>
          </a:r>
          <a:endParaRPr lang="en-GB" sz="1400" dirty="0"/>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FFCC"/>
        </a:solidFill>
        <a:ln w="57150"/>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Feeling confident and competent</a:t>
          </a:r>
          <a:endParaRPr lang="en-GB" sz="1400" dirty="0"/>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FFCC"/>
        </a:solidFill>
        <a:ln w="12700"/>
      </dgm:spPr>
      <dgm:t>
        <a:bodyPr/>
        <a:lstStyle/>
        <a:p>
          <a:r>
            <a:rPr lang="en-GB" sz="1400" dirty="0"/>
            <a:t>Peer support</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FF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Inspirational leaders/ colleagues in PT space</a:t>
          </a:r>
          <a:endParaRPr lang="en-GB" sz="1400" dirty="0"/>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FFCC"/>
        </a:solidFill>
      </dgm:spPr>
      <dgm:t>
        <a:bodyPr/>
        <a:lstStyle/>
        <a:p>
          <a:pPr>
            <a:buClrTx/>
            <a:buSzTx/>
            <a:buFontTx/>
            <a:buNone/>
          </a:pPr>
          <a:r>
            <a:rPr lang="en-GB" sz="1400" dirty="0">
              <a:solidFill>
                <a:srgbClr val="231F20"/>
              </a:solidFill>
              <a:latin typeface="Arial" panose="020B0604020202020204"/>
            </a:rPr>
            <a:t>O</a:t>
          </a:r>
          <a:r>
            <a:rPr kumimoji="0" lang="en-GB" sz="1400" b="0" i="0" u="none" strike="noStrike" cap="none" spc="0" normalizeH="0" baseline="0" noProof="0" dirty="0" err="1">
              <a:ln>
                <a:noFill/>
              </a:ln>
              <a:solidFill>
                <a:srgbClr val="231F20"/>
              </a:solidFill>
              <a:effectLst/>
              <a:uLnTx/>
              <a:uFillTx/>
              <a:latin typeface="Arial" panose="020B0604020202020204"/>
              <a:ea typeface="+mn-ea"/>
              <a:cs typeface="+mn-cs"/>
            </a:rPr>
            <a:t>pportunities</a:t>
          </a: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 for progression of PT profession</a:t>
          </a:r>
          <a:endParaRPr lang="en-GB" sz="1400" dirty="0"/>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FFCC"/>
        </a:solidFill>
        <a:ln w="57150"/>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Patient safety and patient outcomes</a:t>
          </a:r>
          <a:endParaRPr lang="en-GB" sz="1400" dirty="0"/>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FF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Cost savings</a:t>
          </a:r>
          <a:endParaRPr lang="en-GB" sz="1400" dirty="0"/>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FFCC"/>
        </a:solidFill>
      </dgm:spPr>
      <dgm:t>
        <a:bodyPr/>
        <a:lstStyle/>
        <a:p>
          <a:pPr>
            <a:buClrTx/>
            <a:buSzTx/>
            <a:buFontTx/>
            <a:buNone/>
          </a:pPr>
          <a:r>
            <a:rPr lang="en-GB" sz="1400" dirty="0"/>
            <a:t>Want and need to be up to date (CPD)</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0" custLinFactNeighborX="1134">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0">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0">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0">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0">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0">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0">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0" custLinFactNeighborX="1134">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0" custLinFactNeighborX="1134">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9" presStyleCnt="10">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9" destOrd="0" parTransId="{B607BCDD-B20F-4989-B820-951A85F84BDC}" sibTransId="{6E90EE2B-13FC-4150-90D9-539B41405D8C}"/>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509CC042-49F7-44D9-82BF-4D54FF4D1E3D}" type="presParOf" srcId="{790C49AD-5B67-4476-B39B-DEDEC531C193}" destId="{9910D55C-63A0-404A-9A78-5223A57DBC0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F5F9A24-5926-4E3E-A7C0-715F76E7C412}">
      <dgm:prSet phldrT="[Text]" custT="1"/>
      <dgm:spPr>
        <a:solidFill>
          <a:srgbClr val="80D2CC"/>
        </a:solidFill>
        <a:ln w="12700"/>
      </dgm:spPr>
      <dgm:t>
        <a:bodyPr/>
        <a:lstStyle/>
        <a:p>
          <a:r>
            <a:rPr lang="en-GB" sz="1400" dirty="0"/>
            <a:t>Access to resources &amp; education to use in practice and for them to be built into my digital systems</a:t>
          </a:r>
        </a:p>
      </dgm:t>
    </dgm:pt>
    <dgm:pt modelId="{32B9EA41-78D1-4DCE-ACE5-D467222DFCD7}" type="sibTrans" cxnId="{ADA60C17-4FBA-497F-95B1-31BDF53003BA}">
      <dgm:prSet/>
      <dgm:spPr/>
      <dgm:t>
        <a:bodyPr/>
        <a:lstStyle/>
        <a:p>
          <a:endParaRPr lang="en-GB"/>
        </a:p>
      </dgm:t>
    </dgm:pt>
    <dgm:pt modelId="{19392037-CC56-44DE-A98E-711AB57F6B12}" type="parTrans" cxnId="{ADA60C17-4FBA-497F-95B1-31BDF53003BA}">
      <dgm:prSet/>
      <dgm:spPr/>
      <dgm:t>
        <a:bodyPr/>
        <a:lstStyle/>
        <a:p>
          <a:endParaRPr lang="en-GB"/>
        </a:p>
      </dgm:t>
    </dgm:pt>
    <dgm:pt modelId="{3D2FA93B-D185-46FC-BB47-6A24B78F727B}">
      <dgm:prSet phldrT="[Text]" custT="1"/>
      <dgm:spPr>
        <a:solidFill>
          <a:srgbClr val="80D2CC"/>
        </a:solidFill>
        <a:ln w="12700"/>
      </dgm:spPr>
      <dgm:t>
        <a:bodyPr/>
        <a:lstStyle/>
        <a:p>
          <a:r>
            <a:rPr lang="en-GB" sz="1400" dirty="0"/>
            <a:t>Access to specialist advice from a hospital or genomics service</a:t>
          </a:r>
        </a:p>
      </dgm:t>
    </dgm:pt>
    <dgm:pt modelId="{A9733DB7-117A-44C3-92EB-251688BB8340}" type="sibTrans" cxnId="{B69ED87C-CFF4-4F18-86D1-C53693BB8D97}">
      <dgm:prSet/>
      <dgm:spPr/>
      <dgm:t>
        <a:bodyPr/>
        <a:lstStyle/>
        <a:p>
          <a:endParaRPr lang="en-GB"/>
        </a:p>
      </dgm:t>
    </dgm:pt>
    <dgm:pt modelId="{193118F0-E8C4-4809-AFBD-0410F7FCEA43}" type="parTrans" cxnId="{B69ED87C-CFF4-4F18-86D1-C53693BB8D97}">
      <dgm:prSet/>
      <dgm:spPr/>
      <dgm:t>
        <a:bodyPr/>
        <a:lstStyle/>
        <a:p>
          <a:endParaRPr lang="en-GB"/>
        </a:p>
      </dgm:t>
    </dgm:pt>
    <dgm:pt modelId="{315F27FA-84FE-4444-8D2C-E1F428C01B2C}">
      <dgm:prSet phldrT="[Text]" custT="1"/>
      <dgm:spPr>
        <a:solidFill>
          <a:srgbClr val="80D2CC"/>
        </a:solidFill>
        <a:ln w="57150"/>
      </dgm:spPr>
      <dgm:t>
        <a:bodyPr/>
        <a:lstStyle/>
        <a:p>
          <a:pPr>
            <a:buClrTx/>
            <a:buSzTx/>
            <a:buFontTx/>
            <a:buNone/>
          </a:pPr>
          <a:r>
            <a:rPr lang="en-GB" sz="1400" dirty="0"/>
            <a:t>Background knowledge. Understand what genomics is &amp; how it fits into my role</a:t>
          </a:r>
        </a:p>
      </dgm:t>
    </dgm:pt>
    <dgm:pt modelId="{13AABA2C-CBE0-4B49-9FF4-69E3F8DD68AE}" type="sibTrans" cxnId="{9FD062A4-0172-496B-88E4-574203CF4431}">
      <dgm:prSet/>
      <dgm:spPr/>
      <dgm:t>
        <a:bodyPr/>
        <a:lstStyle/>
        <a:p>
          <a:endParaRPr lang="en-GB"/>
        </a:p>
      </dgm:t>
    </dgm:pt>
    <dgm:pt modelId="{C9E45EA1-0398-4DCF-93EF-05CCDD3C51F3}" type="parTrans" cxnId="{9FD062A4-0172-496B-88E4-574203CF4431}">
      <dgm:prSet/>
      <dgm:spPr/>
      <dgm:t>
        <a:bodyPr/>
        <a:lstStyle/>
        <a:p>
          <a:endParaRPr lang="en-GB"/>
        </a:p>
      </dgm:t>
    </dgm:pt>
    <dgm:pt modelId="{B8A6D06B-6C1B-4B21-9270-C88F6875E64B}">
      <dgm:prSet phldrT="[Text]" custT="1"/>
      <dgm:spPr>
        <a:solidFill>
          <a:srgbClr val="80D2CC"/>
        </a:solidFill>
        <a:ln w="57150"/>
      </dgm:spPr>
      <dgm:t>
        <a:bodyPr/>
        <a:lstStyle/>
        <a:p>
          <a:r>
            <a:rPr lang="en-GB" sz="1400" dirty="0"/>
            <a:t>Clinical pathways to follow showing accountability at each stage</a:t>
          </a:r>
        </a:p>
      </dgm:t>
    </dgm:pt>
    <dgm:pt modelId="{7A79DA01-F8E3-4D95-BCDE-901C371C1776}" type="sibTrans" cxnId="{4216AF93-7FBE-4166-A318-20FB9A283F3F}">
      <dgm:prSet/>
      <dgm:spPr/>
      <dgm:t>
        <a:bodyPr/>
        <a:lstStyle/>
        <a:p>
          <a:endParaRPr lang="en-GB"/>
        </a:p>
      </dgm:t>
    </dgm:pt>
    <dgm:pt modelId="{C66CDF8A-2F5C-4889-A2B9-7C58A3803A35}" type="parTrans" cxnId="{4216AF93-7FBE-4166-A318-20FB9A283F3F}">
      <dgm:prSet/>
      <dgm:spPr/>
      <dgm:t>
        <a:bodyPr/>
        <a:lstStyle/>
        <a:p>
          <a:endParaRPr lang="en-GB"/>
        </a:p>
      </dgm:t>
    </dgm:pt>
    <dgm:pt modelId="{670FF909-F3B9-4AAF-8E7C-D74D28104019}">
      <dgm:prSet phldrT="[Text]" custT="1"/>
      <dgm:spPr>
        <a:solidFill>
          <a:srgbClr val="80D2CC"/>
        </a:solidFill>
      </dgm:spPr>
      <dgm:t>
        <a:bodyPr/>
        <a:lstStyle/>
        <a:p>
          <a:r>
            <a:rPr lang="en-GB" sz="1400" dirty="0"/>
            <a:t>Easy access to genomics results</a:t>
          </a:r>
        </a:p>
      </dgm:t>
    </dgm:pt>
    <dgm:pt modelId="{2651F93A-854A-4487-9827-6A07BCFF1BF7}" type="sibTrans" cxnId="{828254C0-4569-4714-AB96-099C48D9E799}">
      <dgm:prSet/>
      <dgm:spPr/>
      <dgm:t>
        <a:bodyPr/>
        <a:lstStyle/>
        <a:p>
          <a:endParaRPr lang="en-GB"/>
        </a:p>
      </dgm:t>
    </dgm:pt>
    <dgm:pt modelId="{B47D37DC-ADDC-4D20-B336-5AB3CFCF9369}" type="parTrans" cxnId="{828254C0-4569-4714-AB96-099C48D9E799}">
      <dgm:prSet/>
      <dgm:spPr/>
      <dgm:t>
        <a:bodyPr/>
        <a:lstStyle/>
        <a:p>
          <a:endParaRPr lang="en-GB"/>
        </a:p>
      </dgm:t>
    </dgm:pt>
    <dgm:pt modelId="{03B8DE76-CD9C-4F1E-A10E-A8A4B13FB507}">
      <dgm:prSet custT="1"/>
      <dgm:spPr>
        <a:solidFill>
          <a:srgbClr val="80D2CC"/>
        </a:solidFill>
      </dgm:spPr>
      <dgm:t>
        <a:bodyPr/>
        <a:lstStyle/>
        <a:p>
          <a:r>
            <a:rPr lang="en-GB" sz="1400" dirty="0"/>
            <a:t>Education that is embedded into existing training pathway</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4696BAFB-C312-4017-A369-897C891E5692}">
      <dgm:prSet phldrT="[Text]" custT="1"/>
      <dgm:spPr>
        <a:solidFill>
          <a:srgbClr val="80D2CC"/>
        </a:solidFill>
        <a:ln w="12700"/>
      </dgm:spPr>
      <dgm:t>
        <a:bodyPr/>
        <a:lstStyle/>
        <a:p>
          <a:r>
            <a:rPr lang="en-GB" sz="1400" dirty="0"/>
            <a:t>Expert support to identify patients who need genomic intervention</a:t>
          </a:r>
        </a:p>
      </dgm:t>
    </dgm:pt>
    <dgm:pt modelId="{DA737080-4598-42B5-9685-74B5F5519987}" type="sibTrans" cxnId="{6517F7EB-925C-4794-A22A-4965060F5FED}">
      <dgm:prSet/>
      <dgm:spPr/>
      <dgm:t>
        <a:bodyPr/>
        <a:lstStyle/>
        <a:p>
          <a:endParaRPr lang="en-GB"/>
        </a:p>
      </dgm:t>
    </dgm:pt>
    <dgm:pt modelId="{53867A99-5AE0-494B-AE59-A5B5506E0A3F}" type="parTrans" cxnId="{6517F7EB-925C-4794-A22A-4965060F5FED}">
      <dgm:prSet/>
      <dgm:spPr/>
      <dgm:t>
        <a:bodyPr/>
        <a:lstStyle/>
        <a:p>
          <a:endParaRPr lang="en-GB"/>
        </a:p>
      </dgm:t>
    </dgm:pt>
    <dgm:pt modelId="{E53E18CC-7784-46B1-934F-CFA99531319C}">
      <dgm:prSet phldrT="[Text]" custT="1"/>
      <dgm:spPr>
        <a:solidFill>
          <a:srgbClr val="80D2CC"/>
        </a:solidFill>
      </dgm:spPr>
      <dgm:t>
        <a:bodyPr/>
        <a:lstStyle/>
        <a:p>
          <a:r>
            <a:rPr lang="en-GB" sz="1400" dirty="0"/>
            <a:t>Guidance on where I or the GP practice sit within this and what role we need to play</a:t>
          </a:r>
        </a:p>
      </dgm:t>
    </dgm:pt>
    <dgm:pt modelId="{9AEA476B-C773-46F8-8B67-BA50C31C5620}" type="sibTrans" cxnId="{34917A83-F2E1-4437-811C-83EAA6EC95F7}">
      <dgm:prSet/>
      <dgm:spPr/>
      <dgm:t>
        <a:bodyPr/>
        <a:lstStyle/>
        <a:p>
          <a:endParaRPr lang="en-GB"/>
        </a:p>
      </dgm:t>
    </dgm:pt>
    <dgm:pt modelId="{0D0C0100-9703-4452-B644-1D95745561CA}" type="parTrans" cxnId="{34917A83-F2E1-4437-811C-83EAA6EC95F7}">
      <dgm:prSet/>
      <dgm:spPr/>
      <dgm:t>
        <a:bodyPr/>
        <a:lstStyle/>
        <a:p>
          <a:endParaRPr lang="en-GB"/>
        </a:p>
      </dgm:t>
    </dgm:pt>
    <dgm:pt modelId="{F6476F9D-93CF-4028-8DF7-BD2B173C2577}">
      <dgm:prSet phldrT="[Text]" custT="1"/>
      <dgm:spPr>
        <a:solidFill>
          <a:srgbClr val="80D2CC"/>
        </a:solidFill>
      </dgm:spPr>
      <dgm:t>
        <a:bodyPr/>
        <a:lstStyle/>
        <a:p>
          <a:r>
            <a:rPr lang="en-GB" sz="1400" dirty="0"/>
            <a:t>Leadership in this space and clear communication of what is expected of me</a:t>
          </a:r>
        </a:p>
      </dgm:t>
    </dgm:pt>
    <dgm:pt modelId="{FCC24B73-5F10-4D57-B8CE-497C932CF61C}" type="sibTrans" cxnId="{5C1C6D35-96E3-4641-AFA1-2E1155C3D820}">
      <dgm:prSet/>
      <dgm:spPr/>
      <dgm:t>
        <a:bodyPr/>
        <a:lstStyle/>
        <a:p>
          <a:endParaRPr lang="en-GB"/>
        </a:p>
      </dgm:t>
    </dgm:pt>
    <dgm:pt modelId="{0867901A-B211-41F4-B6D7-FA0CDDCD9878}" type="parTrans" cxnId="{5C1C6D35-96E3-4641-AFA1-2E1155C3D820}">
      <dgm:prSet/>
      <dgm:spPr/>
      <dgm:t>
        <a:bodyPr/>
        <a:lstStyle/>
        <a:p>
          <a:endParaRPr lang="en-GB"/>
        </a:p>
      </dgm:t>
    </dgm:pt>
    <dgm:pt modelId="{D5CBC0C9-F8F9-45E5-894E-63BA574BAEE9}">
      <dgm:prSet phldrT="[Text]" custT="1"/>
      <dgm:spPr>
        <a:solidFill>
          <a:srgbClr val="80D2CC"/>
        </a:solidFill>
      </dgm:spPr>
      <dgm:t>
        <a:bodyPr/>
        <a:lstStyle/>
        <a:p>
          <a:r>
            <a:rPr lang="en-GB" sz="1400" dirty="0"/>
            <a:t>Local PCN genomics champion/ specialist – </a:t>
          </a:r>
          <a:r>
            <a:rPr lang="en-GB" sz="1400" b="0" dirty="0"/>
            <a:t>when service is up and running</a:t>
          </a:r>
        </a:p>
      </dgm:t>
    </dgm:pt>
    <dgm:pt modelId="{F1674D07-DDDB-4E4C-AC6D-2AD757F547B4}" type="sibTrans" cxnId="{D2E25D11-A4B3-494E-BF28-23BC2D215FF8}">
      <dgm:prSet/>
      <dgm:spPr/>
      <dgm:t>
        <a:bodyPr/>
        <a:lstStyle/>
        <a:p>
          <a:endParaRPr lang="en-GB"/>
        </a:p>
      </dgm:t>
    </dgm:pt>
    <dgm:pt modelId="{6CCE5DF2-FEDD-43F3-8FEE-9AFC3A0B52B5}" type="parTrans" cxnId="{D2E25D11-A4B3-494E-BF28-23BC2D215FF8}">
      <dgm:prSet/>
      <dgm:spPr/>
      <dgm:t>
        <a:bodyPr/>
        <a:lstStyle/>
        <a:p>
          <a:endParaRPr lang="en-GB"/>
        </a:p>
      </dgm:t>
    </dgm:pt>
    <dgm:pt modelId="{B2E7AD66-D358-4912-9595-953685DE4A00}">
      <dgm:prSet phldrT="[Text]" custT="1"/>
      <dgm:spPr>
        <a:solidFill>
          <a:srgbClr val="80D2CC"/>
        </a:solidFill>
        <a:ln w="12700"/>
      </dgm:spPr>
      <dgm:t>
        <a:bodyPr/>
        <a:lstStyle/>
        <a:p>
          <a:pPr>
            <a:buClrTx/>
            <a:buSzTx/>
            <a:buFontTx/>
            <a:buNone/>
          </a:pPr>
          <a:r>
            <a:rPr lang="en-GB" sz="1400" dirty="0"/>
            <a:t>Referral pathways to follow to identify which patients need testing</a:t>
          </a:r>
        </a:p>
      </dgm:t>
    </dgm:pt>
    <dgm:pt modelId="{53D919E2-FB98-4E1F-9373-3232A589DD2A}" type="sibTrans" cxnId="{BD4E9C42-CEAB-4350-8742-00A6FB62D221}">
      <dgm:prSet/>
      <dgm:spPr/>
      <dgm:t>
        <a:bodyPr/>
        <a:lstStyle/>
        <a:p>
          <a:endParaRPr lang="en-GB"/>
        </a:p>
      </dgm:t>
    </dgm:pt>
    <dgm:pt modelId="{84AB70C4-B3EF-4E66-A1FC-5674E7430887}" type="parTrans" cxnId="{BD4E9C42-CEAB-4350-8742-00A6FB62D221}">
      <dgm:prSet/>
      <dgm:spPr/>
      <dgm:t>
        <a:bodyPr/>
        <a:lstStyle/>
        <a:p>
          <a:endParaRPr lang="en-GB"/>
        </a:p>
      </dgm:t>
    </dgm:pt>
    <dgm:pt modelId="{08B13232-1B0C-4BF6-A3BB-6FEE71C03C70}">
      <dgm:prSet phldrT="[Text]" custT="1"/>
      <dgm:spPr>
        <a:solidFill>
          <a:srgbClr val="80D2CC"/>
        </a:solidFill>
        <a:ln w="57150"/>
      </dgm:spPr>
      <dgm:t>
        <a:bodyPr/>
        <a:lstStyle/>
        <a:p>
          <a:r>
            <a:rPr lang="en-GB" sz="1400" dirty="0"/>
            <a:t>Support to deal with legal and ethical ramifications &amp; know limits of reasonable practice</a:t>
          </a:r>
        </a:p>
      </dgm:t>
    </dgm:pt>
    <dgm:pt modelId="{8B061A40-1054-4131-AD93-DCDBAF1E745F}" type="sibTrans" cxnId="{31DD85DC-B0BC-4CBE-838F-4C3150B933A7}">
      <dgm:prSet/>
      <dgm:spPr/>
      <dgm:t>
        <a:bodyPr/>
        <a:lstStyle/>
        <a:p>
          <a:endParaRPr lang="en-GB"/>
        </a:p>
      </dgm:t>
    </dgm:pt>
    <dgm:pt modelId="{8E655E80-997E-49E3-9743-9EADF00AB066}" type="parTrans" cxnId="{31DD85DC-B0BC-4CBE-838F-4C3150B933A7}">
      <dgm:prSet/>
      <dgm:spPr/>
      <dgm:t>
        <a:bodyPr/>
        <a:lstStyle/>
        <a:p>
          <a:endParaRPr lang="en-GB"/>
        </a:p>
      </dgm:t>
    </dgm:pt>
    <dgm:pt modelId="{52D7ACB4-D538-4230-9212-1877DE9F10E2}">
      <dgm:prSet phldrT="[Text]" custT="1"/>
      <dgm:spPr>
        <a:solidFill>
          <a:srgbClr val="80D2CC"/>
        </a:solidFill>
      </dgm:spPr>
      <dgm:t>
        <a:bodyPr/>
        <a:lstStyle/>
        <a:p>
          <a:r>
            <a:rPr lang="en-GB" sz="1400" dirty="0"/>
            <a:t>Understanding of who does what in testing process and how to apply results</a:t>
          </a:r>
        </a:p>
      </dgm:t>
    </dgm:pt>
    <dgm:pt modelId="{F732A910-BD27-4B61-BD13-BB8A705B677A}" type="sibTrans" cxnId="{98FE6510-F24D-4F75-A00F-89F8464E7F4C}">
      <dgm:prSet/>
      <dgm:spPr/>
      <dgm:t>
        <a:bodyPr/>
        <a:lstStyle/>
        <a:p>
          <a:endParaRPr lang="en-GB"/>
        </a:p>
      </dgm:t>
    </dgm:pt>
    <dgm:pt modelId="{4ABC10F8-B32F-42EF-B6EE-F78069539FD4}" type="parTrans" cxnId="{98FE6510-F24D-4F75-A00F-89F8464E7F4C}">
      <dgm:prSet/>
      <dgm:spPr/>
      <dgm:t>
        <a:bodyPr/>
        <a:lstStyle/>
        <a:p>
          <a:endParaRPr lang="en-GB"/>
        </a:p>
      </dgm:t>
    </dgm:pt>
    <dgm:pt modelId="{BBE3EB94-F95B-4F9B-A8D2-48C37CD90D8C}">
      <dgm:prSet phldrT="[Text]" custT="1"/>
      <dgm:spPr>
        <a:solidFill>
          <a:srgbClr val="80D2CC"/>
        </a:solidFill>
      </dgm:spPr>
      <dgm:t>
        <a:bodyPr/>
        <a:lstStyle/>
        <a:p>
          <a:r>
            <a:rPr lang="en-GB" sz="1400" dirty="0"/>
            <a:t>Understanding how to work in a new multi professional team</a:t>
          </a:r>
        </a:p>
      </dgm:t>
    </dgm:pt>
    <dgm:pt modelId="{6E90EE2B-13FC-4150-90D9-539B41405D8C}" type="sibTrans" cxnId="{9DC7C453-11CC-49A8-9D25-FD1EB6378A70}">
      <dgm:prSet/>
      <dgm:spPr/>
      <dgm:t>
        <a:bodyPr/>
        <a:lstStyle/>
        <a:p>
          <a:endParaRPr lang="en-GB"/>
        </a:p>
      </dgm:t>
    </dgm:pt>
    <dgm:pt modelId="{B607BCDD-B20F-4989-B820-951A85F84BDC}" type="parTrans" cxnId="{9DC7C453-11CC-49A8-9D25-FD1EB6378A70}">
      <dgm:prSet/>
      <dgm:spPr/>
      <dgm:t>
        <a:bodyPr/>
        <a:lstStyle/>
        <a:p>
          <a:endParaRPr lang="en-GB"/>
        </a:p>
      </dgm:t>
    </dgm:pt>
    <dgm:pt modelId="{D61325EE-1425-4EDB-B389-B7E22A7E80B3}">
      <dgm:prSet phldrT="[Text]" custT="1"/>
      <dgm:spPr>
        <a:solidFill>
          <a:srgbClr val="80D2CC"/>
        </a:solidFill>
      </dgm:spPr>
      <dgm:t>
        <a:bodyPr/>
        <a:lstStyle/>
        <a:p>
          <a:r>
            <a:rPr lang="en-GB" sz="1400" dirty="0"/>
            <a:t>Universal knowledge of where test results are put and how to access them</a:t>
          </a:r>
        </a:p>
      </dgm:t>
    </dgm:pt>
    <dgm:pt modelId="{C27B1FD1-28E3-4689-9F61-D8582F0035E7}" type="sibTrans" cxnId="{9E9E3991-250D-451B-9E43-89AA6178E1C9}">
      <dgm:prSet/>
      <dgm:spPr/>
      <dgm:t>
        <a:bodyPr/>
        <a:lstStyle/>
        <a:p>
          <a:endParaRPr lang="en-GB"/>
        </a:p>
      </dgm:t>
    </dgm:pt>
    <dgm:pt modelId="{F3F8E748-46B7-450C-A01C-F708FFC6533D}" type="parTrans" cxnId="{9E9E3991-250D-451B-9E43-89AA6178E1C9}">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72BBEBBA-90E1-49BE-A3E7-67C5A1EC7B69}" type="pres">
      <dgm:prSet presAssocID="{9F5F9A24-5926-4E3E-A7C0-715F76E7C412}" presName="node" presStyleLbl="node1" presStyleIdx="0" presStyleCnt="15" custLinFactNeighborY="1472">
        <dgm:presLayoutVars>
          <dgm:bulletEnabled val="1"/>
        </dgm:presLayoutVars>
      </dgm:prSet>
      <dgm:spPr/>
    </dgm:pt>
    <dgm:pt modelId="{7B3E7E70-35EF-4944-A891-901BB94B5121}" type="pres">
      <dgm:prSet presAssocID="{32B9EA41-78D1-4DCE-ACE5-D467222DFCD7}" presName="sibTrans" presStyleCnt="0"/>
      <dgm:spPr/>
    </dgm:pt>
    <dgm:pt modelId="{3216DBA7-3D13-42EA-9FA1-81A2E17232D2}" type="pres">
      <dgm:prSet presAssocID="{3D2FA93B-D185-46FC-BB47-6A24B78F727B}" presName="node" presStyleLbl="node1" presStyleIdx="1" presStyleCnt="15" custLinFactNeighborY="1472">
        <dgm:presLayoutVars>
          <dgm:bulletEnabled val="1"/>
        </dgm:presLayoutVars>
      </dgm:prSet>
      <dgm:spPr/>
    </dgm:pt>
    <dgm:pt modelId="{F62CB71E-4B14-4AF1-BF2C-16BF0577D117}" type="pres">
      <dgm:prSet presAssocID="{A9733DB7-117A-44C3-92EB-251688BB8340}" presName="sibTrans" presStyleCnt="0"/>
      <dgm:spPr/>
    </dgm:pt>
    <dgm:pt modelId="{701E2E8E-A9A9-4554-A380-6CBF8ECF61CF}" type="pres">
      <dgm:prSet presAssocID="{315F27FA-84FE-4444-8D2C-E1F428C01B2C}" presName="node" presStyleLbl="node1" presStyleIdx="2" presStyleCnt="15" custLinFactNeighborY="1472">
        <dgm:presLayoutVars>
          <dgm:bulletEnabled val="1"/>
        </dgm:presLayoutVars>
      </dgm:prSet>
      <dgm:spPr/>
    </dgm:pt>
    <dgm:pt modelId="{1E9FEA09-0540-4A49-8F15-139B9BD64FE8}" type="pres">
      <dgm:prSet presAssocID="{13AABA2C-CBE0-4B49-9FF4-69E3F8DD68AE}" presName="sibTrans" presStyleCnt="0"/>
      <dgm:spPr/>
    </dgm:pt>
    <dgm:pt modelId="{0ED84DE8-99E7-4D18-A92A-F072C526F29B}" type="pres">
      <dgm:prSet presAssocID="{B8A6D06B-6C1B-4B21-9270-C88F6875E64B}" presName="node" presStyleLbl="node1" presStyleIdx="3" presStyleCnt="15" custLinFactNeighborY="1472">
        <dgm:presLayoutVars>
          <dgm:bulletEnabled val="1"/>
        </dgm:presLayoutVars>
      </dgm:prSet>
      <dgm:spPr/>
    </dgm:pt>
    <dgm:pt modelId="{7CE7A014-A622-458A-A2D7-FF7325CC2CB3}" type="pres">
      <dgm:prSet presAssocID="{7A79DA01-F8E3-4D95-BCDE-901C371C1776}" presName="sibTrans" presStyleCnt="0"/>
      <dgm:spPr/>
    </dgm:pt>
    <dgm:pt modelId="{AC9A42BD-144D-4434-B3A0-114576FE19D3}" type="pres">
      <dgm:prSet presAssocID="{670FF909-F3B9-4AAF-8E7C-D74D28104019}" presName="node" presStyleLbl="node1" presStyleIdx="4" presStyleCnt="15">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5" presStyleCnt="15" custLinFactNeighborY="147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6" presStyleCnt="15" custLinFactNeighborY="147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7" presStyleCnt="15" custLinFactNeighborY="1472">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8" presStyleCnt="15">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9" presStyleCnt="15">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10" presStyleCnt="15">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11" presStyleCnt="15">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12" presStyleCnt="15">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13" presStyleCnt="15">
        <dgm:presLayoutVars>
          <dgm:bulletEnabled val="1"/>
        </dgm:presLayoutVars>
      </dgm:prSet>
      <dgm:spPr/>
    </dgm:pt>
    <dgm:pt modelId="{79B5E765-C206-4619-86AA-2C1EFFA6CCCC}" type="pres">
      <dgm:prSet presAssocID="{6E90EE2B-13FC-4150-90D9-539B41405D8C}" presName="sibTrans" presStyleCnt="0"/>
      <dgm:spPr/>
    </dgm:pt>
    <dgm:pt modelId="{D29F4886-9AD2-4B32-AC8A-673DA3B66131}" type="pres">
      <dgm:prSet presAssocID="{D61325EE-1425-4EDB-B389-B7E22A7E80B3}" presName="node" presStyleLbl="node1" presStyleIdx="14" presStyleCnt="15">
        <dgm:presLayoutVars>
          <dgm:bulletEnabled val="1"/>
        </dgm:presLayoutVars>
      </dgm:prSet>
      <dgm:spPr/>
    </dgm:pt>
  </dgm:ptLst>
  <dgm:cxnLst>
    <dgm:cxn modelId="{98FE6510-F24D-4F75-A00F-89F8464E7F4C}" srcId="{D76C3AF9-A01B-4303-BC40-86F695A5BB90}" destId="{52D7ACB4-D538-4230-9212-1877DE9F10E2}" srcOrd="12" destOrd="0" parTransId="{4ABC10F8-B32F-42EF-B6EE-F78069539FD4}" sibTransId="{F732A910-BD27-4B61-BD13-BB8A705B677A}"/>
    <dgm:cxn modelId="{D2E25D11-A4B3-494E-BF28-23BC2D215FF8}" srcId="{D76C3AF9-A01B-4303-BC40-86F695A5BB90}" destId="{D5CBC0C9-F8F9-45E5-894E-63BA574BAEE9}" srcOrd="9" destOrd="0" parTransId="{6CCE5DF2-FEDD-43F3-8FEE-9AFC3A0B52B5}" sibTransId="{F1674D07-DDDB-4E4C-AC6D-2AD757F547B4}"/>
    <dgm:cxn modelId="{ADA60C17-4FBA-497F-95B1-31BDF53003BA}" srcId="{D76C3AF9-A01B-4303-BC40-86F695A5BB90}" destId="{9F5F9A24-5926-4E3E-A7C0-715F76E7C412}" srcOrd="0" destOrd="0" parTransId="{19392037-CC56-44DE-A98E-711AB57F6B12}" sibTransId="{32B9EA41-78D1-4DCE-ACE5-D467222DFCD7}"/>
    <dgm:cxn modelId="{DB39E925-CBCA-4B5A-BC7B-938C40693D67}" type="presOf" srcId="{9F5F9A24-5926-4E3E-A7C0-715F76E7C412}" destId="{72BBEBBA-90E1-49BE-A3E7-67C5A1EC7B69}" srcOrd="0" destOrd="0" presId="urn:microsoft.com/office/officeart/2005/8/layout/default"/>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8" destOrd="0" parTransId="{0867901A-B211-41F4-B6D7-FA0CDDCD9878}" sibTransId="{FCC24B73-5F10-4D57-B8CE-497C932CF61C}"/>
    <dgm:cxn modelId="{8028B138-64D2-4391-BFB7-31D61D78E31E}" srcId="{D76C3AF9-A01B-4303-BC40-86F695A5BB90}" destId="{03B8DE76-CD9C-4F1E-A10E-A8A4B13FB507}" srcOrd="5" destOrd="0" parTransId="{8E2F6045-BEC2-46D2-9B7B-40BFC4D0F71D}" sibTransId="{5F472383-DC4D-4899-BA9B-895536783C96}"/>
    <dgm:cxn modelId="{BD4E9C42-CEAB-4350-8742-00A6FB62D221}" srcId="{D76C3AF9-A01B-4303-BC40-86F695A5BB90}" destId="{B2E7AD66-D358-4912-9595-953685DE4A00}" srcOrd="10" destOrd="0" parTransId="{84AB70C4-B3EF-4E66-A1FC-5674E7430887}" sibTransId="{53D919E2-FB98-4E1F-9373-3232A589DD2A}"/>
    <dgm:cxn modelId="{F0CB5F43-E328-440A-85B0-831268299ECA}" type="presOf" srcId="{B8A6D06B-6C1B-4B21-9270-C88F6875E64B}" destId="{0ED84DE8-99E7-4D18-A92A-F072C526F29B}"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13" destOrd="0" parTransId="{B607BCDD-B20F-4989-B820-951A85F84BDC}" sibTransId="{6E90EE2B-13FC-4150-90D9-539B41405D8C}"/>
    <dgm:cxn modelId="{8C201F78-0751-4AAC-B5B8-9C7F07DB93E4}" type="presOf" srcId="{315F27FA-84FE-4444-8D2C-E1F428C01B2C}" destId="{701E2E8E-A9A9-4554-A380-6CBF8ECF61CF}"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B69ED87C-CFF4-4F18-86D1-C53693BB8D97}" srcId="{D76C3AF9-A01B-4303-BC40-86F695A5BB90}" destId="{3D2FA93B-D185-46FC-BB47-6A24B78F727B}" srcOrd="1" destOrd="0" parTransId="{193118F0-E8C4-4809-AFBD-0410F7FCEA43}" sibTransId="{A9733DB7-117A-44C3-92EB-251688BB8340}"/>
    <dgm:cxn modelId="{34917A83-F2E1-4437-811C-83EAA6EC95F7}" srcId="{D76C3AF9-A01B-4303-BC40-86F695A5BB90}" destId="{E53E18CC-7784-46B1-934F-CFA99531319C}" srcOrd="7"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9E9E3991-250D-451B-9E43-89AA6178E1C9}" srcId="{D76C3AF9-A01B-4303-BC40-86F695A5BB90}" destId="{D61325EE-1425-4EDB-B389-B7E22A7E80B3}" srcOrd="14" destOrd="0" parTransId="{F3F8E748-46B7-450C-A01C-F708FFC6533D}" sibTransId="{C27B1FD1-28E3-4689-9F61-D8582F0035E7}"/>
    <dgm:cxn modelId="{4216AF93-7FBE-4166-A318-20FB9A283F3F}" srcId="{D76C3AF9-A01B-4303-BC40-86F695A5BB90}" destId="{B8A6D06B-6C1B-4B21-9270-C88F6875E64B}" srcOrd="3" destOrd="0" parTransId="{C66CDF8A-2F5C-4889-A2B9-7C58A3803A35}" sibTransId="{7A79DA01-F8E3-4D95-BCDE-901C371C1776}"/>
    <dgm:cxn modelId="{0596679E-AAE5-4EA7-A158-CA4AE20608AA}" type="presOf" srcId="{E53E18CC-7784-46B1-934F-CFA99531319C}" destId="{C811154A-1CCD-4BF9-8DFE-8A9F30FA1BC5}" srcOrd="0" destOrd="0" presId="urn:microsoft.com/office/officeart/2005/8/layout/default"/>
    <dgm:cxn modelId="{9FD062A4-0172-496B-88E4-574203CF4431}" srcId="{D76C3AF9-A01B-4303-BC40-86F695A5BB90}" destId="{315F27FA-84FE-4444-8D2C-E1F428C01B2C}" srcOrd="2" destOrd="0" parTransId="{C9E45EA1-0398-4DCF-93EF-05CCDD3C51F3}" sibTransId="{13AABA2C-CBE0-4B49-9FF4-69E3F8DD68AE}"/>
    <dgm:cxn modelId="{610CDAA5-75F2-4732-8D2B-61FA7A4031D7}" type="presOf" srcId="{BBE3EB94-F95B-4F9B-A8D2-48C37CD90D8C}" destId="{9910D55C-63A0-404A-9A78-5223A57DBC03}" srcOrd="0" destOrd="0" presId="urn:microsoft.com/office/officeart/2005/8/layout/default"/>
    <dgm:cxn modelId="{082E4AB5-0D67-4665-A769-A9FA83F2390E}" type="presOf" srcId="{3D2FA93B-D185-46FC-BB47-6A24B78F727B}" destId="{3216DBA7-3D13-42EA-9FA1-81A2E17232D2}" srcOrd="0" destOrd="0" presId="urn:microsoft.com/office/officeart/2005/8/layout/default"/>
    <dgm:cxn modelId="{828254C0-4569-4714-AB96-099C48D9E799}" srcId="{D76C3AF9-A01B-4303-BC40-86F695A5BB90}" destId="{670FF909-F3B9-4AAF-8E7C-D74D28104019}" srcOrd="4"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FACB05D4-6FD7-437A-8FBB-46E30D33A202}" type="presOf" srcId="{D61325EE-1425-4EDB-B389-B7E22A7E80B3}" destId="{D29F4886-9AD2-4B32-AC8A-673DA3B66131}" srcOrd="0" destOrd="0" presId="urn:microsoft.com/office/officeart/2005/8/layout/default"/>
    <dgm:cxn modelId="{31DD85DC-B0BC-4CBE-838F-4C3150B933A7}" srcId="{D76C3AF9-A01B-4303-BC40-86F695A5BB90}" destId="{08B13232-1B0C-4BF6-A3BB-6FEE71C03C70}" srcOrd="11" destOrd="0" parTransId="{8E655E80-997E-49E3-9743-9EADF00AB066}" sibTransId="{8B061A40-1054-4131-AD93-DCDBAF1E745F}"/>
    <dgm:cxn modelId="{6517F7EB-925C-4794-A22A-4965060F5FED}" srcId="{D76C3AF9-A01B-4303-BC40-86F695A5BB90}" destId="{4696BAFB-C312-4017-A369-897C891E5692}" srcOrd="6"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DFA72740-0AFB-4E20-B8C9-D70AE1AFE036}" type="presParOf" srcId="{790C49AD-5B67-4476-B39B-DEDEC531C193}" destId="{72BBEBBA-90E1-49BE-A3E7-67C5A1EC7B69}" srcOrd="0" destOrd="0" presId="urn:microsoft.com/office/officeart/2005/8/layout/default"/>
    <dgm:cxn modelId="{B3A7F570-5977-4DE8-9A9B-E2A90DC4555D}" type="presParOf" srcId="{790C49AD-5B67-4476-B39B-DEDEC531C193}" destId="{7B3E7E70-35EF-4944-A891-901BB94B5121}" srcOrd="1" destOrd="0" presId="urn:microsoft.com/office/officeart/2005/8/layout/default"/>
    <dgm:cxn modelId="{4FB01E67-D4CC-46F1-BE86-D434BF3871FE}" type="presParOf" srcId="{790C49AD-5B67-4476-B39B-DEDEC531C193}" destId="{3216DBA7-3D13-42EA-9FA1-81A2E17232D2}" srcOrd="2" destOrd="0" presId="urn:microsoft.com/office/officeart/2005/8/layout/default"/>
    <dgm:cxn modelId="{0BC1E221-6CBA-413C-BC50-ACE6B48EC64E}" type="presParOf" srcId="{790C49AD-5B67-4476-B39B-DEDEC531C193}" destId="{F62CB71E-4B14-4AF1-BF2C-16BF0577D117}" srcOrd="3" destOrd="0" presId="urn:microsoft.com/office/officeart/2005/8/layout/default"/>
    <dgm:cxn modelId="{29B7E284-00E2-4A71-96AC-35AD70ADEF80}" type="presParOf" srcId="{790C49AD-5B67-4476-B39B-DEDEC531C193}" destId="{701E2E8E-A9A9-4554-A380-6CBF8ECF61CF}" srcOrd="4" destOrd="0" presId="urn:microsoft.com/office/officeart/2005/8/layout/default"/>
    <dgm:cxn modelId="{5BB90506-9F85-4D76-BB0B-F988D7038AD0}" type="presParOf" srcId="{790C49AD-5B67-4476-B39B-DEDEC531C193}" destId="{1E9FEA09-0540-4A49-8F15-139B9BD64FE8}" srcOrd="5" destOrd="0" presId="urn:microsoft.com/office/officeart/2005/8/layout/default"/>
    <dgm:cxn modelId="{D3B4296A-8430-4AD9-834F-9FE8372BD62A}" type="presParOf" srcId="{790C49AD-5B67-4476-B39B-DEDEC531C193}" destId="{0ED84DE8-99E7-4D18-A92A-F072C526F29B}" srcOrd="6" destOrd="0" presId="urn:microsoft.com/office/officeart/2005/8/layout/default"/>
    <dgm:cxn modelId="{4069F0FC-18E9-46B4-9F3F-A8FD33DB1D01}" type="presParOf" srcId="{790C49AD-5B67-4476-B39B-DEDEC531C193}" destId="{7CE7A014-A622-458A-A2D7-FF7325CC2CB3}" srcOrd="7" destOrd="0" presId="urn:microsoft.com/office/officeart/2005/8/layout/default"/>
    <dgm:cxn modelId="{B00DF318-04B1-4C3C-890D-5EEEC4B50954}" type="presParOf" srcId="{790C49AD-5B67-4476-B39B-DEDEC531C193}" destId="{AC9A42BD-144D-4434-B3A0-114576FE19D3}" srcOrd="8" destOrd="0" presId="urn:microsoft.com/office/officeart/2005/8/layout/default"/>
    <dgm:cxn modelId="{A4DFAA8E-92EC-4E56-BEA2-E6D814BD43A9}" type="presParOf" srcId="{790C49AD-5B67-4476-B39B-DEDEC531C193}" destId="{657FA40A-0A59-40C9-9DE5-178F5EF08D4A}" srcOrd="9" destOrd="0" presId="urn:microsoft.com/office/officeart/2005/8/layout/default"/>
    <dgm:cxn modelId="{D23E9F33-DC51-4640-AC35-C02D40578FDF}" type="presParOf" srcId="{790C49AD-5B67-4476-B39B-DEDEC531C193}" destId="{CE82D2BB-9201-491F-AB39-FD588C2D3038}" srcOrd="10" destOrd="0" presId="urn:microsoft.com/office/officeart/2005/8/layout/default"/>
    <dgm:cxn modelId="{35DE45AB-3BAF-44A5-BD2C-BE3053B70C9C}" type="presParOf" srcId="{790C49AD-5B67-4476-B39B-DEDEC531C193}" destId="{77BC74B7-045C-4555-A5ED-5E27C7D7A7E8}" srcOrd="11" destOrd="0" presId="urn:microsoft.com/office/officeart/2005/8/layout/default"/>
    <dgm:cxn modelId="{4B743441-062E-4384-AD39-8D10D0B5DF5F}" type="presParOf" srcId="{790C49AD-5B67-4476-B39B-DEDEC531C193}" destId="{5EF327DE-3C6A-4910-BDAA-9ACA2CA53880}" srcOrd="12" destOrd="0" presId="urn:microsoft.com/office/officeart/2005/8/layout/default"/>
    <dgm:cxn modelId="{C4CF5BD1-5E0F-4215-AA31-D02D9FFE4739}" type="presParOf" srcId="{790C49AD-5B67-4476-B39B-DEDEC531C193}" destId="{9739A1BE-DF60-4730-8F06-DB432C51DE6D}" srcOrd="13" destOrd="0" presId="urn:microsoft.com/office/officeart/2005/8/layout/default"/>
    <dgm:cxn modelId="{08DFF27E-1EB6-4DF7-9AAE-86DC22B2FB22}" type="presParOf" srcId="{790C49AD-5B67-4476-B39B-DEDEC531C193}" destId="{C811154A-1CCD-4BF9-8DFE-8A9F30FA1BC5}" srcOrd="14" destOrd="0" presId="urn:microsoft.com/office/officeart/2005/8/layout/default"/>
    <dgm:cxn modelId="{B460FA49-CCDC-46D4-8B4F-BE0C37B89D7B}" type="presParOf" srcId="{790C49AD-5B67-4476-B39B-DEDEC531C193}" destId="{3EDBBFED-CF5D-4903-B76E-4CB5D2D1B264}" srcOrd="15" destOrd="0" presId="urn:microsoft.com/office/officeart/2005/8/layout/default"/>
    <dgm:cxn modelId="{862FB923-4571-4B00-92EF-2F33A3129241}" type="presParOf" srcId="{790C49AD-5B67-4476-B39B-DEDEC531C193}" destId="{48104E75-B15F-43D7-B0E0-05CC7485F386}" srcOrd="16" destOrd="0" presId="urn:microsoft.com/office/officeart/2005/8/layout/default"/>
    <dgm:cxn modelId="{5A1C3BAF-E979-48F8-994D-EDF9AF86E1F2}" type="presParOf" srcId="{790C49AD-5B67-4476-B39B-DEDEC531C193}" destId="{93AC05D5-AAB7-4BC8-9216-0812D8581C12}" srcOrd="17" destOrd="0" presId="urn:microsoft.com/office/officeart/2005/8/layout/default"/>
    <dgm:cxn modelId="{4EADB3C6-1045-46CB-B456-3A37FDE4A0E4}" type="presParOf" srcId="{790C49AD-5B67-4476-B39B-DEDEC531C193}" destId="{04F0921A-6A52-4C34-96A1-24CF12BAE589}" srcOrd="18" destOrd="0" presId="urn:microsoft.com/office/officeart/2005/8/layout/default"/>
    <dgm:cxn modelId="{E21E6848-6016-4681-B44B-9AE5690E2023}" type="presParOf" srcId="{790C49AD-5B67-4476-B39B-DEDEC531C193}" destId="{B02A342C-A19A-4BB2-B2C5-3612768C3375}" srcOrd="19" destOrd="0" presId="urn:microsoft.com/office/officeart/2005/8/layout/default"/>
    <dgm:cxn modelId="{1458A866-F599-4651-9321-F2CBDEE44775}" type="presParOf" srcId="{790C49AD-5B67-4476-B39B-DEDEC531C193}" destId="{D3329857-E319-41F0-819B-F809585C0A60}" srcOrd="20" destOrd="0" presId="urn:microsoft.com/office/officeart/2005/8/layout/default"/>
    <dgm:cxn modelId="{D94FE7B5-206F-4893-AAD0-B778FBB282F9}" type="presParOf" srcId="{790C49AD-5B67-4476-B39B-DEDEC531C193}" destId="{3FF37532-8E3B-4F75-9FB1-282E5126C0DC}" srcOrd="21" destOrd="0" presId="urn:microsoft.com/office/officeart/2005/8/layout/default"/>
    <dgm:cxn modelId="{40BBC567-5FFB-41CB-A9C0-B9E466A397B4}" type="presParOf" srcId="{790C49AD-5B67-4476-B39B-DEDEC531C193}" destId="{1294197E-C8FE-4441-81D6-99EA7B7A8B42}" srcOrd="22" destOrd="0" presId="urn:microsoft.com/office/officeart/2005/8/layout/default"/>
    <dgm:cxn modelId="{7BDFE6CA-AD2A-40F5-8E01-EE7059E10835}" type="presParOf" srcId="{790C49AD-5B67-4476-B39B-DEDEC531C193}" destId="{8F5662E2-D936-455C-991C-CE20CBA40AD2}" srcOrd="23" destOrd="0" presId="urn:microsoft.com/office/officeart/2005/8/layout/default"/>
    <dgm:cxn modelId="{56A0EAC4-DC5F-46F9-A624-934369391CED}" type="presParOf" srcId="{790C49AD-5B67-4476-B39B-DEDEC531C193}" destId="{436F555C-3B61-412C-87BA-251BCD8E276F}" srcOrd="24" destOrd="0" presId="urn:microsoft.com/office/officeart/2005/8/layout/default"/>
    <dgm:cxn modelId="{529C147A-2AF9-4AA5-B941-CED204C1DC59}" type="presParOf" srcId="{790C49AD-5B67-4476-B39B-DEDEC531C193}" destId="{93FED9F7-C045-4516-AD64-2746C80FCE3B}" srcOrd="25" destOrd="0" presId="urn:microsoft.com/office/officeart/2005/8/layout/default"/>
    <dgm:cxn modelId="{509CC042-49F7-44D9-82BF-4D54FF4D1E3D}" type="presParOf" srcId="{790C49AD-5B67-4476-B39B-DEDEC531C193}" destId="{9910D55C-63A0-404A-9A78-5223A57DBC03}" srcOrd="26" destOrd="0" presId="urn:microsoft.com/office/officeart/2005/8/layout/default"/>
    <dgm:cxn modelId="{166361EF-309B-4364-B189-69395F61DD6D}" type="presParOf" srcId="{790C49AD-5B67-4476-B39B-DEDEC531C193}" destId="{79B5E765-C206-4619-86AA-2C1EFFA6CCCC}" srcOrd="27" destOrd="0" presId="urn:microsoft.com/office/officeart/2005/8/layout/default"/>
    <dgm:cxn modelId="{00854783-0BB2-43DF-89B9-9116086CBCA6}" type="presParOf" srcId="{790C49AD-5B67-4476-B39B-DEDEC531C193}" destId="{D29F4886-9AD2-4B32-AC8A-673DA3B66131}"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dgm:spPr>
        <a:solidFill>
          <a:srgbClr val="FFFFCC"/>
        </a:solidFill>
      </dgm:spPr>
      <dgm:t>
        <a:bodyPr/>
        <a:lstStyle/>
        <a:p>
          <a:r>
            <a:rPr lang="en-GB" dirty="0"/>
            <a:t>Commissioner</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E53E18CC-7784-46B1-934F-CFA99531319C}">
      <dgm:prSet phldrT="[Text]"/>
      <dgm:spPr>
        <a:solidFill>
          <a:srgbClr val="FFFFCC"/>
        </a:solidFill>
        <a:ln w="57150"/>
      </dgm:spPr>
      <dgm:t>
        <a:bodyPr/>
        <a:lstStyle/>
        <a:p>
          <a:r>
            <a:rPr lang="en-GB" dirty="0"/>
            <a:t>Education and training sessions</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dgm:spPr>
        <a:solidFill>
          <a:srgbClr val="FFFFCC"/>
        </a:solidFill>
        <a:ln w="57150"/>
      </dgm:spPr>
      <dgm:t>
        <a:bodyPr/>
        <a:lstStyle/>
        <a:p>
          <a:r>
            <a:rPr lang="en-GB" dirty="0"/>
            <a:t>Leaders in the profession including pharmacists/ GPs/consultants/ nurses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dgm:spPr>
        <a:solidFill>
          <a:srgbClr val="FFFFCC"/>
        </a:solidFill>
      </dgm:spPr>
      <dgm:t>
        <a:bodyPr/>
        <a:lstStyle/>
        <a:p>
          <a:r>
            <a:rPr lang="en-GB" dirty="0"/>
            <a:t>Private genetic test providers</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dgm:spPr>
        <a:solidFill>
          <a:srgbClr val="FFFFCC"/>
        </a:solidFill>
      </dgm:spPr>
      <dgm:t>
        <a:bodyPr/>
        <a:lstStyle/>
        <a:p>
          <a:pPr>
            <a:buClrTx/>
            <a:buSzTx/>
            <a:buFont typeface="Arial" panose="020B0604020202020204" pitchFamily="34" charset="0"/>
            <a:buChar char="•"/>
          </a:pPr>
          <a:r>
            <a:rPr lang="en-GB" dirty="0"/>
            <a:t>Media</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dgm:spPr>
        <a:solidFill>
          <a:srgbClr val="FFFFCC"/>
        </a:solidFill>
      </dgm:spPr>
      <dgm:t>
        <a:bodyPr/>
        <a:lstStyle/>
        <a:p>
          <a:pPr>
            <a:buClrTx/>
            <a:buSzTx/>
            <a:buFont typeface="Arial" panose="020B0604020202020204" pitchFamily="34" charset="0"/>
            <a:buChar char="•"/>
          </a:pPr>
          <a:r>
            <a:rPr lang="en-GB" dirty="0"/>
            <a:t>Neighbours/family/ friends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dgm:spPr>
        <a:solidFill>
          <a:srgbClr val="FFFFCC"/>
        </a:solidFill>
        <a:ln w="12700"/>
      </dgm:spPr>
      <dgm:t>
        <a:bodyPr/>
        <a:lstStyle/>
        <a:p>
          <a:r>
            <a:rPr lang="en-GB" dirty="0"/>
            <a:t>Patients and their relatives – experts in their own health/medication</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dgm:spPr>
        <a:solidFill>
          <a:srgbClr val="FFFFCC"/>
        </a:solidFill>
      </dgm:spPr>
      <dgm:t>
        <a:bodyPr/>
        <a:lstStyle/>
        <a:p>
          <a:pPr>
            <a:buClrTx/>
            <a:buSzTx/>
            <a:buFont typeface="Arial" panose="020B0604020202020204" pitchFamily="34" charset="0"/>
            <a:buChar char="•"/>
          </a:pPr>
          <a:r>
            <a:rPr lang="en-GB" dirty="0"/>
            <a:t>Data and evidence base</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dgm:spPr>
        <a:solidFill>
          <a:srgbClr val="FFFFCC"/>
        </a:solidFill>
        <a:ln w="57150"/>
      </dgm:spPr>
      <dgm:t>
        <a:bodyPr/>
        <a:lstStyle/>
        <a:p>
          <a:r>
            <a:rPr lang="en-GB" dirty="0"/>
            <a:t>Regulatory bodies</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97C7E19D-89FC-423B-9E53-38C80EDEE5A1}">
      <dgm:prSet phldrT="[Text]"/>
      <dgm:spPr>
        <a:solidFill>
          <a:srgbClr val="FFFFCC"/>
        </a:solidFill>
      </dgm:spPr>
      <dgm:t>
        <a:bodyPr/>
        <a:lstStyle/>
        <a:p>
          <a:pPr>
            <a:buClrTx/>
            <a:buSzTx/>
            <a:buFont typeface="Arial" panose="020B0604020202020204" pitchFamily="34" charset="0"/>
            <a:buChar char="•"/>
          </a:pPr>
          <a:r>
            <a:rPr lang="en-GB" dirty="0"/>
            <a:t>Social media (comment that this doesn’t capture a huge PT audience)</a:t>
          </a:r>
        </a:p>
      </dgm:t>
    </dgm:pt>
    <dgm:pt modelId="{646F13A1-AC44-4765-8D03-F16ADEB96372}" type="parTrans" cxnId="{46AEF1DC-17DC-448A-945D-E1AB33248315}">
      <dgm:prSet/>
      <dgm:spPr/>
      <dgm:t>
        <a:bodyPr/>
        <a:lstStyle/>
        <a:p>
          <a:endParaRPr lang="en-GB"/>
        </a:p>
      </dgm:t>
    </dgm:pt>
    <dgm:pt modelId="{36AAFF02-D6E9-4337-8FD2-CEFE867E8074}" type="sibTrans" cxnId="{46AEF1DC-17DC-448A-945D-E1AB33248315}">
      <dgm:prSet/>
      <dgm:spPr/>
      <dgm:t>
        <a:bodyPr/>
        <a:lstStyle/>
        <a:p>
          <a:endParaRPr lang="en-GB"/>
        </a:p>
      </dgm:t>
    </dgm:pt>
    <dgm:pt modelId="{CF5E85A1-84B5-49BB-AB4A-743C7939F0EF}">
      <dgm:prSet phldrT="[Text]"/>
      <dgm:spPr>
        <a:solidFill>
          <a:srgbClr val="FFFFCC"/>
        </a:solidFill>
        <a:ln w="12700"/>
      </dgm:spPr>
      <dgm:t>
        <a:bodyPr/>
        <a:lstStyle/>
        <a:p>
          <a:r>
            <a:rPr lang="en-GB" dirty="0"/>
            <a:t>Wider team – filtering down of information from those who use it more i.e. leaders with the profession</a:t>
          </a:r>
        </a:p>
      </dgm:t>
    </dgm:pt>
    <dgm:pt modelId="{81180C11-847E-4B6E-BFB9-9629254C157C}" type="parTrans" cxnId="{96C32B74-95B7-4225-8C76-5D7B6F1F8F28}">
      <dgm:prSet/>
      <dgm:spPr/>
      <dgm:t>
        <a:bodyPr/>
        <a:lstStyle/>
        <a:p>
          <a:endParaRPr lang="en-GB"/>
        </a:p>
      </dgm:t>
    </dgm:pt>
    <dgm:pt modelId="{DAB3C232-FBED-419C-A3F3-CD84F9BE187B}" type="sibTrans" cxnId="{96C32B74-95B7-4225-8C76-5D7B6F1F8F28}">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1">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1">
        <dgm:presLayoutVars>
          <dgm:bulletEnabled val="1"/>
        </dgm:presLayoutVars>
      </dgm:prSet>
      <dgm:spPr/>
    </dgm:pt>
    <dgm:pt modelId="{77BC74B7-045C-4555-A5ED-5E27C7D7A7E8}" type="pres">
      <dgm:prSet presAssocID="{5F472383-DC4D-4899-BA9B-895536783C96}" presName="sibTrans" presStyleCnt="0"/>
      <dgm:spPr/>
    </dgm:pt>
    <dgm:pt modelId="{C811154A-1CCD-4BF9-8DFE-8A9F30FA1BC5}" type="pres">
      <dgm:prSet presAssocID="{E53E18CC-7784-46B1-934F-CFA99531319C}" presName="node" presStyleLbl="node1" presStyleIdx="2" presStyleCnt="11">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3" presStyleCnt="11">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4" presStyleCnt="11">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5" presStyleCnt="11">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6" presStyleCnt="11">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7" presStyleCnt="11">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8" presStyleCnt="11">
        <dgm:presLayoutVars>
          <dgm:bulletEnabled val="1"/>
        </dgm:presLayoutVars>
      </dgm:prSet>
      <dgm:spPr/>
    </dgm:pt>
    <dgm:pt modelId="{A9A7941C-A3C7-40D7-BF98-6EEB1255C31C}" type="pres">
      <dgm:prSet presAssocID="{6E90EE2B-13FC-4150-90D9-539B41405D8C}" presName="sibTrans" presStyleCnt="0"/>
      <dgm:spPr/>
    </dgm:pt>
    <dgm:pt modelId="{B7AEA2DD-A9AC-4A83-BA94-F959173D7321}" type="pres">
      <dgm:prSet presAssocID="{97C7E19D-89FC-423B-9E53-38C80EDEE5A1}" presName="node" presStyleLbl="node1" presStyleIdx="9" presStyleCnt="11">
        <dgm:presLayoutVars>
          <dgm:bulletEnabled val="1"/>
        </dgm:presLayoutVars>
      </dgm:prSet>
      <dgm:spPr/>
    </dgm:pt>
    <dgm:pt modelId="{337E2E35-DE3D-472F-9B68-0BD3F503FCF3}" type="pres">
      <dgm:prSet presAssocID="{36AAFF02-D6E9-4337-8FD2-CEFE867E8074}" presName="sibTrans" presStyleCnt="0"/>
      <dgm:spPr/>
    </dgm:pt>
    <dgm:pt modelId="{709A7C44-E922-407D-A85F-FAB6A25D15E1}" type="pres">
      <dgm:prSet presAssocID="{CF5E85A1-84B5-49BB-AB4A-743C7939F0EF}" presName="node" presStyleLbl="node1" presStyleIdx="10" presStyleCnt="11">
        <dgm:presLayoutVars>
          <dgm:bulletEnabled val="1"/>
        </dgm:presLayoutVars>
      </dgm:prSet>
      <dgm:spPr/>
    </dgm:pt>
  </dgm:ptLst>
  <dgm:cxnLst>
    <dgm:cxn modelId="{98FE6510-F24D-4F75-A00F-89F8464E7F4C}" srcId="{D76C3AF9-A01B-4303-BC40-86F695A5BB90}" destId="{52D7ACB4-D538-4230-9212-1877DE9F10E2}" srcOrd="7" destOrd="0" parTransId="{4ABC10F8-B32F-42EF-B6EE-F78069539FD4}" sibTransId="{F732A910-BD27-4B61-BD13-BB8A705B677A}"/>
    <dgm:cxn modelId="{D2E25D11-A4B3-494E-BF28-23BC2D215FF8}" srcId="{D76C3AF9-A01B-4303-BC40-86F695A5BB90}" destId="{D5CBC0C9-F8F9-45E5-894E-63BA574BAEE9}" srcOrd="4"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3"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5" destOrd="0" parTransId="{84AB70C4-B3EF-4E66-A1FC-5674E7430887}" sibTransId="{53D919E2-FB98-4E1F-9373-3232A589DD2A}"/>
    <dgm:cxn modelId="{2F707764-C855-43CE-8175-732C5864F0DA}" type="presOf" srcId="{97C7E19D-89FC-423B-9E53-38C80EDEE5A1}" destId="{B7AEA2DD-A9AC-4A83-BA94-F959173D7321}" srcOrd="0" destOrd="0" presId="urn:microsoft.com/office/officeart/2005/8/layout/default"/>
    <dgm:cxn modelId="{9DC7C453-11CC-49A8-9D25-FD1EB6378A70}" srcId="{D76C3AF9-A01B-4303-BC40-86F695A5BB90}" destId="{BBE3EB94-F95B-4F9B-A8D2-48C37CD90D8C}" srcOrd="8" destOrd="0" parTransId="{B607BCDD-B20F-4989-B820-951A85F84BDC}" sibTransId="{6E90EE2B-13FC-4150-90D9-539B41405D8C}"/>
    <dgm:cxn modelId="{96C32B74-95B7-4225-8C76-5D7B6F1F8F28}" srcId="{D76C3AF9-A01B-4303-BC40-86F695A5BB90}" destId="{CF5E85A1-84B5-49BB-AB4A-743C7939F0EF}" srcOrd="10" destOrd="0" parTransId="{81180C11-847E-4B6E-BFB9-9629254C157C}" sibTransId="{DAB3C232-FBED-419C-A3F3-CD84F9BE187B}"/>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2"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14FCE3C8-E52B-4441-9591-E9D36FA48FF3}" type="presOf" srcId="{CF5E85A1-84B5-49BB-AB4A-743C7939F0EF}" destId="{709A7C44-E922-407D-A85F-FAB6A25D15E1}"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6" destOrd="0" parTransId="{8E655E80-997E-49E3-9743-9EADF00AB066}" sibTransId="{8B061A40-1054-4131-AD93-DCDBAF1E745F}"/>
    <dgm:cxn modelId="{46AEF1DC-17DC-448A-945D-E1AB33248315}" srcId="{D76C3AF9-A01B-4303-BC40-86F695A5BB90}" destId="{97C7E19D-89FC-423B-9E53-38C80EDEE5A1}" srcOrd="9" destOrd="0" parTransId="{646F13A1-AC44-4765-8D03-F16ADEB96372}" sibTransId="{36AAFF02-D6E9-4337-8FD2-CEFE867E8074}"/>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08DFF27E-1EB6-4DF7-9AAE-86DC22B2FB22}" type="presParOf" srcId="{790C49AD-5B67-4476-B39B-DEDEC531C193}" destId="{C811154A-1CCD-4BF9-8DFE-8A9F30FA1BC5}" srcOrd="4" destOrd="0" presId="urn:microsoft.com/office/officeart/2005/8/layout/default"/>
    <dgm:cxn modelId="{B460FA49-CCDC-46D4-8B4F-BE0C37B89D7B}" type="presParOf" srcId="{790C49AD-5B67-4476-B39B-DEDEC531C193}" destId="{3EDBBFED-CF5D-4903-B76E-4CB5D2D1B264}" srcOrd="5" destOrd="0" presId="urn:microsoft.com/office/officeart/2005/8/layout/default"/>
    <dgm:cxn modelId="{862FB923-4571-4B00-92EF-2F33A3129241}" type="presParOf" srcId="{790C49AD-5B67-4476-B39B-DEDEC531C193}" destId="{48104E75-B15F-43D7-B0E0-05CC7485F386}" srcOrd="6" destOrd="0" presId="urn:microsoft.com/office/officeart/2005/8/layout/default"/>
    <dgm:cxn modelId="{5A1C3BAF-E979-48F8-994D-EDF9AF86E1F2}" type="presParOf" srcId="{790C49AD-5B67-4476-B39B-DEDEC531C193}" destId="{93AC05D5-AAB7-4BC8-9216-0812D8581C12}" srcOrd="7" destOrd="0" presId="urn:microsoft.com/office/officeart/2005/8/layout/default"/>
    <dgm:cxn modelId="{4EADB3C6-1045-46CB-B456-3A37FDE4A0E4}" type="presParOf" srcId="{790C49AD-5B67-4476-B39B-DEDEC531C193}" destId="{04F0921A-6A52-4C34-96A1-24CF12BAE589}" srcOrd="8" destOrd="0" presId="urn:microsoft.com/office/officeart/2005/8/layout/default"/>
    <dgm:cxn modelId="{E21E6848-6016-4681-B44B-9AE5690E2023}" type="presParOf" srcId="{790C49AD-5B67-4476-B39B-DEDEC531C193}" destId="{B02A342C-A19A-4BB2-B2C5-3612768C3375}" srcOrd="9" destOrd="0" presId="urn:microsoft.com/office/officeart/2005/8/layout/default"/>
    <dgm:cxn modelId="{1458A866-F599-4651-9321-F2CBDEE44775}" type="presParOf" srcId="{790C49AD-5B67-4476-B39B-DEDEC531C193}" destId="{D3329857-E319-41F0-819B-F809585C0A60}" srcOrd="10" destOrd="0" presId="urn:microsoft.com/office/officeart/2005/8/layout/default"/>
    <dgm:cxn modelId="{D94FE7B5-206F-4893-AAD0-B778FBB282F9}" type="presParOf" srcId="{790C49AD-5B67-4476-B39B-DEDEC531C193}" destId="{3FF37532-8E3B-4F75-9FB1-282E5126C0DC}" srcOrd="11" destOrd="0" presId="urn:microsoft.com/office/officeart/2005/8/layout/default"/>
    <dgm:cxn modelId="{40BBC567-5FFB-41CB-A9C0-B9E466A397B4}" type="presParOf" srcId="{790C49AD-5B67-4476-B39B-DEDEC531C193}" destId="{1294197E-C8FE-4441-81D6-99EA7B7A8B42}" srcOrd="12" destOrd="0" presId="urn:microsoft.com/office/officeart/2005/8/layout/default"/>
    <dgm:cxn modelId="{7BDFE6CA-AD2A-40F5-8E01-EE7059E10835}" type="presParOf" srcId="{790C49AD-5B67-4476-B39B-DEDEC531C193}" destId="{8F5662E2-D936-455C-991C-CE20CBA40AD2}" srcOrd="13" destOrd="0" presId="urn:microsoft.com/office/officeart/2005/8/layout/default"/>
    <dgm:cxn modelId="{56A0EAC4-DC5F-46F9-A624-934369391CED}" type="presParOf" srcId="{790C49AD-5B67-4476-B39B-DEDEC531C193}" destId="{436F555C-3B61-412C-87BA-251BCD8E276F}" srcOrd="14" destOrd="0" presId="urn:microsoft.com/office/officeart/2005/8/layout/default"/>
    <dgm:cxn modelId="{529C147A-2AF9-4AA5-B941-CED204C1DC59}" type="presParOf" srcId="{790C49AD-5B67-4476-B39B-DEDEC531C193}" destId="{93FED9F7-C045-4516-AD64-2746C80FCE3B}" srcOrd="15" destOrd="0" presId="urn:microsoft.com/office/officeart/2005/8/layout/default"/>
    <dgm:cxn modelId="{509CC042-49F7-44D9-82BF-4D54FF4D1E3D}" type="presParOf" srcId="{790C49AD-5B67-4476-B39B-DEDEC531C193}" destId="{9910D55C-63A0-404A-9A78-5223A57DBC03}" srcOrd="16" destOrd="0" presId="urn:microsoft.com/office/officeart/2005/8/layout/default"/>
    <dgm:cxn modelId="{004EF59A-2C9F-4121-850A-D085AC6A2F69}" type="presParOf" srcId="{790C49AD-5B67-4476-B39B-DEDEC531C193}" destId="{A9A7941C-A3C7-40D7-BF98-6EEB1255C31C}" srcOrd="17" destOrd="0" presId="urn:microsoft.com/office/officeart/2005/8/layout/default"/>
    <dgm:cxn modelId="{6C856351-2DEA-47E9-9066-B33DC284B2F8}" type="presParOf" srcId="{790C49AD-5B67-4476-B39B-DEDEC531C193}" destId="{B7AEA2DD-A9AC-4A83-BA94-F959173D7321}" srcOrd="18" destOrd="0" presId="urn:microsoft.com/office/officeart/2005/8/layout/default"/>
    <dgm:cxn modelId="{089E84B0-1E45-4AF3-90B3-42104E1F41D8}" type="presParOf" srcId="{790C49AD-5B67-4476-B39B-DEDEC531C193}" destId="{337E2E35-DE3D-472F-9B68-0BD3F503FCF3}" srcOrd="19" destOrd="0" presId="urn:microsoft.com/office/officeart/2005/8/layout/default"/>
    <dgm:cxn modelId="{0FAA6E00-A578-41DF-9FB9-007570154B08}" type="presParOf" srcId="{790C49AD-5B67-4476-B39B-DEDEC531C193}" destId="{709A7C44-E922-407D-A85F-FAB6A25D15E1}"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dgm:spPr>
      <dgm:t>
        <a:bodyPr/>
        <a:lstStyle/>
        <a:p>
          <a:r>
            <a:rPr lang="en-GB" sz="1400" dirty="0"/>
            <a:t>Accuracy checking of prescriptions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03B8DE76-CD9C-4F1E-A10E-A8A4B13FB507}">
      <dgm:prSet custT="1"/>
      <dgm:spPr>
        <a:solidFill>
          <a:schemeClr val="bg2">
            <a:lumMod val="20000"/>
            <a:lumOff val="80000"/>
          </a:schemeClr>
        </a:solidFill>
      </dgm:spPr>
      <dgm:t>
        <a:bodyPr/>
        <a:lstStyle/>
        <a:p>
          <a:r>
            <a:rPr lang="en-GB" sz="1400" dirty="0"/>
            <a:t>Answering patient queries re medication and healthy living</a:t>
          </a:r>
        </a:p>
      </dgm:t>
    </dgm:pt>
    <dgm:pt modelId="{8E2F6045-BEC2-46D2-9B7B-40BFC4D0F71D}" type="parTrans" cxnId="{8028B138-64D2-4391-BFB7-31D61D78E31E}">
      <dgm:prSet/>
      <dgm:spPr/>
      <dgm:t>
        <a:bodyPr/>
        <a:lstStyle/>
        <a:p>
          <a:endParaRPr lang="en-GB"/>
        </a:p>
      </dgm:t>
    </dgm:pt>
    <dgm:pt modelId="{5F472383-DC4D-4899-BA9B-895536783C96}" type="sibTrans" cxnId="{8028B138-64D2-4391-BFB7-31D61D78E31E}">
      <dgm:prSet/>
      <dgm:spPr/>
      <dgm:t>
        <a:bodyPr/>
        <a:lstStyle/>
        <a:p>
          <a:endParaRPr lang="en-GB"/>
        </a:p>
      </dgm:t>
    </dgm:pt>
    <dgm:pt modelId="{4696BAFB-C312-4017-A369-897C891E5692}">
      <dgm:prSet phldrT="[Text]" custT="1"/>
      <dgm:spPr>
        <a:solidFill>
          <a:schemeClr val="bg2">
            <a:lumMod val="20000"/>
            <a:lumOff val="80000"/>
          </a:schemeClr>
        </a:solidFill>
      </dgm:spPr>
      <dgm:t>
        <a:bodyPr/>
        <a:lstStyle/>
        <a:p>
          <a:r>
            <a:rPr lang="en-GB" sz="1400" dirty="0"/>
            <a:t>Clinical screening of prescriptions</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chemeClr val="bg2">
            <a:lumMod val="20000"/>
            <a:lumOff val="80000"/>
          </a:schemeClr>
        </a:solidFill>
      </dgm:spPr>
      <dgm:t>
        <a:bodyPr/>
        <a:lstStyle/>
        <a:p>
          <a:r>
            <a:rPr lang="en-GB" sz="1400" dirty="0"/>
            <a:t>Dispensing prescriptions (dispensary process now standardised and repeatable</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chemeClr val="bg2">
            <a:lumMod val="20000"/>
            <a:lumOff val="80000"/>
          </a:schemeClr>
        </a:solidFill>
      </dgm:spPr>
      <dgm:t>
        <a:bodyPr/>
        <a:lstStyle/>
        <a:p>
          <a:r>
            <a:rPr lang="en-GB" sz="1400" dirty="0"/>
            <a:t>Dispensing prescriptions (point of care i.e. pre-packs)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chemeClr val="bg2">
            <a:lumMod val="20000"/>
            <a:lumOff val="80000"/>
          </a:schemeClr>
        </a:solidFill>
        <a:ln w="57150"/>
      </dgm:spPr>
      <dgm:t>
        <a:bodyPr/>
        <a:lstStyle/>
        <a:p>
          <a:r>
            <a:rPr lang="en-GB" sz="1400" dirty="0"/>
            <a:t>Medication counselling</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chemeClr val="bg2">
            <a:lumMod val="20000"/>
            <a:lumOff val="80000"/>
          </a:schemeClr>
        </a:solidFill>
      </dgm:spPr>
      <dgm:t>
        <a:bodyPr/>
        <a:lstStyle/>
        <a:p>
          <a:r>
            <a:rPr lang="en-GB" sz="1400" dirty="0"/>
            <a:t>Healthy living and lifestyle promotion</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dgm:spPr>
      <dgm:t>
        <a:bodyPr/>
        <a:lstStyle/>
        <a:p>
          <a:r>
            <a:rPr lang="en-GB" sz="1400" dirty="0"/>
            <a:t>Management of homecare services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chemeClr val="bg2">
            <a:lumMod val="20000"/>
            <a:lumOff val="80000"/>
          </a:schemeClr>
        </a:solidFill>
        <a:ln w="12700"/>
      </dgm:spPr>
      <dgm:t>
        <a:bodyPr/>
        <a:lstStyle/>
        <a:p>
          <a:r>
            <a:rPr lang="en-GB" sz="1400" dirty="0"/>
            <a:t>Manufacturing aseptic products</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F2FCABAC-DF71-4779-9B9B-C4FA857844D7}">
      <dgm:prSet phldrT="[Text]" custT="1"/>
      <dgm:spPr>
        <a:solidFill>
          <a:schemeClr val="bg2">
            <a:lumMod val="20000"/>
            <a:lumOff val="80000"/>
          </a:schemeClr>
        </a:solidFill>
      </dgm:spPr>
      <dgm:t>
        <a:bodyPr/>
        <a:lstStyle/>
        <a:p>
          <a:pPr>
            <a:buClrTx/>
            <a:buSzTx/>
            <a:buFontTx/>
            <a:buNone/>
          </a:pPr>
          <a:r>
            <a:rPr lang="en-GB" sz="1400" dirty="0"/>
            <a:t>Medication reconciliation on wards</a:t>
          </a:r>
        </a:p>
      </dgm:t>
    </dgm:pt>
    <dgm:pt modelId="{913A2CAD-7D09-4357-9496-4D2F5648D214}" type="parTrans" cxnId="{0D73CD1B-B12E-49FB-839D-F70ECB58315B}">
      <dgm:prSet/>
      <dgm:spPr/>
      <dgm:t>
        <a:bodyPr/>
        <a:lstStyle/>
        <a:p>
          <a:endParaRPr lang="en-GB"/>
        </a:p>
      </dgm:t>
    </dgm:pt>
    <dgm:pt modelId="{2F4AF14D-99B5-42C3-9497-39691A3FF91C}" type="sibTrans" cxnId="{0D73CD1B-B12E-49FB-839D-F70ECB58315B}">
      <dgm:prSet/>
      <dgm:spPr/>
      <dgm:t>
        <a:bodyPr/>
        <a:lstStyle/>
        <a:p>
          <a:endParaRPr lang="en-GB"/>
        </a:p>
      </dgm:t>
    </dgm:pt>
    <dgm:pt modelId="{94FF1DB7-4C5F-454B-A9FA-F143369FF703}">
      <dgm:prSet phldrT="[Text]" custT="1"/>
      <dgm:spPr>
        <a:solidFill>
          <a:schemeClr val="bg2">
            <a:lumMod val="20000"/>
            <a:lumOff val="80000"/>
          </a:schemeClr>
        </a:solidFill>
        <a:ln w="57150"/>
      </dgm:spPr>
      <dgm:t>
        <a:bodyPr/>
        <a:lstStyle/>
        <a:p>
          <a:r>
            <a:rPr lang="en-GB" sz="1400" dirty="0"/>
            <a:t>Procurement of medicines and management of stock shortages</a:t>
          </a:r>
        </a:p>
      </dgm:t>
    </dgm:pt>
    <dgm:pt modelId="{64DE137A-C3C1-420D-8084-6F5A62B9E2CE}" type="parTrans" cxnId="{F1AF3DCB-04E4-44FE-8D8D-5D68BA64B5F5}">
      <dgm:prSet/>
      <dgm:spPr/>
      <dgm:t>
        <a:bodyPr/>
        <a:lstStyle/>
        <a:p>
          <a:endParaRPr lang="en-GB"/>
        </a:p>
      </dgm:t>
    </dgm:pt>
    <dgm:pt modelId="{67F278AB-95BD-4A85-82EB-E02CD8B3339E}" type="sibTrans" cxnId="{F1AF3DCB-04E4-44FE-8D8D-5D68BA64B5F5}">
      <dgm:prSet/>
      <dgm:spPr/>
      <dgm:t>
        <a:bodyPr/>
        <a:lstStyle/>
        <a:p>
          <a:endParaRPr lang="en-GB"/>
        </a:p>
      </dgm:t>
    </dgm:pt>
    <dgm:pt modelId="{71C41AAE-0393-40AF-B20A-D9109DA3879A}">
      <dgm:prSet phldrT="[Text]" custT="1"/>
      <dgm:spPr>
        <a:solidFill>
          <a:schemeClr val="bg2">
            <a:lumMod val="20000"/>
            <a:lumOff val="80000"/>
          </a:schemeClr>
        </a:solidFill>
        <a:ln w="57150"/>
      </dgm:spPr>
      <dgm:t>
        <a:bodyPr/>
        <a:lstStyle/>
        <a:p>
          <a:r>
            <a:rPr lang="en-GB" sz="1400" dirty="0"/>
            <a:t>Receipt of prescriptions into pharmacy</a:t>
          </a:r>
        </a:p>
      </dgm:t>
    </dgm:pt>
    <dgm:pt modelId="{C1A9B489-A253-4DD8-81BF-6C71855ADBBE}" type="parTrans" cxnId="{7C423AF6-C42D-4C8F-8159-BB852B42E419}">
      <dgm:prSet/>
      <dgm:spPr/>
      <dgm:t>
        <a:bodyPr/>
        <a:lstStyle/>
        <a:p>
          <a:endParaRPr lang="en-GB"/>
        </a:p>
      </dgm:t>
    </dgm:pt>
    <dgm:pt modelId="{E21FFF2F-98D5-4824-943F-D7F9B872EC58}" type="sibTrans" cxnId="{7C423AF6-C42D-4C8F-8159-BB852B42E419}">
      <dgm:prSet/>
      <dgm:spPr/>
      <dgm:t>
        <a:bodyPr/>
        <a:lstStyle/>
        <a:p>
          <a:endParaRPr lang="en-GB"/>
        </a:p>
      </dgm:t>
    </dgm:pt>
    <dgm:pt modelId="{819B6B87-1BB3-4F3C-9DA3-6DD8746CBD4E}">
      <dgm:prSet phldrT="[Text]" custT="1"/>
      <dgm:spPr>
        <a:solidFill>
          <a:schemeClr val="bg2">
            <a:lumMod val="20000"/>
            <a:lumOff val="80000"/>
          </a:schemeClr>
        </a:solidFill>
        <a:ln w="12700"/>
      </dgm:spPr>
      <dgm:t>
        <a:bodyPr/>
        <a:lstStyle/>
        <a:p>
          <a:pPr>
            <a:buClrTx/>
            <a:buSzTx/>
            <a:buFontTx/>
            <a:buNone/>
          </a:pPr>
          <a:r>
            <a:rPr lang="en-GB" sz="1400" dirty="0"/>
            <a:t>Stock management including patient specific medication</a:t>
          </a:r>
        </a:p>
      </dgm:t>
    </dgm:pt>
    <dgm:pt modelId="{E853F3BC-911A-4A49-BCD7-E84C3B9C9CF2}" type="parTrans" cxnId="{10FDE425-D6A5-4FDC-8DB2-DAA9EF2F3E44}">
      <dgm:prSet/>
      <dgm:spPr/>
      <dgm:t>
        <a:bodyPr/>
        <a:lstStyle/>
        <a:p>
          <a:endParaRPr lang="en-GB"/>
        </a:p>
      </dgm:t>
    </dgm:pt>
    <dgm:pt modelId="{84D519D0-8A08-4C5C-8391-C4C9D430012A}" type="sibTrans" cxnId="{10FDE425-D6A5-4FDC-8DB2-DAA9EF2F3E44}">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3">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3">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3">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3">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3">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3">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3">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3">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3">
        <dgm:presLayoutVars>
          <dgm:bulletEnabled val="1"/>
        </dgm:presLayoutVars>
      </dgm:prSet>
      <dgm:spPr/>
    </dgm:pt>
    <dgm:pt modelId="{939A8D69-EFF9-406F-8B71-512DCF6E7CAF}" type="pres">
      <dgm:prSet presAssocID="{F732A910-BD27-4B61-BD13-BB8A705B677A}" presName="sibTrans" presStyleCnt="0"/>
      <dgm:spPr/>
    </dgm:pt>
    <dgm:pt modelId="{8DE61066-C8A2-438E-8B04-4C28061C95C3}" type="pres">
      <dgm:prSet presAssocID="{F2FCABAC-DF71-4779-9B9B-C4FA857844D7}" presName="node" presStyleLbl="node1" presStyleIdx="9" presStyleCnt="13">
        <dgm:presLayoutVars>
          <dgm:bulletEnabled val="1"/>
        </dgm:presLayoutVars>
      </dgm:prSet>
      <dgm:spPr/>
    </dgm:pt>
    <dgm:pt modelId="{A9EF2B9D-8E14-4DDC-BF53-C4CFA547EC49}" type="pres">
      <dgm:prSet presAssocID="{2F4AF14D-99B5-42C3-9497-39691A3FF91C}" presName="sibTrans" presStyleCnt="0"/>
      <dgm:spPr/>
    </dgm:pt>
    <dgm:pt modelId="{72C10D07-AF09-47B2-B116-DAFDF39325BA}" type="pres">
      <dgm:prSet presAssocID="{94FF1DB7-4C5F-454B-A9FA-F143369FF703}" presName="node" presStyleLbl="node1" presStyleIdx="10" presStyleCnt="13">
        <dgm:presLayoutVars>
          <dgm:bulletEnabled val="1"/>
        </dgm:presLayoutVars>
      </dgm:prSet>
      <dgm:spPr/>
    </dgm:pt>
    <dgm:pt modelId="{34749A98-8DA8-4B40-BA0F-14B27E8A73EC}" type="pres">
      <dgm:prSet presAssocID="{67F278AB-95BD-4A85-82EB-E02CD8B3339E}" presName="sibTrans" presStyleCnt="0"/>
      <dgm:spPr/>
    </dgm:pt>
    <dgm:pt modelId="{CE60DF34-3B4F-4D70-A8B8-24A698964D1C}" type="pres">
      <dgm:prSet presAssocID="{71C41AAE-0393-40AF-B20A-D9109DA3879A}" presName="node" presStyleLbl="node1" presStyleIdx="11" presStyleCnt="13">
        <dgm:presLayoutVars>
          <dgm:bulletEnabled val="1"/>
        </dgm:presLayoutVars>
      </dgm:prSet>
      <dgm:spPr/>
    </dgm:pt>
    <dgm:pt modelId="{CB07E426-F79E-42D1-BEE5-3A0DB3C8C26F}" type="pres">
      <dgm:prSet presAssocID="{E21FFF2F-98D5-4824-943F-D7F9B872EC58}" presName="sibTrans" presStyleCnt="0"/>
      <dgm:spPr/>
    </dgm:pt>
    <dgm:pt modelId="{32B962BA-920A-4C00-B33D-14A9DAF017BF}" type="pres">
      <dgm:prSet presAssocID="{819B6B87-1BB3-4F3C-9DA3-6DD8746CBD4E}" presName="node" presStyleLbl="node1" presStyleIdx="12" presStyleCnt="13">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0D73CD1B-B12E-49FB-839D-F70ECB58315B}" srcId="{D76C3AF9-A01B-4303-BC40-86F695A5BB90}" destId="{F2FCABAC-DF71-4779-9B9B-C4FA857844D7}" srcOrd="9" destOrd="0" parTransId="{913A2CAD-7D09-4357-9496-4D2F5648D214}" sibTransId="{2F4AF14D-99B5-42C3-9497-39691A3FF91C}"/>
    <dgm:cxn modelId="{10FDE425-D6A5-4FDC-8DB2-DAA9EF2F3E44}" srcId="{D76C3AF9-A01B-4303-BC40-86F695A5BB90}" destId="{819B6B87-1BB3-4F3C-9DA3-6DD8746CBD4E}" srcOrd="12" destOrd="0" parTransId="{E853F3BC-911A-4A49-BCD7-E84C3B9C9CF2}" sibTransId="{84D519D0-8A08-4C5C-8391-C4C9D430012A}"/>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CCF3E357-D7BC-4440-9594-C6A327CEB3FD}" type="presOf" srcId="{F2FCABAC-DF71-4779-9B9B-C4FA857844D7}" destId="{8DE61066-C8A2-438E-8B04-4C28061C95C3}"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A775EFA6-B03F-43A5-AC30-BC38289E6136}" type="presOf" srcId="{94FF1DB7-4C5F-454B-A9FA-F143369FF703}" destId="{72C10D07-AF09-47B2-B116-DAFDF39325BA}" srcOrd="0" destOrd="0" presId="urn:microsoft.com/office/officeart/2005/8/layout/default"/>
    <dgm:cxn modelId="{D301D3AF-0E58-4570-8719-1F8E1463A736}" type="presOf" srcId="{71C41AAE-0393-40AF-B20A-D9109DA3879A}" destId="{CE60DF34-3B4F-4D70-A8B8-24A698964D1C}"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F1AF3DCB-04E4-44FE-8D8D-5D68BA64B5F5}" srcId="{D76C3AF9-A01B-4303-BC40-86F695A5BB90}" destId="{94FF1DB7-4C5F-454B-A9FA-F143369FF703}" srcOrd="10" destOrd="0" parTransId="{64DE137A-C3C1-420D-8084-6F5A62B9E2CE}" sibTransId="{67F278AB-95BD-4A85-82EB-E02CD8B3339E}"/>
    <dgm:cxn modelId="{31DD85DC-B0BC-4CBE-838F-4C3150B933A7}" srcId="{D76C3AF9-A01B-4303-BC40-86F695A5BB90}" destId="{08B13232-1B0C-4BF6-A3BB-6FEE71C03C70}" srcOrd="7" destOrd="0" parTransId="{8E655E80-997E-49E3-9743-9EADF00AB066}" sibTransId="{8B061A40-1054-4131-AD93-DCDBAF1E745F}"/>
    <dgm:cxn modelId="{0C3A03EB-D506-4794-96BC-07C2D7FA4A34}" type="presOf" srcId="{819B6B87-1BB3-4F3C-9DA3-6DD8746CBD4E}" destId="{32B962BA-920A-4C00-B33D-14A9DAF017BF}" srcOrd="0" destOrd="0" presId="urn:microsoft.com/office/officeart/2005/8/layout/default"/>
    <dgm:cxn modelId="{6517F7EB-925C-4794-A22A-4965060F5FED}" srcId="{D76C3AF9-A01B-4303-BC40-86F695A5BB90}" destId="{4696BAFB-C312-4017-A369-897C891E5692}" srcOrd="2" destOrd="0" parTransId="{53867A99-5AE0-494B-AE59-A5B5506E0A3F}" sibTransId="{DA737080-4598-42B5-9685-74B5F5519987}"/>
    <dgm:cxn modelId="{7C423AF6-C42D-4C8F-8159-BB852B42E419}" srcId="{D76C3AF9-A01B-4303-BC40-86F695A5BB90}" destId="{71C41AAE-0393-40AF-B20A-D9109DA3879A}" srcOrd="11" destOrd="0" parTransId="{C1A9B489-A253-4DD8-81BF-6C71855ADBBE}" sibTransId="{E21FFF2F-98D5-4824-943F-D7F9B872EC58}"/>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6A7B86AD-382A-4294-9EB7-CC0B0C108609}" type="presParOf" srcId="{790C49AD-5B67-4476-B39B-DEDEC531C193}" destId="{939A8D69-EFF9-406F-8B71-512DCF6E7CAF}" srcOrd="17" destOrd="0" presId="urn:microsoft.com/office/officeart/2005/8/layout/default"/>
    <dgm:cxn modelId="{0FFFB926-F4B1-41F0-B32B-7B86B3C3C848}" type="presParOf" srcId="{790C49AD-5B67-4476-B39B-DEDEC531C193}" destId="{8DE61066-C8A2-438E-8B04-4C28061C95C3}" srcOrd="18" destOrd="0" presId="urn:microsoft.com/office/officeart/2005/8/layout/default"/>
    <dgm:cxn modelId="{CF84B547-DDED-4534-9A2D-31FD679DED95}" type="presParOf" srcId="{790C49AD-5B67-4476-B39B-DEDEC531C193}" destId="{A9EF2B9D-8E14-4DDC-BF53-C4CFA547EC49}" srcOrd="19" destOrd="0" presId="urn:microsoft.com/office/officeart/2005/8/layout/default"/>
    <dgm:cxn modelId="{55F81AF8-2656-429D-ACA7-DE70112D49D9}" type="presParOf" srcId="{790C49AD-5B67-4476-B39B-DEDEC531C193}" destId="{72C10D07-AF09-47B2-B116-DAFDF39325BA}" srcOrd="20" destOrd="0" presId="urn:microsoft.com/office/officeart/2005/8/layout/default"/>
    <dgm:cxn modelId="{F2CF1500-7742-4C7B-8ACC-1A9E4EB21860}" type="presParOf" srcId="{790C49AD-5B67-4476-B39B-DEDEC531C193}" destId="{34749A98-8DA8-4B40-BA0F-14B27E8A73EC}" srcOrd="21" destOrd="0" presId="urn:microsoft.com/office/officeart/2005/8/layout/default"/>
    <dgm:cxn modelId="{6E649D64-48DB-4150-8E4D-02CDFEEAD68B}" type="presParOf" srcId="{790C49AD-5B67-4476-B39B-DEDEC531C193}" destId="{CE60DF34-3B4F-4D70-A8B8-24A698964D1C}" srcOrd="22" destOrd="0" presId="urn:microsoft.com/office/officeart/2005/8/layout/default"/>
    <dgm:cxn modelId="{1EE88110-2984-49D8-AACF-E4C9E9CE3ED6}" type="presParOf" srcId="{790C49AD-5B67-4476-B39B-DEDEC531C193}" destId="{CB07E426-F79E-42D1-BEE5-3A0DB3C8C26F}" srcOrd="23" destOrd="0" presId="urn:microsoft.com/office/officeart/2005/8/layout/default"/>
    <dgm:cxn modelId="{0600DF46-8D4C-457E-A746-78B93B94915A}" type="presParOf" srcId="{790C49AD-5B67-4476-B39B-DEDEC531C193}" destId="{32B962BA-920A-4C00-B33D-14A9DAF017BF}"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a:ln w="57150"/>
      </dgm:spPr>
      <dgm:t>
        <a:bodyPr/>
        <a:lstStyle/>
        <a:p>
          <a:r>
            <a:rPr lang="en-GB" sz="1400" dirty="0"/>
            <a:t>Adherence to GPhC and regulatory standards (e.g. MHRA, GMP, GDP) and ongoing CPD</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03B8DE76-CD9C-4F1E-A10E-A8A4B13FB507}">
      <dgm:prSet custT="1"/>
      <dgm:spPr>
        <a:solidFill>
          <a:schemeClr val="bg2">
            <a:lumMod val="20000"/>
            <a:lumOff val="80000"/>
          </a:schemeClr>
        </a:solidFill>
      </dgm:spPr>
      <dgm:t>
        <a:bodyPr/>
        <a:lstStyle/>
        <a:p>
          <a:r>
            <a:rPr lang="en-GB" sz="1400" dirty="0"/>
            <a:t>Cost-effective use of medicines</a:t>
          </a:r>
        </a:p>
      </dgm:t>
    </dgm:pt>
    <dgm:pt modelId="{8E2F6045-BEC2-46D2-9B7B-40BFC4D0F71D}" type="parTrans" cxnId="{8028B138-64D2-4391-BFB7-31D61D78E31E}">
      <dgm:prSet/>
      <dgm:spPr/>
      <dgm:t>
        <a:bodyPr/>
        <a:lstStyle/>
        <a:p>
          <a:endParaRPr lang="en-GB"/>
        </a:p>
      </dgm:t>
    </dgm:pt>
    <dgm:pt modelId="{5F472383-DC4D-4899-BA9B-895536783C96}" type="sibTrans" cxnId="{8028B138-64D2-4391-BFB7-31D61D78E31E}">
      <dgm:prSet/>
      <dgm:spPr/>
      <dgm:t>
        <a:bodyPr/>
        <a:lstStyle/>
        <a:p>
          <a:endParaRPr lang="en-GB"/>
        </a:p>
      </dgm:t>
    </dgm:pt>
    <dgm:pt modelId="{4696BAFB-C312-4017-A369-897C891E5692}">
      <dgm:prSet phldrT="[Text]" custT="1"/>
      <dgm:spPr>
        <a:solidFill>
          <a:schemeClr val="bg2">
            <a:lumMod val="20000"/>
            <a:lumOff val="80000"/>
          </a:schemeClr>
        </a:solidFill>
      </dgm:spPr>
      <dgm:t>
        <a:bodyPr/>
        <a:lstStyle/>
        <a:p>
          <a:r>
            <a:rPr lang="en-GB" sz="1400" dirty="0"/>
            <a:t>Develop across 4 pillars of pharmacy practice</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chemeClr val="bg2">
            <a:lumMod val="20000"/>
            <a:lumOff val="80000"/>
          </a:schemeClr>
        </a:solidFill>
      </dgm:spPr>
      <dgm:t>
        <a:bodyPr/>
        <a:lstStyle/>
        <a:p>
          <a:r>
            <a:rPr lang="en-GB" sz="1400" dirty="0"/>
            <a:t>Improve patient flow and help NHS capacity</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chemeClr val="bg2">
            <a:lumMod val="20000"/>
            <a:lumOff val="80000"/>
          </a:schemeClr>
        </a:solidFill>
        <a:ln w="12700"/>
      </dgm:spPr>
      <dgm:t>
        <a:bodyPr/>
        <a:lstStyle/>
        <a:p>
          <a:r>
            <a:rPr lang="en-GB" sz="1400" dirty="0"/>
            <a:t>Monitoring and achieving KPIs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chemeClr val="bg2">
            <a:lumMod val="20000"/>
            <a:lumOff val="80000"/>
          </a:schemeClr>
        </a:solidFill>
        <a:ln w="57150"/>
      </dgm:spPr>
      <dgm:t>
        <a:bodyPr/>
        <a:lstStyle/>
        <a:p>
          <a:r>
            <a:rPr lang="en-GB" sz="1400" dirty="0"/>
            <a:t>Responding to patient needs – delivering good patient care</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chemeClr val="bg2">
            <a:lumMod val="20000"/>
            <a:lumOff val="80000"/>
          </a:schemeClr>
        </a:solidFill>
      </dgm:spPr>
      <dgm:t>
        <a:bodyPr/>
        <a:lstStyle/>
        <a:p>
          <a:r>
            <a:rPr lang="en-GB" sz="1400" dirty="0"/>
            <a:t>Patient loyalty/ relationship</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dgm:spPr>
      <dgm:t>
        <a:bodyPr/>
        <a:lstStyle/>
        <a:p>
          <a:r>
            <a:rPr lang="en-GB" sz="1400" dirty="0"/>
            <a:t>Preventing wastage of medicines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chemeClr val="bg2">
            <a:lumMod val="20000"/>
            <a:lumOff val="80000"/>
          </a:schemeClr>
        </a:solidFill>
      </dgm:spPr>
      <dgm:t>
        <a:bodyPr/>
        <a:lstStyle/>
        <a:p>
          <a:r>
            <a:rPr lang="en-GB" sz="1400" dirty="0"/>
            <a:t>Professional responsibility</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92E9B641-A3E6-4B49-8667-8E80C1029780}">
      <dgm:prSet phldrT="[Text]" custT="1"/>
      <dgm:spPr>
        <a:solidFill>
          <a:schemeClr val="bg2">
            <a:lumMod val="20000"/>
            <a:lumOff val="80000"/>
          </a:schemeClr>
        </a:solidFill>
        <a:ln w="12700"/>
      </dgm:spPr>
      <dgm:t>
        <a:bodyPr/>
        <a:lstStyle/>
        <a:p>
          <a:pPr>
            <a:buClrTx/>
            <a:buSzTx/>
            <a:buFontTx/>
            <a:buNone/>
          </a:pPr>
          <a:r>
            <a:rPr lang="en-GB" sz="1400" dirty="0"/>
            <a:t>Supporting targets and services &amp; financial incentives</a:t>
          </a:r>
        </a:p>
      </dgm:t>
    </dgm:pt>
    <dgm:pt modelId="{3AD36FAD-852C-48D3-918B-A2D656869B02}" type="parTrans" cxnId="{F1DED077-7EA6-4A16-9C0E-0AC4C6C4200F}">
      <dgm:prSet/>
      <dgm:spPr/>
      <dgm:t>
        <a:bodyPr/>
        <a:lstStyle/>
        <a:p>
          <a:endParaRPr lang="en-GB"/>
        </a:p>
      </dgm:t>
    </dgm:pt>
    <dgm:pt modelId="{45EB2BEB-D5F6-448F-B00D-5EFBFFBA72E7}" type="sibTrans" cxnId="{F1DED077-7EA6-4A16-9C0E-0AC4C6C4200F}">
      <dgm:prSet/>
      <dgm:spPr/>
      <dgm:t>
        <a:bodyPr/>
        <a:lstStyle/>
        <a:p>
          <a:endParaRPr lang="en-GB"/>
        </a:p>
      </dgm:t>
    </dgm:pt>
    <dgm:pt modelId="{FECBE439-C65E-498B-9D80-8427B89F4893}">
      <dgm:prSet phldrT="[Text]" custT="1"/>
      <dgm:spPr>
        <a:solidFill>
          <a:schemeClr val="bg2">
            <a:lumMod val="20000"/>
            <a:lumOff val="80000"/>
          </a:schemeClr>
        </a:solidFill>
        <a:ln w="57150"/>
      </dgm:spPr>
      <dgm:t>
        <a:bodyPr/>
        <a:lstStyle/>
        <a:p>
          <a:pPr>
            <a:buClrTx/>
            <a:buSzTx/>
            <a:buFontTx/>
            <a:buNone/>
          </a:pPr>
          <a:r>
            <a:rPr lang="en-GB" sz="1400" dirty="0"/>
            <a:t>Safe and most effective use of medicines</a:t>
          </a:r>
        </a:p>
      </dgm:t>
    </dgm:pt>
    <dgm:pt modelId="{44F83C96-AB2B-4799-A99E-9DFC5B5105DB}" type="parTrans" cxnId="{5A14F2AA-0FFE-4987-A442-E7D34F4B8303}">
      <dgm:prSet/>
      <dgm:spPr/>
      <dgm:t>
        <a:bodyPr/>
        <a:lstStyle/>
        <a:p>
          <a:endParaRPr lang="en-GB"/>
        </a:p>
      </dgm:t>
    </dgm:pt>
    <dgm:pt modelId="{86E22225-D1FC-4EC1-8C7E-D5E90BE317C7}" type="sibTrans" cxnId="{5A14F2AA-0FFE-4987-A442-E7D34F4B8303}">
      <dgm:prSet/>
      <dgm:spPr/>
      <dgm:t>
        <a:bodyPr/>
        <a:lstStyle/>
        <a:p>
          <a:endParaRPr lang="en-GB"/>
        </a:p>
      </dgm:t>
    </dgm:pt>
    <dgm:pt modelId="{286A414B-26B5-46CE-B5A3-DF5D8AE30F4B}">
      <dgm:prSet phldrT="[Text]" custT="1"/>
      <dgm:spPr>
        <a:solidFill>
          <a:schemeClr val="bg2">
            <a:lumMod val="20000"/>
            <a:lumOff val="80000"/>
          </a:schemeClr>
        </a:solidFill>
        <a:ln w="12700"/>
      </dgm:spPr>
      <dgm:t>
        <a:bodyPr/>
        <a:lstStyle/>
        <a:p>
          <a:r>
            <a:rPr lang="en-GB" sz="1400" dirty="0"/>
            <a:t>Supporting personalised medicine agenda</a:t>
          </a:r>
        </a:p>
      </dgm:t>
    </dgm:pt>
    <dgm:pt modelId="{90CC4C2E-A64A-4FB2-84DA-369009C2F165}" type="parTrans" cxnId="{C9C6BA67-8C61-48DA-B4A7-ED95C5854FD1}">
      <dgm:prSet/>
      <dgm:spPr/>
      <dgm:t>
        <a:bodyPr/>
        <a:lstStyle/>
        <a:p>
          <a:endParaRPr lang="en-GB"/>
        </a:p>
      </dgm:t>
    </dgm:pt>
    <dgm:pt modelId="{809EE10F-9E16-4C76-8D42-B99D4239FB8D}" type="sibTrans" cxnId="{C9C6BA67-8C61-48DA-B4A7-ED95C5854FD1}">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2">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2">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2">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2">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2">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2">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2">
        <dgm:presLayoutVars>
          <dgm:bulletEnabled val="1"/>
        </dgm:presLayoutVars>
      </dgm:prSet>
      <dgm:spPr/>
    </dgm:pt>
    <dgm:pt modelId="{5672175E-BEF8-44ED-8760-6E1777D37AB7}" type="pres">
      <dgm:prSet presAssocID="{F732A910-BD27-4B61-BD13-BB8A705B677A}" presName="sibTrans" presStyleCnt="0"/>
      <dgm:spPr/>
    </dgm:pt>
    <dgm:pt modelId="{E730C2B5-05E2-4324-8CDC-379C25E8BE6B}" type="pres">
      <dgm:prSet presAssocID="{FECBE439-C65E-498B-9D80-8427B89F4893}" presName="node" presStyleLbl="node1" presStyleIdx="9" presStyleCnt="12">
        <dgm:presLayoutVars>
          <dgm:bulletEnabled val="1"/>
        </dgm:presLayoutVars>
      </dgm:prSet>
      <dgm:spPr/>
    </dgm:pt>
    <dgm:pt modelId="{7BB78D69-9898-4516-B596-3973580F713A}" type="pres">
      <dgm:prSet presAssocID="{86E22225-D1FC-4EC1-8C7E-D5E90BE317C7}" presName="sibTrans" presStyleCnt="0"/>
      <dgm:spPr/>
    </dgm:pt>
    <dgm:pt modelId="{D3E26D70-8D17-48C6-B03A-D9034D340E56}" type="pres">
      <dgm:prSet presAssocID="{92E9B641-A3E6-4B49-8667-8E80C1029780}" presName="node" presStyleLbl="node1" presStyleIdx="10" presStyleCnt="12">
        <dgm:presLayoutVars>
          <dgm:bulletEnabled val="1"/>
        </dgm:presLayoutVars>
      </dgm:prSet>
      <dgm:spPr/>
    </dgm:pt>
    <dgm:pt modelId="{FC6E16CF-E81F-4E40-A7E8-B7C7099813EE}" type="pres">
      <dgm:prSet presAssocID="{45EB2BEB-D5F6-448F-B00D-5EFBFFBA72E7}" presName="sibTrans" presStyleCnt="0"/>
      <dgm:spPr/>
    </dgm:pt>
    <dgm:pt modelId="{6976AF52-C7BA-49B6-9DFD-DDCFA14542A1}" type="pres">
      <dgm:prSet presAssocID="{286A414B-26B5-46CE-B5A3-DF5D8AE30F4B}" presName="node" presStyleLbl="node1" presStyleIdx="11" presStyleCnt="12">
        <dgm:presLayoutVars>
          <dgm:bulletEnabled val="1"/>
        </dgm:presLayoutVars>
      </dgm:prSet>
      <dgm:spPr/>
    </dgm:pt>
  </dgm:ptLst>
  <dgm:cxnLst>
    <dgm:cxn modelId="{87978505-4DBE-41D4-B872-D00E9FA667F7}" type="presOf" srcId="{286A414B-26B5-46CE-B5A3-DF5D8AE30F4B}" destId="{6976AF52-C7BA-49B6-9DFD-DDCFA14542A1}" srcOrd="0" destOrd="0" presId="urn:microsoft.com/office/officeart/2005/8/layout/defaul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B2D3A113-D689-4FFC-947F-AF85CAB41603}" type="presOf" srcId="{92E9B641-A3E6-4B49-8667-8E80C1029780}" destId="{D3E26D70-8D17-48C6-B03A-D9034D340E56}" srcOrd="0" destOrd="0" presId="urn:microsoft.com/office/officeart/2005/8/layout/default"/>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C9C6BA67-8C61-48DA-B4A7-ED95C5854FD1}" srcId="{D76C3AF9-A01B-4303-BC40-86F695A5BB90}" destId="{286A414B-26B5-46CE-B5A3-DF5D8AE30F4B}" srcOrd="11" destOrd="0" parTransId="{90CC4C2E-A64A-4FB2-84DA-369009C2F165}" sibTransId="{809EE10F-9E16-4C76-8D42-B99D4239FB8D}"/>
    <dgm:cxn modelId="{B2AD4C4A-8198-48DA-9DCE-155844EB7439}" type="presOf" srcId="{4696BAFB-C312-4017-A369-897C891E5692}" destId="{5EF327DE-3C6A-4910-BDAA-9ACA2CA53880}" srcOrd="0" destOrd="0" presId="urn:microsoft.com/office/officeart/2005/8/layout/default"/>
    <dgm:cxn modelId="{F1DED077-7EA6-4A16-9C0E-0AC4C6C4200F}" srcId="{D76C3AF9-A01B-4303-BC40-86F695A5BB90}" destId="{92E9B641-A3E6-4B49-8667-8E80C1029780}" srcOrd="10" destOrd="0" parTransId="{3AD36FAD-852C-48D3-918B-A2D656869B02}" sibTransId="{45EB2BEB-D5F6-448F-B00D-5EFBFFBA72E7}"/>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46FF4CA3-28B8-4A09-8F25-25D5EE1D3B8A}" type="presOf" srcId="{FECBE439-C65E-498B-9D80-8427B89F4893}" destId="{E730C2B5-05E2-4324-8CDC-379C25E8BE6B}" srcOrd="0" destOrd="0" presId="urn:microsoft.com/office/officeart/2005/8/layout/default"/>
    <dgm:cxn modelId="{5A14F2AA-0FFE-4987-A442-E7D34F4B8303}" srcId="{D76C3AF9-A01B-4303-BC40-86F695A5BB90}" destId="{FECBE439-C65E-498B-9D80-8427B89F4893}" srcOrd="9" destOrd="0" parTransId="{44F83C96-AB2B-4799-A99E-9DFC5B5105DB}" sibTransId="{86E22225-D1FC-4EC1-8C7E-D5E90BE317C7}"/>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828B1A1B-D68F-4110-9611-AEB7EA8B530E}" type="presParOf" srcId="{790C49AD-5B67-4476-B39B-DEDEC531C193}" destId="{5672175E-BEF8-44ED-8760-6E1777D37AB7}" srcOrd="17" destOrd="0" presId="urn:microsoft.com/office/officeart/2005/8/layout/default"/>
    <dgm:cxn modelId="{F0794479-AE87-43A5-9C9B-D1ABBA09572B}" type="presParOf" srcId="{790C49AD-5B67-4476-B39B-DEDEC531C193}" destId="{E730C2B5-05E2-4324-8CDC-379C25E8BE6B}" srcOrd="18" destOrd="0" presId="urn:microsoft.com/office/officeart/2005/8/layout/default"/>
    <dgm:cxn modelId="{EA662928-C5FF-4251-91E1-078F27C009C0}" type="presParOf" srcId="{790C49AD-5B67-4476-B39B-DEDEC531C193}" destId="{7BB78D69-9898-4516-B596-3973580F713A}" srcOrd="19" destOrd="0" presId="urn:microsoft.com/office/officeart/2005/8/layout/default"/>
    <dgm:cxn modelId="{FAA76320-9FF6-4665-9625-6B6457986D13}" type="presParOf" srcId="{790C49AD-5B67-4476-B39B-DEDEC531C193}" destId="{D3E26D70-8D17-48C6-B03A-D9034D340E56}" srcOrd="20" destOrd="0" presId="urn:microsoft.com/office/officeart/2005/8/layout/default"/>
    <dgm:cxn modelId="{C567F72B-2242-471F-A5B6-59605FF5862B}" type="presParOf" srcId="{790C49AD-5B67-4476-B39B-DEDEC531C193}" destId="{FC6E16CF-E81F-4E40-A7E8-B7C7099813EE}" srcOrd="21" destOrd="0" presId="urn:microsoft.com/office/officeart/2005/8/layout/default"/>
    <dgm:cxn modelId="{9C072DE3-EA58-49C0-9D84-EC31CAE07B66}" type="presParOf" srcId="{790C49AD-5B67-4476-B39B-DEDEC531C193}" destId="{6976AF52-C7BA-49B6-9DFD-DDCFA14542A1}"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80D2CC"/>
        </a:solidFill>
      </dgm:spPr>
      <dgm:t>
        <a:bodyPr/>
        <a:lstStyle/>
        <a:p>
          <a:r>
            <a:rPr lang="en-GB" sz="1400" dirty="0"/>
            <a:t>Access to resources &amp; education to use in practice and for them to be built into my systems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80D2CC"/>
        </a:solidFill>
      </dgm:spPr>
      <dgm:t>
        <a:bodyPr/>
        <a:lstStyle/>
        <a:p>
          <a:r>
            <a:rPr lang="en-GB" sz="1400" dirty="0"/>
            <a:t>Access to patient info &amp; records</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80D2CC"/>
        </a:solidFill>
        <a:ln w="57150"/>
      </dgm:spPr>
      <dgm:t>
        <a:bodyPr/>
        <a:lstStyle/>
        <a:p>
          <a:r>
            <a:rPr lang="en-GB" sz="1400" dirty="0"/>
            <a:t>Accessible content in terms of design and readability (meets standards)</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80D2CC"/>
        </a:solidFill>
        <a:ln w="57150"/>
      </dgm:spPr>
      <dgm:t>
        <a:bodyPr/>
        <a:lstStyle/>
        <a:p>
          <a:r>
            <a:rPr lang="en-GB" sz="1350" dirty="0"/>
            <a:t>Blended learning methods – F2F, e-learning, peer to peer. Diverse digital literacy in profession</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80D2CC"/>
        </a:solidFill>
      </dgm:spPr>
      <dgm:t>
        <a:bodyPr/>
        <a:lstStyle/>
        <a:p>
          <a:r>
            <a:rPr lang="en-GB" sz="1400" dirty="0"/>
            <a:t>Embedded into existing training pathways</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80D2CC"/>
        </a:solidFill>
      </dgm:spPr>
      <dgm:t>
        <a:bodyPr/>
        <a:lstStyle/>
        <a:p>
          <a:r>
            <a:rPr lang="en-GB" sz="1350" dirty="0"/>
            <a:t>Clear leadership, support  and message of what needed</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80D2CC"/>
        </a:solidFill>
      </dgm:spPr>
      <dgm:t>
        <a:bodyPr/>
        <a:lstStyle/>
        <a:p>
          <a:r>
            <a:rPr lang="en-GB" sz="1400" dirty="0"/>
            <a:t>Easy access to data </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80D2CC"/>
        </a:solidFill>
      </dgm:spPr>
      <dgm:t>
        <a:bodyPr/>
        <a:lstStyle/>
        <a:p>
          <a:r>
            <a:rPr lang="en-GB" sz="1400" dirty="0"/>
            <a:t>Education and training on skills needed in PGx area tailored to technicians</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80D2CC"/>
        </a:solidFill>
      </dgm:spPr>
      <dgm:t>
        <a:bodyPr/>
        <a:lstStyle/>
        <a:p>
          <a:r>
            <a:rPr lang="en-GB" sz="1400" dirty="0"/>
            <a:t>Access to specialist advice from hospital or genomics service within scope of practice</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80D2CC"/>
        </a:solidFill>
        <a:ln w="57150"/>
      </dgm:spPr>
      <dgm:t>
        <a:bodyPr/>
        <a:lstStyle/>
        <a:p>
          <a:r>
            <a:rPr lang="en-GB" sz="1400" dirty="0"/>
            <a:t>Material provided in different forms – to read, watch and listen</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3F253EC1-421E-4E18-A3D4-C7C6A8464377}">
      <dgm:prSet phldrT="[Text]" custT="1"/>
      <dgm:spPr>
        <a:solidFill>
          <a:srgbClr val="80D2CC"/>
        </a:solidFill>
        <a:ln w="12700"/>
      </dgm:spPr>
      <dgm:t>
        <a:bodyPr/>
        <a:lstStyle/>
        <a:p>
          <a:r>
            <a:rPr lang="en-GB" sz="1400" dirty="0"/>
            <a:t>Methods to assess understanding (personal self-assessment) &amp; proof for records</a:t>
          </a:r>
        </a:p>
      </dgm:t>
    </dgm:pt>
    <dgm:pt modelId="{8AF55F3C-7C89-4ED3-B4EE-49A007B6866B}" type="parTrans" cxnId="{3E701877-54FA-4DF9-AE1C-1E3986F65A82}">
      <dgm:prSet/>
      <dgm:spPr/>
      <dgm:t>
        <a:bodyPr/>
        <a:lstStyle/>
        <a:p>
          <a:endParaRPr lang="en-GB"/>
        </a:p>
      </dgm:t>
    </dgm:pt>
    <dgm:pt modelId="{9A58883B-A732-4A1C-A60B-3241626B8BAE}" type="sibTrans" cxnId="{3E701877-54FA-4DF9-AE1C-1E3986F65A82}">
      <dgm:prSet/>
      <dgm:spPr/>
      <dgm:t>
        <a:bodyPr/>
        <a:lstStyle/>
        <a:p>
          <a:endParaRPr lang="en-GB"/>
        </a:p>
      </dgm:t>
    </dgm:pt>
    <dgm:pt modelId="{64FF9208-CA10-40C2-B0DC-2040BB0B4C44}">
      <dgm:prSet phldrT="[Text]" custT="1"/>
      <dgm:spPr>
        <a:solidFill>
          <a:srgbClr val="80D2CC"/>
        </a:solidFill>
      </dgm:spPr>
      <dgm:t>
        <a:bodyPr/>
        <a:lstStyle/>
        <a:p>
          <a:pPr>
            <a:buClrTx/>
            <a:buSzTx/>
            <a:buFontTx/>
            <a:buNone/>
          </a:pPr>
          <a:r>
            <a:rPr lang="en-GB" sz="1400" dirty="0"/>
            <a:t>Support to identify patients who may need genomic intervention</a:t>
          </a:r>
        </a:p>
      </dgm:t>
    </dgm:pt>
    <dgm:pt modelId="{41C2D382-707E-434D-999F-2E198054660A}" type="parTrans" cxnId="{3D6D054A-0AFE-4E6B-B36F-CCA8DD784E71}">
      <dgm:prSet/>
      <dgm:spPr/>
      <dgm:t>
        <a:bodyPr/>
        <a:lstStyle/>
        <a:p>
          <a:endParaRPr lang="en-GB"/>
        </a:p>
      </dgm:t>
    </dgm:pt>
    <dgm:pt modelId="{6D3F7ADB-A95E-4AB3-82EF-520BBEB4E70C}" type="sibTrans" cxnId="{3D6D054A-0AFE-4E6B-B36F-CCA8DD784E71}">
      <dgm:prSet/>
      <dgm:spPr/>
      <dgm:t>
        <a:bodyPr/>
        <a:lstStyle/>
        <a:p>
          <a:endParaRPr lang="en-GB"/>
        </a:p>
      </dgm:t>
    </dgm:pt>
    <dgm:pt modelId="{2BB5C332-9FDD-430E-B490-E45DA02270CB}">
      <dgm:prSet phldrT="[Text]" custT="1"/>
      <dgm:spPr>
        <a:solidFill>
          <a:srgbClr val="80D2CC"/>
        </a:solidFill>
      </dgm:spPr>
      <dgm:t>
        <a:bodyPr/>
        <a:lstStyle/>
        <a:p>
          <a:pPr>
            <a:buClrTx/>
            <a:buSzTx/>
            <a:buFontTx/>
            <a:buNone/>
          </a:pPr>
          <a:r>
            <a:rPr lang="en-GB" sz="1400" dirty="0"/>
            <a:t>Local PCN genomics champion/ specialist pharmacy technician</a:t>
          </a:r>
        </a:p>
      </dgm:t>
    </dgm:pt>
    <dgm:pt modelId="{9CFBB12E-C860-4DA8-8EEB-72BD8D5E7F22}" type="parTrans" cxnId="{8626D637-3EFB-44A5-88E2-44A2BE265278}">
      <dgm:prSet/>
      <dgm:spPr/>
      <dgm:t>
        <a:bodyPr/>
        <a:lstStyle/>
        <a:p>
          <a:endParaRPr lang="en-GB"/>
        </a:p>
      </dgm:t>
    </dgm:pt>
    <dgm:pt modelId="{171BAD0A-DA88-4A4E-9471-2A5ED6048147}" type="sibTrans" cxnId="{8626D637-3EFB-44A5-88E2-44A2BE265278}">
      <dgm:prSet/>
      <dgm:spPr/>
      <dgm:t>
        <a:bodyPr/>
        <a:lstStyle/>
        <a:p>
          <a:endParaRPr lang="en-GB"/>
        </a:p>
      </dgm:t>
    </dgm:pt>
    <dgm:pt modelId="{07378FE5-E54F-4D20-BEE7-619DCDFE771F}">
      <dgm:prSet phldrT="[Text]" custT="1"/>
      <dgm:spPr>
        <a:solidFill>
          <a:srgbClr val="80D2CC"/>
        </a:solidFill>
      </dgm:spPr>
      <dgm:t>
        <a:bodyPr/>
        <a:lstStyle/>
        <a:p>
          <a:pPr>
            <a:buClrTx/>
            <a:buSzTx/>
            <a:buFontTx/>
            <a:buNone/>
          </a:pPr>
          <a:r>
            <a:rPr lang="en-GB" sz="1400" dirty="0"/>
            <a:t>How to work in a new multi professional team and limits of my role</a:t>
          </a:r>
        </a:p>
      </dgm:t>
    </dgm:pt>
    <dgm:pt modelId="{799260D9-3522-4839-BBC1-5F8218F19C6E}" type="parTrans" cxnId="{4CDBAE62-FF95-4472-A1BB-F0702667FE28}">
      <dgm:prSet/>
      <dgm:spPr/>
      <dgm:t>
        <a:bodyPr/>
        <a:lstStyle/>
        <a:p>
          <a:endParaRPr lang="en-GB"/>
        </a:p>
      </dgm:t>
    </dgm:pt>
    <dgm:pt modelId="{11CFE239-F040-4D02-A34A-E1390B807AD6}" type="sibTrans" cxnId="{4CDBAE62-FF95-4472-A1BB-F0702667FE28}">
      <dgm:prSet/>
      <dgm:spPr/>
      <dgm:t>
        <a:bodyPr/>
        <a:lstStyle/>
        <a:p>
          <a:endParaRPr lang="en-GB"/>
        </a:p>
      </dgm:t>
    </dgm:pt>
    <dgm:pt modelId="{939647BD-EA1D-4FE8-A375-021B31125C04}">
      <dgm:prSet phldrT="[Text]" custT="1"/>
      <dgm:spPr>
        <a:solidFill>
          <a:srgbClr val="80D2CC"/>
        </a:solidFill>
        <a:ln w="12700"/>
      </dgm:spPr>
      <dgm:t>
        <a:bodyPr/>
        <a:lstStyle/>
        <a:p>
          <a:pPr>
            <a:buClrTx/>
            <a:buSzTx/>
            <a:buFontTx/>
            <a:buNone/>
          </a:pPr>
          <a:r>
            <a:rPr lang="en-GB" sz="1350" dirty="0"/>
            <a:t>Support to deal with legal, ethical ramifications &amp; limits of reasonable practice</a:t>
          </a:r>
        </a:p>
      </dgm:t>
    </dgm:pt>
    <dgm:pt modelId="{6EB455F5-A499-452D-A71D-8C49E263659F}" type="parTrans" cxnId="{744C0155-00EF-42DE-AFE3-7B6A3E9A0423}">
      <dgm:prSet/>
      <dgm:spPr/>
      <dgm:t>
        <a:bodyPr/>
        <a:lstStyle/>
        <a:p>
          <a:endParaRPr lang="en-GB"/>
        </a:p>
      </dgm:t>
    </dgm:pt>
    <dgm:pt modelId="{82CF3169-D959-490D-AA05-B2A8490D7626}" type="sibTrans" cxnId="{744C0155-00EF-42DE-AFE3-7B6A3E9A0423}">
      <dgm:prSet/>
      <dgm:spPr/>
      <dgm:t>
        <a:bodyPr/>
        <a:lstStyle/>
        <a:p>
          <a:endParaRPr lang="en-GB"/>
        </a:p>
      </dgm:t>
    </dgm:pt>
    <dgm:pt modelId="{D2694837-5F5C-4F94-B5DE-25C857491D49}">
      <dgm:prSet phldrT="[Text]" custT="1"/>
      <dgm:spPr>
        <a:solidFill>
          <a:srgbClr val="80D2CC"/>
        </a:solidFill>
      </dgm:spPr>
      <dgm:t>
        <a:bodyPr/>
        <a:lstStyle/>
        <a:p>
          <a:r>
            <a:rPr lang="en-GB" sz="1400" dirty="0"/>
            <a:t>To understand why – this defines the what and the how </a:t>
          </a:r>
        </a:p>
      </dgm:t>
    </dgm:pt>
    <dgm:pt modelId="{9A49ED13-F103-4CB3-BEEA-0F0027FFDCF8}" type="parTrans" cxnId="{D975FCE6-689C-49D3-AE10-9C3E2EC58639}">
      <dgm:prSet/>
      <dgm:spPr/>
      <dgm:t>
        <a:bodyPr/>
        <a:lstStyle/>
        <a:p>
          <a:endParaRPr lang="en-GB"/>
        </a:p>
      </dgm:t>
    </dgm:pt>
    <dgm:pt modelId="{B3F14C44-8CAF-41DE-871E-FBADFBD92A00}" type="sibTrans" cxnId="{D975FCE6-689C-49D3-AE10-9C3E2EC58639}">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6">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6">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6">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6">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6">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6">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6">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6">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6">
        <dgm:presLayoutVars>
          <dgm:bulletEnabled val="1"/>
        </dgm:presLayoutVars>
      </dgm:prSet>
      <dgm:spPr/>
    </dgm:pt>
    <dgm:pt modelId="{93FED9F7-C045-4516-AD64-2746C80FCE3B}" type="pres">
      <dgm:prSet presAssocID="{F732A910-BD27-4B61-BD13-BB8A705B677A}" presName="sibTrans" presStyleCnt="0"/>
      <dgm:spPr/>
    </dgm:pt>
    <dgm:pt modelId="{B74ECC0D-4C67-4B50-B25C-7E0EB0DE3544}" type="pres">
      <dgm:prSet presAssocID="{07378FE5-E54F-4D20-BEE7-619DCDFE771F}" presName="node" presStyleLbl="node1" presStyleIdx="9" presStyleCnt="16">
        <dgm:presLayoutVars>
          <dgm:bulletEnabled val="1"/>
        </dgm:presLayoutVars>
      </dgm:prSet>
      <dgm:spPr/>
    </dgm:pt>
    <dgm:pt modelId="{BC8D0654-A338-44A5-BF14-B4D1C48D16DE}" type="pres">
      <dgm:prSet presAssocID="{11CFE239-F040-4D02-A34A-E1390B807AD6}" presName="sibTrans" presStyleCnt="0"/>
      <dgm:spPr/>
    </dgm:pt>
    <dgm:pt modelId="{BF5ED12A-A9BB-4C5F-84B4-883977C6B02C}" type="pres">
      <dgm:prSet presAssocID="{2BB5C332-9FDD-430E-B490-E45DA02270CB}" presName="node" presStyleLbl="node1" presStyleIdx="10" presStyleCnt="16">
        <dgm:presLayoutVars>
          <dgm:bulletEnabled val="1"/>
        </dgm:presLayoutVars>
      </dgm:prSet>
      <dgm:spPr/>
    </dgm:pt>
    <dgm:pt modelId="{C750B79B-AD08-4C0B-892C-3F339253489F}" type="pres">
      <dgm:prSet presAssocID="{171BAD0A-DA88-4A4E-9471-2A5ED6048147}" presName="sibTrans" presStyleCnt="0"/>
      <dgm:spPr/>
    </dgm:pt>
    <dgm:pt modelId="{9910D55C-63A0-404A-9A78-5223A57DBC03}" type="pres">
      <dgm:prSet presAssocID="{BBE3EB94-F95B-4F9B-A8D2-48C37CD90D8C}" presName="node" presStyleLbl="node1" presStyleIdx="11" presStyleCnt="16">
        <dgm:presLayoutVars>
          <dgm:bulletEnabled val="1"/>
        </dgm:presLayoutVars>
      </dgm:prSet>
      <dgm:spPr/>
    </dgm:pt>
    <dgm:pt modelId="{DB36ABAB-A923-403E-9762-3CEC7FCC08FC}" type="pres">
      <dgm:prSet presAssocID="{6E90EE2B-13FC-4150-90D9-539B41405D8C}" presName="sibTrans" presStyleCnt="0"/>
      <dgm:spPr/>
    </dgm:pt>
    <dgm:pt modelId="{FE39EC66-9171-4E79-89DB-041D238878E2}" type="pres">
      <dgm:prSet presAssocID="{3F253EC1-421E-4E18-A3D4-C7C6A8464377}" presName="node" presStyleLbl="node1" presStyleIdx="12" presStyleCnt="16">
        <dgm:presLayoutVars>
          <dgm:bulletEnabled val="1"/>
        </dgm:presLayoutVars>
      </dgm:prSet>
      <dgm:spPr/>
    </dgm:pt>
    <dgm:pt modelId="{573A8756-F1B5-430D-B42A-53C270126520}" type="pres">
      <dgm:prSet presAssocID="{9A58883B-A732-4A1C-A60B-3241626B8BAE}" presName="sibTrans" presStyleCnt="0"/>
      <dgm:spPr/>
    </dgm:pt>
    <dgm:pt modelId="{C8F3FF7B-DABF-44A6-89C9-CA299E67C061}" type="pres">
      <dgm:prSet presAssocID="{939647BD-EA1D-4FE8-A375-021B31125C04}" presName="node" presStyleLbl="node1" presStyleIdx="13" presStyleCnt="16">
        <dgm:presLayoutVars>
          <dgm:bulletEnabled val="1"/>
        </dgm:presLayoutVars>
      </dgm:prSet>
      <dgm:spPr/>
    </dgm:pt>
    <dgm:pt modelId="{DAE01E6E-EF8B-4B6D-8B71-025E2351D356}" type="pres">
      <dgm:prSet presAssocID="{82CF3169-D959-490D-AA05-B2A8490D7626}" presName="sibTrans" presStyleCnt="0"/>
      <dgm:spPr/>
    </dgm:pt>
    <dgm:pt modelId="{30DAB1B8-D3CC-493C-B799-3629259742D5}" type="pres">
      <dgm:prSet presAssocID="{64FF9208-CA10-40C2-B0DC-2040BB0B4C44}" presName="node" presStyleLbl="node1" presStyleIdx="14" presStyleCnt="16">
        <dgm:presLayoutVars>
          <dgm:bulletEnabled val="1"/>
        </dgm:presLayoutVars>
      </dgm:prSet>
      <dgm:spPr/>
    </dgm:pt>
    <dgm:pt modelId="{0BC19C84-98B7-437A-AE6C-51AF6088F227}" type="pres">
      <dgm:prSet presAssocID="{6D3F7ADB-A95E-4AB3-82EF-520BBEB4E70C}" presName="sibTrans" presStyleCnt="0"/>
      <dgm:spPr/>
    </dgm:pt>
    <dgm:pt modelId="{35C6EBD2-D173-43FE-B13F-A083458205F1}" type="pres">
      <dgm:prSet presAssocID="{D2694837-5F5C-4F94-B5DE-25C857491D49}" presName="node" presStyleLbl="node1" presStyleIdx="15" presStyleCnt="16">
        <dgm:presLayoutVars>
          <dgm:bulletEnabled val="1"/>
        </dgm:presLayoutVars>
      </dgm:prSet>
      <dgm:spPr/>
    </dgm:pt>
  </dgm:ptLst>
  <dgm:cxnLst>
    <dgm:cxn modelId="{BD05BB0D-028B-4FC5-8CB4-335E3E0FB1AE}" type="presOf" srcId="{64FF9208-CA10-40C2-B0DC-2040BB0B4C44}" destId="{30DAB1B8-D3CC-493C-B799-3629259742D5}" srcOrd="0" destOrd="0" presId="urn:microsoft.com/office/officeart/2005/8/layout/defaul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E73CDC2F-B6F1-4BCE-9B55-15C10D2E3963}" type="presOf" srcId="{2BB5C332-9FDD-430E-B490-E45DA02270CB}" destId="{BF5ED12A-A9BB-4C5F-84B4-883977C6B02C}"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19349D35-44B0-4E1E-8385-79B844A2C812}" type="presOf" srcId="{939647BD-EA1D-4FE8-A375-021B31125C04}" destId="{C8F3FF7B-DABF-44A6-89C9-CA299E67C061}" srcOrd="0" destOrd="0" presId="urn:microsoft.com/office/officeart/2005/8/layout/default"/>
    <dgm:cxn modelId="{8626D637-3EFB-44A5-88E2-44A2BE265278}" srcId="{D76C3AF9-A01B-4303-BC40-86F695A5BB90}" destId="{2BB5C332-9FDD-430E-B490-E45DA02270CB}" srcOrd="10" destOrd="0" parTransId="{9CFBB12E-C860-4DA8-8EEB-72BD8D5E7F22}" sibTransId="{171BAD0A-DA88-4A4E-9471-2A5ED6048147}"/>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4CDBAE62-FF95-4472-A1BB-F0702667FE28}" srcId="{D76C3AF9-A01B-4303-BC40-86F695A5BB90}" destId="{07378FE5-E54F-4D20-BEE7-619DCDFE771F}" srcOrd="9" destOrd="0" parTransId="{799260D9-3522-4839-BBC1-5F8218F19C6E}" sibTransId="{11CFE239-F040-4D02-A34A-E1390B807AD6}"/>
    <dgm:cxn modelId="{3D6D054A-0AFE-4E6B-B36F-CCA8DD784E71}" srcId="{D76C3AF9-A01B-4303-BC40-86F695A5BB90}" destId="{64FF9208-CA10-40C2-B0DC-2040BB0B4C44}" srcOrd="14" destOrd="0" parTransId="{41C2D382-707E-434D-999F-2E198054660A}" sibTransId="{6D3F7ADB-A95E-4AB3-82EF-520BBEB4E70C}"/>
    <dgm:cxn modelId="{B2AD4C4A-8198-48DA-9DCE-155844EB7439}" type="presOf" srcId="{4696BAFB-C312-4017-A369-897C891E5692}" destId="{5EF327DE-3C6A-4910-BDAA-9ACA2CA53880}" srcOrd="0" destOrd="0" presId="urn:microsoft.com/office/officeart/2005/8/layout/default"/>
    <dgm:cxn modelId="{050B3D71-739A-4F91-935E-FC8B904B429F}" type="presOf" srcId="{07378FE5-E54F-4D20-BEE7-619DCDFE771F}" destId="{B74ECC0D-4C67-4B50-B25C-7E0EB0DE3544}" srcOrd="0" destOrd="0" presId="urn:microsoft.com/office/officeart/2005/8/layout/default"/>
    <dgm:cxn modelId="{9DC7C453-11CC-49A8-9D25-FD1EB6378A70}" srcId="{D76C3AF9-A01B-4303-BC40-86F695A5BB90}" destId="{BBE3EB94-F95B-4F9B-A8D2-48C37CD90D8C}" srcOrd="11" destOrd="0" parTransId="{B607BCDD-B20F-4989-B820-951A85F84BDC}" sibTransId="{6E90EE2B-13FC-4150-90D9-539B41405D8C}"/>
    <dgm:cxn modelId="{744C0155-00EF-42DE-AFE3-7B6A3E9A0423}" srcId="{D76C3AF9-A01B-4303-BC40-86F695A5BB90}" destId="{939647BD-EA1D-4FE8-A375-021B31125C04}" srcOrd="13" destOrd="0" parTransId="{6EB455F5-A499-452D-A71D-8C49E263659F}" sibTransId="{82CF3169-D959-490D-AA05-B2A8490D7626}"/>
    <dgm:cxn modelId="{78873E55-353C-414B-8F8A-16CF581E5340}" type="presOf" srcId="{D2694837-5F5C-4F94-B5DE-25C857491D49}" destId="{35C6EBD2-D173-43FE-B13F-A083458205F1}" srcOrd="0" destOrd="0" presId="urn:microsoft.com/office/officeart/2005/8/layout/default"/>
    <dgm:cxn modelId="{3E701877-54FA-4DF9-AE1C-1E3986F65A82}" srcId="{D76C3AF9-A01B-4303-BC40-86F695A5BB90}" destId="{3F253EC1-421E-4E18-A3D4-C7C6A8464377}" srcOrd="12" destOrd="0" parTransId="{8AF55F3C-7C89-4ED3-B4EE-49A007B6866B}" sibTransId="{9A58883B-A732-4A1C-A60B-3241626B8BAE}"/>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D975FCE6-689C-49D3-AE10-9C3E2EC58639}" srcId="{D76C3AF9-A01B-4303-BC40-86F695A5BB90}" destId="{D2694837-5F5C-4F94-B5DE-25C857491D49}" srcOrd="15" destOrd="0" parTransId="{9A49ED13-F103-4CB3-BEEA-0F0027FFDCF8}" sibTransId="{B3F14C44-8CAF-41DE-871E-FBADFBD92A00}"/>
    <dgm:cxn modelId="{6F8B3AE8-5591-4BDF-8AD4-F9AC834AFD8B}" type="presOf" srcId="{3F253EC1-421E-4E18-A3D4-C7C6A8464377}" destId="{FE39EC66-9171-4E79-89DB-041D238878E2}" srcOrd="0" destOrd="0" presId="urn:microsoft.com/office/officeart/2005/8/layout/default"/>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88C15610-B699-4BAD-9F4B-68D863CBE7CE}" type="presParOf" srcId="{790C49AD-5B67-4476-B39B-DEDEC531C193}" destId="{B74ECC0D-4C67-4B50-B25C-7E0EB0DE3544}" srcOrd="18" destOrd="0" presId="urn:microsoft.com/office/officeart/2005/8/layout/default"/>
    <dgm:cxn modelId="{06276A87-5EEF-4E1F-BEC0-72491E08BB4A}" type="presParOf" srcId="{790C49AD-5B67-4476-B39B-DEDEC531C193}" destId="{BC8D0654-A338-44A5-BF14-B4D1C48D16DE}" srcOrd="19" destOrd="0" presId="urn:microsoft.com/office/officeart/2005/8/layout/default"/>
    <dgm:cxn modelId="{D40C0DED-88AF-4255-966D-51DCE9A44BDA}" type="presParOf" srcId="{790C49AD-5B67-4476-B39B-DEDEC531C193}" destId="{BF5ED12A-A9BB-4C5F-84B4-883977C6B02C}" srcOrd="20" destOrd="0" presId="urn:microsoft.com/office/officeart/2005/8/layout/default"/>
    <dgm:cxn modelId="{ECFC6D95-7606-45C2-94D1-31584B4DE340}" type="presParOf" srcId="{790C49AD-5B67-4476-B39B-DEDEC531C193}" destId="{C750B79B-AD08-4C0B-892C-3F339253489F}" srcOrd="21" destOrd="0" presId="urn:microsoft.com/office/officeart/2005/8/layout/default"/>
    <dgm:cxn modelId="{509CC042-49F7-44D9-82BF-4D54FF4D1E3D}" type="presParOf" srcId="{790C49AD-5B67-4476-B39B-DEDEC531C193}" destId="{9910D55C-63A0-404A-9A78-5223A57DBC03}" srcOrd="22" destOrd="0" presId="urn:microsoft.com/office/officeart/2005/8/layout/default"/>
    <dgm:cxn modelId="{90B0D3B8-7BB1-41A8-8EBA-FD5258D9CCE5}" type="presParOf" srcId="{790C49AD-5B67-4476-B39B-DEDEC531C193}" destId="{DB36ABAB-A923-403E-9762-3CEC7FCC08FC}" srcOrd="23" destOrd="0" presId="urn:microsoft.com/office/officeart/2005/8/layout/default"/>
    <dgm:cxn modelId="{05FD8868-1FCB-4A5F-AC3B-AD541609BC95}" type="presParOf" srcId="{790C49AD-5B67-4476-B39B-DEDEC531C193}" destId="{FE39EC66-9171-4E79-89DB-041D238878E2}" srcOrd="24" destOrd="0" presId="urn:microsoft.com/office/officeart/2005/8/layout/default"/>
    <dgm:cxn modelId="{76F8E3CA-46E6-4158-B03F-2FDC8F35277A}" type="presParOf" srcId="{790C49AD-5B67-4476-B39B-DEDEC531C193}" destId="{573A8756-F1B5-430D-B42A-53C270126520}" srcOrd="25" destOrd="0" presId="urn:microsoft.com/office/officeart/2005/8/layout/default"/>
    <dgm:cxn modelId="{5311DA52-F177-4540-ABDD-B2BB42EDA2F0}" type="presParOf" srcId="{790C49AD-5B67-4476-B39B-DEDEC531C193}" destId="{C8F3FF7B-DABF-44A6-89C9-CA299E67C061}" srcOrd="26" destOrd="0" presId="urn:microsoft.com/office/officeart/2005/8/layout/default"/>
    <dgm:cxn modelId="{A71D3B3C-C8EB-48F5-BD05-3615CE4918E7}" type="presParOf" srcId="{790C49AD-5B67-4476-B39B-DEDEC531C193}" destId="{DAE01E6E-EF8B-4B6D-8B71-025E2351D356}" srcOrd="27" destOrd="0" presId="urn:microsoft.com/office/officeart/2005/8/layout/default"/>
    <dgm:cxn modelId="{225B9437-62BA-4303-A851-5147A7E7A5E2}" type="presParOf" srcId="{790C49AD-5B67-4476-B39B-DEDEC531C193}" destId="{30DAB1B8-D3CC-493C-B799-3629259742D5}" srcOrd="28" destOrd="0" presId="urn:microsoft.com/office/officeart/2005/8/layout/default"/>
    <dgm:cxn modelId="{7118C2AF-7253-4005-BA7F-E8E208E892C8}" type="presParOf" srcId="{790C49AD-5B67-4476-B39B-DEDEC531C193}" destId="{0BC19C84-98B7-437A-AE6C-51AF6088F227}" srcOrd="29" destOrd="0" presId="urn:microsoft.com/office/officeart/2005/8/layout/default"/>
    <dgm:cxn modelId="{ED78646D-9826-4FD8-9429-E1C2D6CB5030}" type="presParOf" srcId="{790C49AD-5B67-4476-B39B-DEDEC531C193}" destId="{35C6EBD2-D173-43FE-B13F-A083458205F1}"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CCCC"/>
        </a:solidFill>
      </dgm:spPr>
      <dgm:t>
        <a:bodyPr/>
        <a:lstStyle/>
        <a:p>
          <a:r>
            <a:rPr lang="en-GB" sz="1400" dirty="0"/>
            <a:t>Abstract concept of how it will impact the patient and profession in the future</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CCCC"/>
        </a:solidFill>
      </dgm:spPr>
      <dgm:t>
        <a:bodyPr/>
        <a:lstStyle/>
        <a:p>
          <a:pPr>
            <a:buClrTx/>
            <a:buSzTx/>
            <a:buFontTx/>
            <a:buNone/>
          </a:pPr>
          <a:r>
            <a:rPr lang="en-GB" sz="1400" dirty="0"/>
            <a:t>Fear over legal and ethical ramifications - risk of being sued for making wrong decision</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CCCC"/>
        </a:solidFill>
      </dgm:spPr>
      <dgm:t>
        <a:bodyPr/>
        <a:lstStyle/>
        <a:p>
          <a:r>
            <a:rPr lang="en-GB" sz="1400" dirty="0"/>
            <a:t>Good definition of what genomics is and why it is important</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CCCC"/>
        </a:solidFill>
        <a:ln w="12700"/>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Individual’s concern about being competent</a:t>
          </a:r>
          <a:endParaRPr lang="en-GB" sz="1400" dirty="0"/>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CCCC"/>
        </a:solidFill>
      </dgm:spPr>
      <dgm:t>
        <a:bodyPr/>
        <a:lstStyle/>
        <a:p>
          <a:r>
            <a:rPr lang="en-GB" sz="1400" dirty="0"/>
            <a:t>Overwhelming: very diverse field that is evolving quickly</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CCCC"/>
        </a:solidFill>
        <a:ln w="12700"/>
      </dgm:spPr>
      <dgm:t>
        <a:bodyPr/>
        <a:lstStyle/>
        <a:p>
          <a:pPr>
            <a:buClrTx/>
            <a:buSzTx/>
            <a:buFontTx/>
            <a:buNone/>
          </a:pPr>
          <a:r>
            <a:rPr lang="en-GB" sz="1400" dirty="0"/>
            <a:t>IT interoperability; challenge of info sharing, e.g. test result as PDF</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08B13232-1B0C-4BF6-A3BB-6FEE71C03C70}">
      <dgm:prSet phldrT="[Text]" custT="1"/>
      <dgm:spPr>
        <a:solidFill>
          <a:srgbClr val="FFCCCC"/>
        </a:solidFill>
        <a:ln w="57150"/>
      </dgm:spPr>
      <dgm:t>
        <a:bodyPr/>
        <a:lstStyle/>
        <a:p>
          <a:r>
            <a:rPr lang="en-GB" sz="1400" dirty="0"/>
            <a:t>No direct source of knowledge</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CC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Competing priorities and workload</a:t>
          </a:r>
          <a:endParaRPr lang="en-GB" sz="1400" dirty="0"/>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CCCC"/>
        </a:solidFill>
        <a:ln w="57150"/>
      </dgm:spPr>
      <dgm:t>
        <a:bodyPr/>
        <a:lstStyle/>
        <a:p>
          <a:pPr>
            <a:buClrTx/>
            <a:buSzTx/>
            <a:buFontTx/>
            <a:buNone/>
          </a:pPr>
          <a:r>
            <a:rPr lang="en-GB" sz="1400" dirty="0"/>
            <a:t>Perceived complexity</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25F6BE0C-4718-45FF-85B7-95E67111FF73}">
      <dgm:prSet phldrT="[Text]" custT="1"/>
      <dgm:spPr>
        <a:solidFill>
          <a:srgbClr val="FFCCCC"/>
        </a:solidFill>
        <a:ln w="57150"/>
      </dgm:spPr>
      <dgm:t>
        <a:bodyPr/>
        <a:lstStyle/>
        <a:p>
          <a:r>
            <a:rPr lang="en-GB" sz="1400" dirty="0"/>
            <a:t>Unsure if applicable to pharmacy technician role. Why me? Does not impact me?</a:t>
          </a:r>
        </a:p>
      </dgm:t>
    </dgm:pt>
    <dgm:pt modelId="{0FCC5B2A-1B01-44E0-8557-8527D17EDDE4}" type="parTrans" cxnId="{5C14B363-5E19-4E17-950F-5C0360F5693A}">
      <dgm:prSet/>
      <dgm:spPr/>
      <dgm:t>
        <a:bodyPr/>
        <a:lstStyle/>
        <a:p>
          <a:endParaRPr lang="en-GB"/>
        </a:p>
      </dgm:t>
    </dgm:pt>
    <dgm:pt modelId="{CF200515-36F7-43AA-BD04-A52E379DA6E6}" type="sibTrans" cxnId="{5C14B363-5E19-4E17-950F-5C0360F5693A}">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0">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0">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0">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0">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0">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0">
        <dgm:presLayoutVars>
          <dgm:bulletEnabled val="1"/>
        </dgm:presLayoutVars>
      </dgm:prSet>
      <dgm:spPr/>
    </dgm:pt>
    <dgm:pt modelId="{B02A342C-A19A-4BB2-B2C5-3612768C3375}" type="pres">
      <dgm:prSet presAssocID="{F1674D07-DDDB-4E4C-AC6D-2AD757F547B4}" presName="sibTrans" presStyleCnt="0"/>
      <dgm:spPr/>
    </dgm:pt>
    <dgm:pt modelId="{1294197E-C8FE-4441-81D6-99EA7B7A8B42}" type="pres">
      <dgm:prSet presAssocID="{08B13232-1B0C-4BF6-A3BB-6FEE71C03C70}" presName="node" presStyleLbl="node1" presStyleIdx="6" presStyleCnt="10">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7" presStyleCnt="10">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8" presStyleCnt="10">
        <dgm:presLayoutVars>
          <dgm:bulletEnabled val="1"/>
        </dgm:presLayoutVars>
      </dgm:prSet>
      <dgm:spPr/>
    </dgm:pt>
    <dgm:pt modelId="{44C6C296-E6ED-4DAC-8535-7FDE70858FE2}" type="pres">
      <dgm:prSet presAssocID="{6E90EE2B-13FC-4150-90D9-539B41405D8C}" presName="sibTrans" presStyleCnt="0"/>
      <dgm:spPr/>
    </dgm:pt>
    <dgm:pt modelId="{CD6C9946-613C-4952-A680-C31652E8E8FD}" type="pres">
      <dgm:prSet presAssocID="{25F6BE0C-4718-45FF-85B7-95E67111FF73}" presName="node" presStyleLbl="node1" presStyleIdx="9" presStyleCnt="10">
        <dgm:presLayoutVars>
          <dgm:bulletEnabled val="1"/>
        </dgm:presLayoutVars>
      </dgm:prSet>
      <dgm:spPr/>
    </dgm:pt>
  </dgm:ptLst>
  <dgm:cxnLst>
    <dgm:cxn modelId="{98FE6510-F24D-4F75-A00F-89F8464E7F4C}" srcId="{D76C3AF9-A01B-4303-BC40-86F695A5BB90}" destId="{52D7ACB4-D538-4230-9212-1877DE9F10E2}" srcOrd="7"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5C14B363-5E19-4E17-950F-5C0360F5693A}" srcId="{D76C3AF9-A01B-4303-BC40-86F695A5BB90}" destId="{25F6BE0C-4718-45FF-85B7-95E67111FF73}" srcOrd="9" destOrd="0" parTransId="{0FCC5B2A-1B01-44E0-8557-8527D17EDDE4}" sibTransId="{CF200515-36F7-43AA-BD04-A52E379DA6E6}"/>
    <dgm:cxn modelId="{DDAE0746-1DE5-432A-8669-FD4B782C3E41}" type="presOf" srcId="{25F6BE0C-4718-45FF-85B7-95E67111FF73}" destId="{CD6C9946-613C-4952-A680-C31652E8E8FD}"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8" destOrd="0" parTransId="{B607BCDD-B20F-4989-B820-951A85F84BDC}" sibTransId="{6E90EE2B-13FC-4150-90D9-539B41405D8C}"/>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6"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40BBC567-5FFB-41CB-A9C0-B9E466A397B4}" type="presParOf" srcId="{790C49AD-5B67-4476-B39B-DEDEC531C193}" destId="{1294197E-C8FE-4441-81D6-99EA7B7A8B42}" srcOrd="12" destOrd="0" presId="urn:microsoft.com/office/officeart/2005/8/layout/default"/>
    <dgm:cxn modelId="{7BDFE6CA-AD2A-40F5-8E01-EE7059E10835}" type="presParOf" srcId="{790C49AD-5B67-4476-B39B-DEDEC531C193}" destId="{8F5662E2-D936-455C-991C-CE20CBA40AD2}" srcOrd="13" destOrd="0" presId="urn:microsoft.com/office/officeart/2005/8/layout/default"/>
    <dgm:cxn modelId="{56A0EAC4-DC5F-46F9-A624-934369391CED}" type="presParOf" srcId="{790C49AD-5B67-4476-B39B-DEDEC531C193}" destId="{436F555C-3B61-412C-87BA-251BCD8E276F}" srcOrd="14" destOrd="0" presId="urn:microsoft.com/office/officeart/2005/8/layout/default"/>
    <dgm:cxn modelId="{529C147A-2AF9-4AA5-B941-CED204C1DC59}" type="presParOf" srcId="{790C49AD-5B67-4476-B39B-DEDEC531C193}" destId="{93FED9F7-C045-4516-AD64-2746C80FCE3B}" srcOrd="15" destOrd="0" presId="urn:microsoft.com/office/officeart/2005/8/layout/default"/>
    <dgm:cxn modelId="{509CC042-49F7-44D9-82BF-4D54FF4D1E3D}" type="presParOf" srcId="{790C49AD-5B67-4476-B39B-DEDEC531C193}" destId="{9910D55C-63A0-404A-9A78-5223A57DBC03}" srcOrd="16" destOrd="0" presId="urn:microsoft.com/office/officeart/2005/8/layout/default"/>
    <dgm:cxn modelId="{C6ABB362-6614-45A9-9CE6-9E00927A81E4}" type="presParOf" srcId="{790C49AD-5B67-4476-B39B-DEDEC531C193}" destId="{44C6C296-E6ED-4DAC-8535-7FDE70858FE2}" srcOrd="17" destOrd="0" presId="urn:microsoft.com/office/officeart/2005/8/layout/default"/>
    <dgm:cxn modelId="{410A17E3-DFB3-4936-A15A-2102412BEE91}" type="presParOf" srcId="{790C49AD-5B67-4476-B39B-DEDEC531C193}" destId="{CD6C9946-613C-4952-A680-C31652E8E8FD}"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FFCC"/>
        </a:solidFill>
        <a:ln w="12700"/>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Contractual need / strategic push</a:t>
          </a:r>
          <a:endParaRPr lang="en-GB" sz="1400" dirty="0"/>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FFCC"/>
        </a:solidFill>
        <a:ln w="57150"/>
      </dgm:spPr>
      <dgm:t>
        <a:bodyPr/>
        <a:lstStyle/>
        <a:p>
          <a:r>
            <a:rPr lang="en-GB" sz="1400" dirty="0"/>
            <a:t>Desire to develop in role and personal professional development</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FF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Experiential learning</a:t>
          </a:r>
          <a:endParaRPr lang="en-GB" sz="1400" dirty="0"/>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FFCC"/>
        </a:solidFill>
        <a:ln w="57150"/>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Feeling confident and competent</a:t>
          </a:r>
          <a:endParaRPr lang="en-GB" sz="1400" dirty="0"/>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FFCC"/>
        </a:solidFill>
        <a:ln w="12700"/>
      </dgm:spPr>
      <dgm:t>
        <a:bodyPr/>
        <a:lstStyle/>
        <a:p>
          <a:r>
            <a:rPr lang="en-GB" sz="1400" dirty="0"/>
            <a:t>Peer support</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FF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Inspirational leaders/ colleagues in PT space</a:t>
          </a:r>
          <a:endParaRPr lang="en-GB" sz="1400" dirty="0"/>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FFCC"/>
        </a:solidFill>
      </dgm:spPr>
      <dgm:t>
        <a:bodyPr/>
        <a:lstStyle/>
        <a:p>
          <a:pPr>
            <a:buClrTx/>
            <a:buSzTx/>
            <a:buFontTx/>
            <a:buNone/>
          </a:pPr>
          <a:r>
            <a:rPr lang="en-GB" sz="1400" dirty="0">
              <a:solidFill>
                <a:srgbClr val="231F20"/>
              </a:solidFill>
              <a:latin typeface="Arial" panose="020B0604020202020204"/>
            </a:rPr>
            <a:t>O</a:t>
          </a:r>
          <a:r>
            <a:rPr kumimoji="0" lang="en-GB" sz="1400" b="0" i="0" u="none" strike="noStrike" cap="none" spc="0" normalizeH="0" baseline="0" noProof="0" dirty="0" err="1">
              <a:ln>
                <a:noFill/>
              </a:ln>
              <a:solidFill>
                <a:srgbClr val="231F20"/>
              </a:solidFill>
              <a:effectLst/>
              <a:uLnTx/>
              <a:uFillTx/>
              <a:latin typeface="Arial" panose="020B0604020202020204"/>
              <a:ea typeface="+mn-ea"/>
              <a:cs typeface="+mn-cs"/>
            </a:rPr>
            <a:t>pportunities</a:t>
          </a: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 for progression of PT profession</a:t>
          </a:r>
          <a:endParaRPr lang="en-GB" sz="1400" dirty="0"/>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FFCC"/>
        </a:solidFill>
        <a:ln w="57150"/>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Patient safety and patient outcomes</a:t>
          </a:r>
          <a:endParaRPr lang="en-GB" sz="1400" dirty="0"/>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FF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Cost savings</a:t>
          </a:r>
          <a:endParaRPr lang="en-GB" sz="1400" dirty="0"/>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FFCC"/>
        </a:solidFill>
      </dgm:spPr>
      <dgm:t>
        <a:bodyPr/>
        <a:lstStyle/>
        <a:p>
          <a:pPr>
            <a:buClrTx/>
            <a:buSzTx/>
            <a:buFontTx/>
            <a:buNone/>
          </a:pPr>
          <a:r>
            <a:rPr lang="en-GB" sz="1400" dirty="0"/>
            <a:t>Want and need to be up to date (CPD)</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0">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0">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0">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0">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0">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0">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0">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0">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0">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9" presStyleCnt="10">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9" destOrd="0" parTransId="{B607BCDD-B20F-4989-B820-951A85F84BDC}" sibTransId="{6E90EE2B-13FC-4150-90D9-539B41405D8C}"/>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509CC042-49F7-44D9-82BF-4D54FF4D1E3D}" type="presParOf" srcId="{790C49AD-5B67-4476-B39B-DEDEC531C193}" destId="{9910D55C-63A0-404A-9A78-5223A57DBC0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FFCC"/>
        </a:solidFill>
      </dgm:spPr>
      <dgm:t>
        <a:bodyPr/>
        <a:lstStyle/>
        <a:p>
          <a:r>
            <a:rPr lang="en-GB" sz="1400" dirty="0"/>
            <a:t>Commissioner</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FFCC"/>
        </a:solidFill>
        <a:ln w="57150"/>
      </dgm:spPr>
      <dgm:t>
        <a:bodyPr/>
        <a:lstStyle/>
        <a:p>
          <a:r>
            <a:rPr lang="en-GB" sz="1400" dirty="0"/>
            <a:t>Education and training sessions</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FFCC"/>
        </a:solidFill>
        <a:ln w="12700"/>
      </dgm:spPr>
      <dgm:t>
        <a:bodyPr/>
        <a:lstStyle/>
        <a:p>
          <a:r>
            <a:rPr lang="en-GB" sz="1400" dirty="0"/>
            <a:t>Family and friends</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FFCC"/>
        </a:solidFill>
        <a:ln w="57150"/>
      </dgm:spPr>
      <dgm:t>
        <a:bodyPr/>
        <a:lstStyle/>
        <a:p>
          <a:r>
            <a:rPr lang="en-GB" sz="1400" dirty="0"/>
            <a:t>Leaders in the profession including pharmacists/ GPs/consultants/ nurses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FFCC"/>
        </a:solidFill>
      </dgm:spPr>
      <dgm:t>
        <a:bodyPr/>
        <a:lstStyle/>
        <a:p>
          <a:r>
            <a:rPr lang="en-GB" sz="1400" dirty="0"/>
            <a:t>Private genetic test providers</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FFCC"/>
        </a:solidFill>
      </dgm:spPr>
      <dgm:t>
        <a:bodyPr/>
        <a:lstStyle/>
        <a:p>
          <a:r>
            <a:rPr lang="en-GB" sz="1400" dirty="0"/>
            <a:t>Media</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FFCC"/>
        </a:solidFill>
      </dgm:spPr>
      <dgm:t>
        <a:bodyPr/>
        <a:lstStyle/>
        <a:p>
          <a:pPr>
            <a:buClrTx/>
            <a:buSzTx/>
            <a:buFont typeface="Arial" panose="020B0604020202020204" pitchFamily="34" charset="0"/>
            <a:buChar char="•"/>
          </a:pPr>
          <a:r>
            <a:rPr lang="en-GB" sz="1400" dirty="0"/>
            <a:t>Neighbourhood</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FFCC"/>
        </a:solidFill>
        <a:ln w="12700"/>
      </dgm:spPr>
      <dgm:t>
        <a:bodyPr/>
        <a:lstStyle/>
        <a:p>
          <a:r>
            <a:rPr lang="en-GB" sz="1400" dirty="0"/>
            <a:t>Patients and their relatives – experts in their own health/medication</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FFCC"/>
        </a:solidFill>
      </dgm:spPr>
      <dgm:t>
        <a:bodyPr/>
        <a:lstStyle/>
        <a:p>
          <a:r>
            <a:rPr lang="en-GB" sz="1400" dirty="0"/>
            <a:t>Data and evidence base</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FFCC"/>
        </a:solidFill>
        <a:ln w="57150"/>
      </dgm:spPr>
      <dgm:t>
        <a:bodyPr/>
        <a:lstStyle/>
        <a:p>
          <a:pPr>
            <a:buClrTx/>
            <a:buSzTx/>
            <a:buFont typeface="Arial" panose="020B0604020202020204" pitchFamily="34" charset="0"/>
            <a:buChar char="•"/>
          </a:pPr>
          <a:r>
            <a:rPr lang="en-GB" sz="1400" dirty="0"/>
            <a:t>Regulatory bodies</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97C7E19D-89FC-423B-9E53-38C80EDEE5A1}">
      <dgm:prSet phldrT="[Text]" custT="1"/>
      <dgm:spPr>
        <a:solidFill>
          <a:srgbClr val="FFFFCC"/>
        </a:solidFill>
      </dgm:spPr>
      <dgm:t>
        <a:bodyPr/>
        <a:lstStyle/>
        <a:p>
          <a:r>
            <a:rPr lang="en-GB" sz="1400" dirty="0"/>
            <a:t>Social media</a:t>
          </a:r>
        </a:p>
      </dgm:t>
    </dgm:pt>
    <dgm:pt modelId="{646F13A1-AC44-4765-8D03-F16ADEB96372}" type="parTrans" cxnId="{46AEF1DC-17DC-448A-945D-E1AB33248315}">
      <dgm:prSet/>
      <dgm:spPr/>
      <dgm:t>
        <a:bodyPr/>
        <a:lstStyle/>
        <a:p>
          <a:endParaRPr lang="en-GB"/>
        </a:p>
      </dgm:t>
    </dgm:pt>
    <dgm:pt modelId="{36AAFF02-D6E9-4337-8FD2-CEFE867E8074}" type="sibTrans" cxnId="{46AEF1DC-17DC-448A-945D-E1AB33248315}">
      <dgm:prSet/>
      <dgm:spPr/>
      <dgm:t>
        <a:bodyPr/>
        <a:lstStyle/>
        <a:p>
          <a:endParaRPr lang="en-GB"/>
        </a:p>
      </dgm:t>
    </dgm:pt>
    <dgm:pt modelId="{CF5E85A1-84B5-49BB-AB4A-743C7939F0EF}">
      <dgm:prSet phldrT="[Text]" custT="1"/>
      <dgm:spPr>
        <a:solidFill>
          <a:srgbClr val="FFFFCC"/>
        </a:solidFill>
        <a:ln w="12700"/>
      </dgm:spPr>
      <dgm:t>
        <a:bodyPr/>
        <a:lstStyle/>
        <a:p>
          <a:pPr>
            <a:buClrTx/>
            <a:buSzTx/>
            <a:buFont typeface="Arial" panose="020B0604020202020204" pitchFamily="34" charset="0"/>
            <a:buChar char="•"/>
          </a:pPr>
          <a:r>
            <a:rPr lang="en-GB" sz="1400" dirty="0"/>
            <a:t>Wider team</a:t>
          </a:r>
        </a:p>
      </dgm:t>
    </dgm:pt>
    <dgm:pt modelId="{81180C11-847E-4B6E-BFB9-9629254C157C}" type="parTrans" cxnId="{96C32B74-95B7-4225-8C76-5D7B6F1F8F28}">
      <dgm:prSet/>
      <dgm:spPr/>
      <dgm:t>
        <a:bodyPr/>
        <a:lstStyle/>
        <a:p>
          <a:endParaRPr lang="en-GB"/>
        </a:p>
      </dgm:t>
    </dgm:pt>
    <dgm:pt modelId="{DAB3C232-FBED-419C-A3F3-CD84F9BE187B}" type="sibTrans" cxnId="{96C32B74-95B7-4225-8C76-5D7B6F1F8F28}">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2">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2">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2">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2">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2">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2">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2">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9" presStyleCnt="12">
        <dgm:presLayoutVars>
          <dgm:bulletEnabled val="1"/>
        </dgm:presLayoutVars>
      </dgm:prSet>
      <dgm:spPr/>
    </dgm:pt>
    <dgm:pt modelId="{A9A7941C-A3C7-40D7-BF98-6EEB1255C31C}" type="pres">
      <dgm:prSet presAssocID="{6E90EE2B-13FC-4150-90D9-539B41405D8C}" presName="sibTrans" presStyleCnt="0"/>
      <dgm:spPr/>
    </dgm:pt>
    <dgm:pt modelId="{B7AEA2DD-A9AC-4A83-BA94-F959173D7321}" type="pres">
      <dgm:prSet presAssocID="{97C7E19D-89FC-423B-9E53-38C80EDEE5A1}" presName="node" presStyleLbl="node1" presStyleIdx="10" presStyleCnt="12">
        <dgm:presLayoutVars>
          <dgm:bulletEnabled val="1"/>
        </dgm:presLayoutVars>
      </dgm:prSet>
      <dgm:spPr/>
    </dgm:pt>
    <dgm:pt modelId="{337E2E35-DE3D-472F-9B68-0BD3F503FCF3}" type="pres">
      <dgm:prSet presAssocID="{36AAFF02-D6E9-4337-8FD2-CEFE867E8074}" presName="sibTrans" presStyleCnt="0"/>
      <dgm:spPr/>
    </dgm:pt>
    <dgm:pt modelId="{709A7C44-E922-407D-A85F-FAB6A25D15E1}" type="pres">
      <dgm:prSet presAssocID="{CF5E85A1-84B5-49BB-AB4A-743C7939F0EF}" presName="node" presStyleLbl="node1" presStyleIdx="11" presStyleCnt="12">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2F707764-C855-43CE-8175-732C5864F0DA}" type="presOf" srcId="{97C7E19D-89FC-423B-9E53-38C80EDEE5A1}" destId="{B7AEA2DD-A9AC-4A83-BA94-F959173D7321}"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9" destOrd="0" parTransId="{B607BCDD-B20F-4989-B820-951A85F84BDC}" sibTransId="{6E90EE2B-13FC-4150-90D9-539B41405D8C}"/>
    <dgm:cxn modelId="{96C32B74-95B7-4225-8C76-5D7B6F1F8F28}" srcId="{D76C3AF9-A01B-4303-BC40-86F695A5BB90}" destId="{CF5E85A1-84B5-49BB-AB4A-743C7939F0EF}" srcOrd="11" destOrd="0" parTransId="{81180C11-847E-4B6E-BFB9-9629254C157C}" sibTransId="{DAB3C232-FBED-419C-A3F3-CD84F9BE187B}"/>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14FCE3C8-E52B-4441-9591-E9D36FA48FF3}" type="presOf" srcId="{CF5E85A1-84B5-49BB-AB4A-743C7939F0EF}" destId="{709A7C44-E922-407D-A85F-FAB6A25D15E1}"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46AEF1DC-17DC-448A-945D-E1AB33248315}" srcId="{D76C3AF9-A01B-4303-BC40-86F695A5BB90}" destId="{97C7E19D-89FC-423B-9E53-38C80EDEE5A1}" srcOrd="10" destOrd="0" parTransId="{646F13A1-AC44-4765-8D03-F16ADEB96372}" sibTransId="{36AAFF02-D6E9-4337-8FD2-CEFE867E8074}"/>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509CC042-49F7-44D9-82BF-4D54FF4D1E3D}" type="presParOf" srcId="{790C49AD-5B67-4476-B39B-DEDEC531C193}" destId="{9910D55C-63A0-404A-9A78-5223A57DBC03}" srcOrd="18" destOrd="0" presId="urn:microsoft.com/office/officeart/2005/8/layout/default"/>
    <dgm:cxn modelId="{004EF59A-2C9F-4121-850A-D085AC6A2F69}" type="presParOf" srcId="{790C49AD-5B67-4476-B39B-DEDEC531C193}" destId="{A9A7941C-A3C7-40D7-BF98-6EEB1255C31C}" srcOrd="19" destOrd="0" presId="urn:microsoft.com/office/officeart/2005/8/layout/default"/>
    <dgm:cxn modelId="{6C856351-2DEA-47E9-9066-B33DC284B2F8}" type="presParOf" srcId="{790C49AD-5B67-4476-B39B-DEDEC531C193}" destId="{B7AEA2DD-A9AC-4A83-BA94-F959173D7321}" srcOrd="20" destOrd="0" presId="urn:microsoft.com/office/officeart/2005/8/layout/default"/>
    <dgm:cxn modelId="{089E84B0-1E45-4AF3-90B3-42104E1F41D8}" type="presParOf" srcId="{790C49AD-5B67-4476-B39B-DEDEC531C193}" destId="{337E2E35-DE3D-472F-9B68-0BD3F503FCF3}" srcOrd="21" destOrd="0" presId="urn:microsoft.com/office/officeart/2005/8/layout/default"/>
    <dgm:cxn modelId="{0FAA6E00-A578-41DF-9FB9-007570154B08}" type="presParOf" srcId="{790C49AD-5B67-4476-B39B-DEDEC531C193}" destId="{709A7C44-E922-407D-A85F-FAB6A25D15E1}"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a:ln w="12700"/>
      </dgm:spPr>
      <dgm:t>
        <a:bodyPr/>
        <a:lstStyle/>
        <a:p>
          <a:r>
            <a:rPr lang="en-GB" sz="1400" dirty="0"/>
            <a:t>Collaboration and working across ICS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03B8DE76-CD9C-4F1E-A10E-A8A4B13FB507}">
      <dgm:prSet custT="1"/>
      <dgm:spPr>
        <a:solidFill>
          <a:schemeClr val="bg2">
            <a:lumMod val="20000"/>
            <a:lumOff val="80000"/>
          </a:schemeClr>
        </a:solidFill>
        <a:ln w="57150"/>
      </dgm:spPr>
      <dgm:t>
        <a:bodyPr/>
        <a:lstStyle/>
        <a:p>
          <a:r>
            <a:rPr lang="en-GB" sz="1400" dirty="0"/>
            <a:t>Cost-effective use of medicines and help with financial management and budgets</a:t>
          </a:r>
        </a:p>
      </dgm:t>
    </dgm:pt>
    <dgm:pt modelId="{8E2F6045-BEC2-46D2-9B7B-40BFC4D0F71D}" type="parTrans" cxnId="{8028B138-64D2-4391-BFB7-31D61D78E31E}">
      <dgm:prSet/>
      <dgm:spPr/>
      <dgm:t>
        <a:bodyPr/>
        <a:lstStyle/>
        <a:p>
          <a:endParaRPr lang="en-GB"/>
        </a:p>
      </dgm:t>
    </dgm:pt>
    <dgm:pt modelId="{5F472383-DC4D-4899-BA9B-895536783C96}" type="sibTrans" cxnId="{8028B138-64D2-4391-BFB7-31D61D78E31E}">
      <dgm:prSet/>
      <dgm:spPr/>
      <dgm:t>
        <a:bodyPr/>
        <a:lstStyle/>
        <a:p>
          <a:endParaRPr lang="en-GB"/>
        </a:p>
      </dgm:t>
    </dgm:pt>
    <dgm:pt modelId="{4696BAFB-C312-4017-A369-897C891E5692}">
      <dgm:prSet phldrT="[Text]" custT="1"/>
      <dgm:spPr>
        <a:solidFill>
          <a:schemeClr val="bg2">
            <a:lumMod val="20000"/>
            <a:lumOff val="80000"/>
          </a:schemeClr>
        </a:solidFill>
        <a:ln w="57150"/>
      </dgm:spPr>
      <dgm:t>
        <a:bodyPr/>
        <a:lstStyle/>
        <a:p>
          <a:r>
            <a:rPr lang="en-GB" sz="1400" dirty="0"/>
            <a:t>Develop local prescribing guidelines and resources</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chemeClr val="bg2">
            <a:lumMod val="20000"/>
            <a:lumOff val="80000"/>
          </a:schemeClr>
        </a:solidFill>
      </dgm:spPr>
      <dgm:t>
        <a:bodyPr/>
        <a:lstStyle/>
        <a:p>
          <a:r>
            <a:rPr lang="en-GB" sz="1400" dirty="0"/>
            <a:t>Develop local treatment pathways</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chemeClr val="bg2">
            <a:lumMod val="20000"/>
            <a:lumOff val="80000"/>
          </a:schemeClr>
        </a:solidFill>
      </dgm:spPr>
      <dgm:t>
        <a:bodyPr/>
        <a:lstStyle/>
        <a:p>
          <a:r>
            <a:rPr lang="en-GB" sz="1400" dirty="0"/>
            <a:t>Lead and support pharmacy integration programmes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chemeClr val="bg2">
            <a:lumMod val="20000"/>
            <a:lumOff val="80000"/>
          </a:schemeClr>
        </a:solidFill>
      </dgm:spPr>
      <dgm:t>
        <a:bodyPr/>
        <a:lstStyle/>
        <a:p>
          <a:pPr>
            <a:buClrTx/>
            <a:buSzTx/>
            <a:buFontTx/>
            <a:buNone/>
          </a:pPr>
          <a:r>
            <a:rPr lang="en-GB" sz="1400" dirty="0"/>
            <a:t>Quality improvement initiatives</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chemeClr val="bg2">
            <a:lumMod val="20000"/>
            <a:lumOff val="80000"/>
          </a:schemeClr>
        </a:solidFill>
      </dgm:spPr>
      <dgm:t>
        <a:bodyPr/>
        <a:lstStyle/>
        <a:p>
          <a:pPr>
            <a:buClrTx/>
            <a:buSzTx/>
            <a:buFontTx/>
            <a:buNone/>
          </a:pPr>
          <a:r>
            <a:rPr lang="en-GB" sz="1400" dirty="0"/>
            <a:t>Lead and support pharmacy workforce development programmes</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a:ln w="57150"/>
      </dgm:spPr>
      <dgm:t>
        <a:bodyPr/>
        <a:lstStyle/>
        <a:p>
          <a:r>
            <a:rPr lang="en-GB" sz="1400" dirty="0"/>
            <a:t>Medicines optimisation</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chemeClr val="bg2">
            <a:lumMod val="20000"/>
            <a:lumOff val="80000"/>
          </a:schemeClr>
        </a:solidFill>
        <a:ln w="12700"/>
      </dgm:spPr>
      <dgm:t>
        <a:bodyPr/>
        <a:lstStyle/>
        <a:p>
          <a:r>
            <a:rPr lang="en-GB" sz="1400" dirty="0"/>
            <a:t>Provide training and education*</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F2FCABAC-DF71-4779-9B9B-C4FA857844D7}">
      <dgm:prSet phldrT="[Text]" custT="1"/>
      <dgm:spPr>
        <a:solidFill>
          <a:schemeClr val="bg2">
            <a:lumMod val="20000"/>
            <a:lumOff val="80000"/>
          </a:schemeClr>
        </a:solidFill>
      </dgm:spPr>
      <dgm:t>
        <a:bodyPr/>
        <a:lstStyle/>
        <a:p>
          <a:r>
            <a:rPr lang="en-GB" sz="1400" dirty="0"/>
            <a:t>Support interface / transfer of care – help patient journey</a:t>
          </a:r>
        </a:p>
      </dgm:t>
    </dgm:pt>
    <dgm:pt modelId="{913A2CAD-7D09-4357-9496-4D2F5648D214}" type="parTrans" cxnId="{0D73CD1B-B12E-49FB-839D-F70ECB58315B}">
      <dgm:prSet/>
      <dgm:spPr/>
      <dgm:t>
        <a:bodyPr/>
        <a:lstStyle/>
        <a:p>
          <a:endParaRPr lang="en-GB"/>
        </a:p>
      </dgm:t>
    </dgm:pt>
    <dgm:pt modelId="{2F4AF14D-99B5-42C3-9497-39691A3FF91C}" type="sibTrans" cxnId="{0D73CD1B-B12E-49FB-839D-F70ECB58315B}">
      <dgm:prSet/>
      <dgm:spPr/>
      <dgm:t>
        <a:bodyPr/>
        <a:lstStyle/>
        <a:p>
          <a:endParaRPr lang="en-GB"/>
        </a:p>
      </dgm:t>
    </dgm:pt>
    <dgm:pt modelId="{94FF1DB7-4C5F-454B-A9FA-F143369FF703}">
      <dgm:prSet phldrT="[Text]" custT="1"/>
      <dgm:spPr>
        <a:solidFill>
          <a:schemeClr val="bg2">
            <a:lumMod val="20000"/>
            <a:lumOff val="80000"/>
          </a:schemeClr>
        </a:solidFill>
      </dgm:spPr>
      <dgm:t>
        <a:bodyPr/>
        <a:lstStyle/>
        <a:p>
          <a:pPr>
            <a:buClrTx/>
            <a:buSzTx/>
            <a:buFontTx/>
            <a:buNone/>
          </a:pPr>
          <a:r>
            <a:rPr lang="en-GB" sz="1400" dirty="0"/>
            <a:t>Support local formulary management</a:t>
          </a:r>
        </a:p>
      </dgm:t>
    </dgm:pt>
    <dgm:pt modelId="{64DE137A-C3C1-420D-8084-6F5A62B9E2CE}" type="parTrans" cxnId="{F1AF3DCB-04E4-44FE-8D8D-5D68BA64B5F5}">
      <dgm:prSet/>
      <dgm:spPr/>
      <dgm:t>
        <a:bodyPr/>
        <a:lstStyle/>
        <a:p>
          <a:endParaRPr lang="en-GB"/>
        </a:p>
      </dgm:t>
    </dgm:pt>
    <dgm:pt modelId="{67F278AB-95BD-4A85-82EB-E02CD8B3339E}" type="sibTrans" cxnId="{F1AF3DCB-04E4-44FE-8D8D-5D68BA64B5F5}">
      <dgm:prSet/>
      <dgm:spPr/>
      <dgm:t>
        <a:bodyPr/>
        <a:lstStyle/>
        <a:p>
          <a:endParaRPr lang="en-GB"/>
        </a:p>
      </dgm:t>
    </dgm:pt>
    <dgm:pt modelId="{71C41AAE-0393-40AF-B20A-D9109DA3879A}">
      <dgm:prSet phldrT="[Text]" custT="1"/>
      <dgm:spPr>
        <a:solidFill>
          <a:schemeClr val="bg2">
            <a:lumMod val="20000"/>
            <a:lumOff val="80000"/>
          </a:schemeClr>
        </a:solidFill>
        <a:ln w="12700">
          <a:solidFill>
            <a:schemeClr val="tx1"/>
          </a:solidFill>
        </a:ln>
      </dgm:spPr>
      <dgm:t>
        <a:bodyPr/>
        <a:lstStyle/>
        <a:p>
          <a:pPr>
            <a:buClrTx/>
            <a:buSzTx/>
            <a:buFontTx/>
            <a:buNone/>
          </a:pPr>
          <a:r>
            <a:rPr lang="en-GB" sz="1400" dirty="0"/>
            <a:t>Support medicines safety</a:t>
          </a:r>
        </a:p>
      </dgm:t>
    </dgm:pt>
    <dgm:pt modelId="{C1A9B489-A253-4DD8-81BF-6C71855ADBBE}" type="parTrans" cxnId="{7C423AF6-C42D-4C8F-8159-BB852B42E419}">
      <dgm:prSet/>
      <dgm:spPr/>
      <dgm:t>
        <a:bodyPr/>
        <a:lstStyle/>
        <a:p>
          <a:endParaRPr lang="en-GB"/>
        </a:p>
      </dgm:t>
    </dgm:pt>
    <dgm:pt modelId="{E21FFF2F-98D5-4824-943F-D7F9B872EC58}" type="sibTrans" cxnId="{7C423AF6-C42D-4C8F-8159-BB852B42E419}">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2">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2">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2">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2">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2">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2">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2">
        <dgm:presLayoutVars>
          <dgm:bulletEnabled val="1"/>
        </dgm:presLayoutVars>
      </dgm:prSet>
      <dgm:spPr/>
    </dgm:pt>
    <dgm:pt modelId="{939A8D69-EFF9-406F-8B71-512DCF6E7CAF}" type="pres">
      <dgm:prSet presAssocID="{F732A910-BD27-4B61-BD13-BB8A705B677A}" presName="sibTrans" presStyleCnt="0"/>
      <dgm:spPr/>
    </dgm:pt>
    <dgm:pt modelId="{8DE61066-C8A2-438E-8B04-4C28061C95C3}" type="pres">
      <dgm:prSet presAssocID="{F2FCABAC-DF71-4779-9B9B-C4FA857844D7}" presName="node" presStyleLbl="node1" presStyleIdx="9" presStyleCnt="12">
        <dgm:presLayoutVars>
          <dgm:bulletEnabled val="1"/>
        </dgm:presLayoutVars>
      </dgm:prSet>
      <dgm:spPr/>
    </dgm:pt>
    <dgm:pt modelId="{A9EF2B9D-8E14-4DDC-BF53-C4CFA547EC49}" type="pres">
      <dgm:prSet presAssocID="{2F4AF14D-99B5-42C3-9497-39691A3FF91C}" presName="sibTrans" presStyleCnt="0"/>
      <dgm:spPr/>
    </dgm:pt>
    <dgm:pt modelId="{72C10D07-AF09-47B2-B116-DAFDF39325BA}" type="pres">
      <dgm:prSet presAssocID="{94FF1DB7-4C5F-454B-A9FA-F143369FF703}" presName="node" presStyleLbl="node1" presStyleIdx="10" presStyleCnt="12">
        <dgm:presLayoutVars>
          <dgm:bulletEnabled val="1"/>
        </dgm:presLayoutVars>
      </dgm:prSet>
      <dgm:spPr/>
    </dgm:pt>
    <dgm:pt modelId="{34749A98-8DA8-4B40-BA0F-14B27E8A73EC}" type="pres">
      <dgm:prSet presAssocID="{67F278AB-95BD-4A85-82EB-E02CD8B3339E}" presName="sibTrans" presStyleCnt="0"/>
      <dgm:spPr/>
    </dgm:pt>
    <dgm:pt modelId="{CE60DF34-3B4F-4D70-A8B8-24A698964D1C}" type="pres">
      <dgm:prSet presAssocID="{71C41AAE-0393-40AF-B20A-D9109DA3879A}" presName="node" presStyleLbl="node1" presStyleIdx="11" presStyleCnt="12">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0D73CD1B-B12E-49FB-839D-F70ECB58315B}" srcId="{D76C3AF9-A01B-4303-BC40-86F695A5BB90}" destId="{F2FCABAC-DF71-4779-9B9B-C4FA857844D7}" srcOrd="9" destOrd="0" parTransId="{913A2CAD-7D09-4357-9496-4D2F5648D214}" sibTransId="{2F4AF14D-99B5-42C3-9497-39691A3FF91C}"/>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CCF3E357-D7BC-4440-9594-C6A327CEB3FD}" type="presOf" srcId="{F2FCABAC-DF71-4779-9B9B-C4FA857844D7}" destId="{8DE61066-C8A2-438E-8B04-4C28061C95C3}"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A775EFA6-B03F-43A5-AC30-BC38289E6136}" type="presOf" srcId="{94FF1DB7-4C5F-454B-A9FA-F143369FF703}" destId="{72C10D07-AF09-47B2-B116-DAFDF39325BA}" srcOrd="0" destOrd="0" presId="urn:microsoft.com/office/officeart/2005/8/layout/default"/>
    <dgm:cxn modelId="{D301D3AF-0E58-4570-8719-1F8E1463A736}" type="presOf" srcId="{71C41AAE-0393-40AF-B20A-D9109DA3879A}" destId="{CE60DF34-3B4F-4D70-A8B8-24A698964D1C}"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F1AF3DCB-04E4-44FE-8D8D-5D68BA64B5F5}" srcId="{D76C3AF9-A01B-4303-BC40-86F695A5BB90}" destId="{94FF1DB7-4C5F-454B-A9FA-F143369FF703}" srcOrd="10" destOrd="0" parTransId="{64DE137A-C3C1-420D-8084-6F5A62B9E2CE}" sibTransId="{67F278AB-95BD-4A85-82EB-E02CD8B3339E}"/>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7C423AF6-C42D-4C8F-8159-BB852B42E419}" srcId="{D76C3AF9-A01B-4303-BC40-86F695A5BB90}" destId="{71C41AAE-0393-40AF-B20A-D9109DA3879A}" srcOrd="11" destOrd="0" parTransId="{C1A9B489-A253-4DD8-81BF-6C71855ADBBE}" sibTransId="{E21FFF2F-98D5-4824-943F-D7F9B872EC58}"/>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6A7B86AD-382A-4294-9EB7-CC0B0C108609}" type="presParOf" srcId="{790C49AD-5B67-4476-B39B-DEDEC531C193}" destId="{939A8D69-EFF9-406F-8B71-512DCF6E7CAF}" srcOrd="17" destOrd="0" presId="urn:microsoft.com/office/officeart/2005/8/layout/default"/>
    <dgm:cxn modelId="{0FFFB926-F4B1-41F0-B32B-7B86B3C3C848}" type="presParOf" srcId="{790C49AD-5B67-4476-B39B-DEDEC531C193}" destId="{8DE61066-C8A2-438E-8B04-4C28061C95C3}" srcOrd="18" destOrd="0" presId="urn:microsoft.com/office/officeart/2005/8/layout/default"/>
    <dgm:cxn modelId="{CF84B547-DDED-4534-9A2D-31FD679DED95}" type="presParOf" srcId="{790C49AD-5B67-4476-B39B-DEDEC531C193}" destId="{A9EF2B9D-8E14-4DDC-BF53-C4CFA547EC49}" srcOrd="19" destOrd="0" presId="urn:microsoft.com/office/officeart/2005/8/layout/default"/>
    <dgm:cxn modelId="{55F81AF8-2656-429D-ACA7-DE70112D49D9}" type="presParOf" srcId="{790C49AD-5B67-4476-B39B-DEDEC531C193}" destId="{72C10D07-AF09-47B2-B116-DAFDF39325BA}" srcOrd="20" destOrd="0" presId="urn:microsoft.com/office/officeart/2005/8/layout/default"/>
    <dgm:cxn modelId="{F2CF1500-7742-4C7B-8ACC-1A9E4EB21860}" type="presParOf" srcId="{790C49AD-5B67-4476-B39B-DEDEC531C193}" destId="{34749A98-8DA8-4B40-BA0F-14B27E8A73EC}" srcOrd="21" destOrd="0" presId="urn:microsoft.com/office/officeart/2005/8/layout/default"/>
    <dgm:cxn modelId="{6E649D64-48DB-4150-8E4D-02CDFEEAD68B}" type="presParOf" srcId="{790C49AD-5B67-4476-B39B-DEDEC531C193}" destId="{CE60DF34-3B4F-4D70-A8B8-24A698964D1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a:ln w="57150"/>
      </dgm:spPr>
      <dgm:t>
        <a:bodyPr/>
        <a:lstStyle/>
        <a:p>
          <a:pPr>
            <a:buClrTx/>
            <a:buSzTx/>
            <a:buFontTx/>
            <a:buNone/>
          </a:pPr>
          <a:r>
            <a:rPr lang="en-GB" sz="1400" dirty="0"/>
            <a:t>Adherence to GPhC and regulatory standards (e.g. MHRA, GMP, GDP) and ongoing CPD</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03B8DE76-CD9C-4F1E-A10E-A8A4B13FB507}">
      <dgm:prSet custT="1"/>
      <dgm:spPr>
        <a:solidFill>
          <a:schemeClr val="bg2">
            <a:lumMod val="20000"/>
            <a:lumOff val="80000"/>
          </a:schemeClr>
        </a:solidFill>
      </dgm:spPr>
      <dgm:t>
        <a:bodyPr/>
        <a:lstStyle/>
        <a:p>
          <a:r>
            <a:rPr lang="en-GB" sz="1400" dirty="0"/>
            <a:t>Cost-effective use of medicines</a:t>
          </a:r>
        </a:p>
      </dgm:t>
    </dgm:pt>
    <dgm:pt modelId="{8E2F6045-BEC2-46D2-9B7B-40BFC4D0F71D}" type="parTrans" cxnId="{8028B138-64D2-4391-BFB7-31D61D78E31E}">
      <dgm:prSet/>
      <dgm:spPr/>
      <dgm:t>
        <a:bodyPr/>
        <a:lstStyle/>
        <a:p>
          <a:endParaRPr lang="en-GB"/>
        </a:p>
      </dgm:t>
    </dgm:pt>
    <dgm:pt modelId="{5F472383-DC4D-4899-BA9B-895536783C96}" type="sibTrans" cxnId="{8028B138-64D2-4391-BFB7-31D61D78E31E}">
      <dgm:prSet/>
      <dgm:spPr/>
      <dgm:t>
        <a:bodyPr/>
        <a:lstStyle/>
        <a:p>
          <a:endParaRPr lang="en-GB"/>
        </a:p>
      </dgm:t>
    </dgm:pt>
    <dgm:pt modelId="{4696BAFB-C312-4017-A369-897C891E5692}">
      <dgm:prSet phldrT="[Text]" custT="1"/>
      <dgm:spPr>
        <a:solidFill>
          <a:schemeClr val="bg2">
            <a:lumMod val="20000"/>
            <a:lumOff val="80000"/>
          </a:schemeClr>
        </a:solidFill>
      </dgm:spPr>
      <dgm:t>
        <a:bodyPr/>
        <a:lstStyle/>
        <a:p>
          <a:r>
            <a:rPr lang="en-GB" sz="1400" dirty="0"/>
            <a:t>Develop across 4 pillars of pharmacy practice</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chemeClr val="bg2">
            <a:lumMod val="20000"/>
            <a:lumOff val="80000"/>
          </a:schemeClr>
        </a:solidFill>
      </dgm:spPr>
      <dgm:t>
        <a:bodyPr/>
        <a:lstStyle/>
        <a:p>
          <a:r>
            <a:rPr lang="en-GB" sz="1400" dirty="0"/>
            <a:t>Improve patient flow and help NHS capacity</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chemeClr val="bg2">
            <a:lumMod val="20000"/>
            <a:lumOff val="80000"/>
          </a:schemeClr>
        </a:solidFill>
        <a:ln w="12700"/>
      </dgm:spPr>
      <dgm:t>
        <a:bodyPr/>
        <a:lstStyle/>
        <a:p>
          <a:r>
            <a:rPr lang="en-GB" sz="1400" dirty="0"/>
            <a:t>Monitoring and achieving KPIs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chemeClr val="bg2">
            <a:lumMod val="20000"/>
            <a:lumOff val="80000"/>
          </a:schemeClr>
        </a:solidFill>
        <a:ln w="57150"/>
      </dgm:spPr>
      <dgm:t>
        <a:bodyPr/>
        <a:lstStyle/>
        <a:p>
          <a:pPr>
            <a:buClrTx/>
            <a:buSzTx/>
            <a:buFontTx/>
            <a:buNone/>
          </a:pPr>
          <a:r>
            <a:rPr lang="en-GB" sz="1400" dirty="0"/>
            <a:t>Responding to patient needs – delivering good patient care</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chemeClr val="bg2">
            <a:lumMod val="20000"/>
            <a:lumOff val="80000"/>
          </a:schemeClr>
        </a:solidFill>
      </dgm:spPr>
      <dgm:t>
        <a:bodyPr/>
        <a:lstStyle/>
        <a:p>
          <a:r>
            <a:rPr lang="en-GB" sz="1400" dirty="0"/>
            <a:t>Patient loyalty/ relationship</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dgm:spPr>
      <dgm:t>
        <a:bodyPr/>
        <a:lstStyle/>
        <a:p>
          <a:r>
            <a:rPr lang="en-GB" sz="1400" dirty="0"/>
            <a:t>Preventing wastage of medicines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chemeClr val="bg2">
            <a:lumMod val="20000"/>
            <a:lumOff val="80000"/>
          </a:schemeClr>
        </a:solidFill>
      </dgm:spPr>
      <dgm:t>
        <a:bodyPr/>
        <a:lstStyle/>
        <a:p>
          <a:r>
            <a:rPr lang="en-GB" sz="1400" dirty="0"/>
            <a:t>Professional responsibility</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92E9B641-A3E6-4B49-8667-8E80C1029780}">
      <dgm:prSet phldrT="[Text]" custT="1"/>
      <dgm:spPr>
        <a:solidFill>
          <a:schemeClr val="bg2">
            <a:lumMod val="20000"/>
            <a:lumOff val="80000"/>
          </a:schemeClr>
        </a:solidFill>
        <a:ln w="12700"/>
      </dgm:spPr>
      <dgm:t>
        <a:bodyPr/>
        <a:lstStyle/>
        <a:p>
          <a:r>
            <a:rPr lang="en-GB" sz="1400" dirty="0"/>
            <a:t>Supporting personalised medicine agenda</a:t>
          </a:r>
        </a:p>
      </dgm:t>
    </dgm:pt>
    <dgm:pt modelId="{3AD36FAD-852C-48D3-918B-A2D656869B02}" type="parTrans" cxnId="{F1DED077-7EA6-4A16-9C0E-0AC4C6C4200F}">
      <dgm:prSet/>
      <dgm:spPr/>
      <dgm:t>
        <a:bodyPr/>
        <a:lstStyle/>
        <a:p>
          <a:endParaRPr lang="en-GB"/>
        </a:p>
      </dgm:t>
    </dgm:pt>
    <dgm:pt modelId="{45EB2BEB-D5F6-448F-B00D-5EFBFFBA72E7}" type="sibTrans" cxnId="{F1DED077-7EA6-4A16-9C0E-0AC4C6C4200F}">
      <dgm:prSet/>
      <dgm:spPr/>
      <dgm:t>
        <a:bodyPr/>
        <a:lstStyle/>
        <a:p>
          <a:endParaRPr lang="en-GB"/>
        </a:p>
      </dgm:t>
    </dgm:pt>
    <dgm:pt modelId="{FECBE439-C65E-498B-9D80-8427B89F4893}">
      <dgm:prSet phldrT="[Text]" custT="1"/>
      <dgm:spPr>
        <a:solidFill>
          <a:schemeClr val="bg2">
            <a:lumMod val="20000"/>
            <a:lumOff val="80000"/>
          </a:schemeClr>
        </a:solidFill>
        <a:ln w="57150"/>
      </dgm:spPr>
      <dgm:t>
        <a:bodyPr/>
        <a:lstStyle/>
        <a:p>
          <a:pPr>
            <a:buClrTx/>
            <a:buSzTx/>
            <a:buFontTx/>
            <a:buNone/>
          </a:pPr>
          <a:r>
            <a:rPr lang="en-GB" sz="1400" dirty="0"/>
            <a:t>Safe and most effective use of medicines</a:t>
          </a:r>
        </a:p>
      </dgm:t>
    </dgm:pt>
    <dgm:pt modelId="{44F83C96-AB2B-4799-A99E-9DFC5B5105DB}" type="parTrans" cxnId="{5A14F2AA-0FFE-4987-A442-E7D34F4B8303}">
      <dgm:prSet/>
      <dgm:spPr/>
      <dgm:t>
        <a:bodyPr/>
        <a:lstStyle/>
        <a:p>
          <a:endParaRPr lang="en-GB"/>
        </a:p>
      </dgm:t>
    </dgm:pt>
    <dgm:pt modelId="{86E22225-D1FC-4EC1-8C7E-D5E90BE317C7}" type="sibTrans" cxnId="{5A14F2AA-0FFE-4987-A442-E7D34F4B8303}">
      <dgm:prSet/>
      <dgm:spPr/>
      <dgm:t>
        <a:bodyPr/>
        <a:lstStyle/>
        <a:p>
          <a:endParaRPr lang="en-GB"/>
        </a:p>
      </dgm:t>
    </dgm:pt>
    <dgm:pt modelId="{3D7F204E-260D-45BE-9F73-C3D1933EB5E3}">
      <dgm:prSet phldrT="[Text]" custT="1"/>
      <dgm:spPr>
        <a:solidFill>
          <a:schemeClr val="bg2">
            <a:lumMod val="20000"/>
            <a:lumOff val="80000"/>
          </a:schemeClr>
        </a:solidFill>
      </dgm:spPr>
      <dgm:t>
        <a:bodyPr/>
        <a:lstStyle/>
        <a:p>
          <a:pPr>
            <a:buClrTx/>
            <a:buSzTx/>
            <a:buFontTx/>
            <a:buNone/>
          </a:pPr>
          <a:r>
            <a:rPr lang="en-GB" sz="1400" dirty="0"/>
            <a:t>Supporting targets and services &amp; financial incentives</a:t>
          </a:r>
        </a:p>
      </dgm:t>
    </dgm:pt>
    <dgm:pt modelId="{ED8BC075-8A9B-4320-A38D-65429A3EF01E}" type="parTrans" cxnId="{6C3BDBEF-C160-490F-866E-EABF1BED6BF4}">
      <dgm:prSet/>
      <dgm:spPr/>
      <dgm:t>
        <a:bodyPr/>
        <a:lstStyle/>
        <a:p>
          <a:endParaRPr lang="en-GB"/>
        </a:p>
      </dgm:t>
    </dgm:pt>
    <dgm:pt modelId="{D513758F-A28D-4AF7-A7AC-1BAC226A784C}" type="sibTrans" cxnId="{6C3BDBEF-C160-490F-866E-EABF1BED6BF4}">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2">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2">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2">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2">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2">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2">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2">
        <dgm:presLayoutVars>
          <dgm:bulletEnabled val="1"/>
        </dgm:presLayoutVars>
      </dgm:prSet>
      <dgm:spPr/>
    </dgm:pt>
    <dgm:pt modelId="{5672175E-BEF8-44ED-8760-6E1777D37AB7}" type="pres">
      <dgm:prSet presAssocID="{F732A910-BD27-4B61-BD13-BB8A705B677A}" presName="sibTrans" presStyleCnt="0"/>
      <dgm:spPr/>
    </dgm:pt>
    <dgm:pt modelId="{E730C2B5-05E2-4324-8CDC-379C25E8BE6B}" type="pres">
      <dgm:prSet presAssocID="{FECBE439-C65E-498B-9D80-8427B89F4893}" presName="node" presStyleLbl="node1" presStyleIdx="9" presStyleCnt="12">
        <dgm:presLayoutVars>
          <dgm:bulletEnabled val="1"/>
        </dgm:presLayoutVars>
      </dgm:prSet>
      <dgm:spPr/>
    </dgm:pt>
    <dgm:pt modelId="{7BB78D69-9898-4516-B596-3973580F713A}" type="pres">
      <dgm:prSet presAssocID="{86E22225-D1FC-4EC1-8C7E-D5E90BE317C7}" presName="sibTrans" presStyleCnt="0"/>
      <dgm:spPr/>
    </dgm:pt>
    <dgm:pt modelId="{D3E26D70-8D17-48C6-B03A-D9034D340E56}" type="pres">
      <dgm:prSet presAssocID="{92E9B641-A3E6-4B49-8667-8E80C1029780}" presName="node" presStyleLbl="node1" presStyleIdx="10" presStyleCnt="12">
        <dgm:presLayoutVars>
          <dgm:bulletEnabled val="1"/>
        </dgm:presLayoutVars>
      </dgm:prSet>
      <dgm:spPr/>
    </dgm:pt>
    <dgm:pt modelId="{BF220364-123B-484D-AA2C-E0C3AFDEACEE}" type="pres">
      <dgm:prSet presAssocID="{45EB2BEB-D5F6-448F-B00D-5EFBFFBA72E7}" presName="sibTrans" presStyleCnt="0"/>
      <dgm:spPr/>
    </dgm:pt>
    <dgm:pt modelId="{3F1BE061-4D88-4597-A70F-57F898788925}" type="pres">
      <dgm:prSet presAssocID="{3D7F204E-260D-45BE-9F73-C3D1933EB5E3}" presName="node" presStyleLbl="node1" presStyleIdx="11" presStyleCnt="12">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B2D3A113-D689-4FFC-947F-AF85CAB41603}" type="presOf" srcId="{92E9B641-A3E6-4B49-8667-8E80C1029780}" destId="{D3E26D70-8D17-48C6-B03A-D9034D340E56}" srcOrd="0" destOrd="0" presId="urn:microsoft.com/office/officeart/2005/8/layout/default"/>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7C94C04B-D1D5-4ABC-9E28-891C63BFA9D3}" type="presOf" srcId="{3D7F204E-260D-45BE-9F73-C3D1933EB5E3}" destId="{3F1BE061-4D88-4597-A70F-57F898788925}" srcOrd="0" destOrd="0" presId="urn:microsoft.com/office/officeart/2005/8/layout/default"/>
    <dgm:cxn modelId="{F1DED077-7EA6-4A16-9C0E-0AC4C6C4200F}" srcId="{D76C3AF9-A01B-4303-BC40-86F695A5BB90}" destId="{92E9B641-A3E6-4B49-8667-8E80C1029780}" srcOrd="10" destOrd="0" parTransId="{3AD36FAD-852C-48D3-918B-A2D656869B02}" sibTransId="{45EB2BEB-D5F6-448F-B00D-5EFBFFBA72E7}"/>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46FF4CA3-28B8-4A09-8F25-25D5EE1D3B8A}" type="presOf" srcId="{FECBE439-C65E-498B-9D80-8427B89F4893}" destId="{E730C2B5-05E2-4324-8CDC-379C25E8BE6B}" srcOrd="0" destOrd="0" presId="urn:microsoft.com/office/officeart/2005/8/layout/default"/>
    <dgm:cxn modelId="{5A14F2AA-0FFE-4987-A442-E7D34F4B8303}" srcId="{D76C3AF9-A01B-4303-BC40-86F695A5BB90}" destId="{FECBE439-C65E-498B-9D80-8427B89F4893}" srcOrd="9" destOrd="0" parTransId="{44F83C96-AB2B-4799-A99E-9DFC5B5105DB}" sibTransId="{86E22225-D1FC-4EC1-8C7E-D5E90BE317C7}"/>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6C3BDBEF-C160-490F-866E-EABF1BED6BF4}" srcId="{D76C3AF9-A01B-4303-BC40-86F695A5BB90}" destId="{3D7F204E-260D-45BE-9F73-C3D1933EB5E3}" srcOrd="11" destOrd="0" parTransId="{ED8BC075-8A9B-4320-A38D-65429A3EF01E}" sibTransId="{D513758F-A28D-4AF7-A7AC-1BAC226A784C}"/>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828B1A1B-D68F-4110-9611-AEB7EA8B530E}" type="presParOf" srcId="{790C49AD-5B67-4476-B39B-DEDEC531C193}" destId="{5672175E-BEF8-44ED-8760-6E1777D37AB7}" srcOrd="17" destOrd="0" presId="urn:microsoft.com/office/officeart/2005/8/layout/default"/>
    <dgm:cxn modelId="{F0794479-AE87-43A5-9C9B-D1ABBA09572B}" type="presParOf" srcId="{790C49AD-5B67-4476-B39B-DEDEC531C193}" destId="{E730C2B5-05E2-4324-8CDC-379C25E8BE6B}" srcOrd="18" destOrd="0" presId="urn:microsoft.com/office/officeart/2005/8/layout/default"/>
    <dgm:cxn modelId="{EA662928-C5FF-4251-91E1-078F27C009C0}" type="presParOf" srcId="{790C49AD-5B67-4476-B39B-DEDEC531C193}" destId="{7BB78D69-9898-4516-B596-3973580F713A}" srcOrd="19" destOrd="0" presId="urn:microsoft.com/office/officeart/2005/8/layout/default"/>
    <dgm:cxn modelId="{FAA76320-9FF6-4665-9625-6B6457986D13}" type="presParOf" srcId="{790C49AD-5B67-4476-B39B-DEDEC531C193}" destId="{D3E26D70-8D17-48C6-B03A-D9034D340E56}" srcOrd="20" destOrd="0" presId="urn:microsoft.com/office/officeart/2005/8/layout/default"/>
    <dgm:cxn modelId="{C1F3362F-DC98-40E3-A418-D83898A7F5FC}" type="presParOf" srcId="{790C49AD-5B67-4476-B39B-DEDEC531C193}" destId="{BF220364-123B-484D-AA2C-E0C3AFDEACEE}" srcOrd="21" destOrd="0" presId="urn:microsoft.com/office/officeart/2005/8/layout/default"/>
    <dgm:cxn modelId="{DF9DF969-7295-4A28-8F18-6F5037CD37A5}" type="presParOf" srcId="{790C49AD-5B67-4476-B39B-DEDEC531C193}" destId="{3F1BE061-4D88-4597-A70F-57F898788925}"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80D2CC"/>
        </a:solidFill>
      </dgm:spPr>
      <dgm:t>
        <a:bodyPr/>
        <a:lstStyle/>
        <a:p>
          <a:r>
            <a:rPr lang="en-GB" sz="1400" dirty="0"/>
            <a:t>Access to patient info &amp; records</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80D2CC"/>
        </a:solidFill>
      </dgm:spPr>
      <dgm:t>
        <a:bodyPr/>
        <a:lstStyle/>
        <a:p>
          <a:pPr>
            <a:buClrTx/>
            <a:buSzTx/>
            <a:buFontTx/>
            <a:buNone/>
          </a:pPr>
          <a:r>
            <a:rPr lang="en-GB" sz="1400" dirty="0"/>
            <a:t>Access to specialist advice from hospital or genomics service within scope of practice</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80D2CC"/>
        </a:solidFill>
        <a:ln w="57150"/>
      </dgm:spPr>
      <dgm:t>
        <a:bodyPr/>
        <a:lstStyle/>
        <a:p>
          <a:r>
            <a:rPr lang="en-GB" sz="1400" dirty="0"/>
            <a:t>Clear leadership, support  and message of what needed</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80D2CC"/>
        </a:solidFill>
      </dgm:spPr>
      <dgm:t>
        <a:bodyPr/>
        <a:lstStyle/>
        <a:p>
          <a:r>
            <a:rPr lang="en-GB" sz="1400" dirty="0"/>
            <a:t>Easy access to data</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80D2CC"/>
        </a:solidFill>
        <a:ln w="12700"/>
      </dgm:spPr>
      <dgm:t>
        <a:bodyPr/>
        <a:lstStyle/>
        <a:p>
          <a:pPr>
            <a:buClrTx/>
            <a:buSzTx/>
            <a:buFontTx/>
            <a:buNone/>
          </a:pPr>
          <a:r>
            <a:rPr lang="en-GB" sz="1400" dirty="0"/>
            <a:t>Local PCN genomics champion/ specialist pharmacy technician</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80D2CC"/>
        </a:solidFill>
      </dgm:spPr>
      <dgm:t>
        <a:bodyPr/>
        <a:lstStyle/>
        <a:p>
          <a:r>
            <a:rPr lang="en-GB" sz="1400" dirty="0"/>
            <a:t>Education and training on skills needed in PGx area tailored to technicians</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80D2CC"/>
        </a:solidFill>
      </dgm:spPr>
      <dgm:t>
        <a:bodyPr/>
        <a:lstStyle/>
        <a:p>
          <a:r>
            <a:rPr lang="en-GB" sz="1400" dirty="0"/>
            <a:t>Embedded into existing training pathways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80D2CC"/>
        </a:solidFill>
      </dgm:spPr>
      <dgm:t>
        <a:bodyPr/>
        <a:lstStyle/>
        <a:p>
          <a:pPr>
            <a:buClrTx/>
            <a:buSzTx/>
            <a:buFontTx/>
            <a:buNone/>
          </a:pPr>
          <a:r>
            <a:rPr lang="en-GB" sz="1400" dirty="0"/>
            <a:t>How to work in a new multi professional team and limits of my role</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80D2CC"/>
        </a:solidFill>
        <a:ln w="57150"/>
      </dgm:spPr>
      <dgm:t>
        <a:bodyPr/>
        <a:lstStyle/>
        <a:p>
          <a:pPr>
            <a:buClrTx/>
            <a:buSzTx/>
            <a:buFontTx/>
            <a:buNone/>
          </a:pPr>
          <a:r>
            <a:rPr lang="en-GB" sz="1400" dirty="0"/>
            <a:t>Access to resources &amp; education to use in practice and for them to be built into my systems</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2BB5C332-9FDD-430E-B490-E45DA02270CB}">
      <dgm:prSet phldrT="[Text]" custT="1"/>
      <dgm:spPr>
        <a:solidFill>
          <a:srgbClr val="80D2CC"/>
        </a:solidFill>
        <a:ln w="57150"/>
      </dgm:spPr>
      <dgm:t>
        <a:bodyPr/>
        <a:lstStyle/>
        <a:p>
          <a:r>
            <a:rPr lang="en-GB" sz="1350" dirty="0"/>
            <a:t>Support to identify patients who may need genomic intervention</a:t>
          </a:r>
        </a:p>
      </dgm:t>
    </dgm:pt>
    <dgm:pt modelId="{9CFBB12E-C860-4DA8-8EEB-72BD8D5E7F22}" type="parTrans" cxnId="{8626D637-3EFB-44A5-88E2-44A2BE265278}">
      <dgm:prSet/>
      <dgm:spPr/>
      <dgm:t>
        <a:bodyPr/>
        <a:lstStyle/>
        <a:p>
          <a:endParaRPr lang="en-GB"/>
        </a:p>
      </dgm:t>
    </dgm:pt>
    <dgm:pt modelId="{171BAD0A-DA88-4A4E-9471-2A5ED6048147}" type="sibTrans" cxnId="{8626D637-3EFB-44A5-88E2-44A2BE265278}">
      <dgm:prSet/>
      <dgm:spPr/>
      <dgm:t>
        <a:bodyPr/>
        <a:lstStyle/>
        <a:p>
          <a:endParaRPr lang="en-GB"/>
        </a:p>
      </dgm:t>
    </dgm:pt>
    <dgm:pt modelId="{07378FE5-E54F-4D20-BEE7-619DCDFE771F}">
      <dgm:prSet phldrT="[Text]" custT="1"/>
      <dgm:spPr>
        <a:solidFill>
          <a:srgbClr val="80D2CC"/>
        </a:solidFill>
      </dgm:spPr>
      <dgm:t>
        <a:bodyPr/>
        <a:lstStyle/>
        <a:p>
          <a:pPr>
            <a:buClrTx/>
            <a:buSzTx/>
            <a:buFontTx/>
            <a:buNone/>
          </a:pPr>
          <a:r>
            <a:rPr lang="en-GB" sz="1400" dirty="0"/>
            <a:t>Support to deal with legal, ethical ramifications &amp; limits of reasonable practice</a:t>
          </a:r>
        </a:p>
      </dgm:t>
    </dgm:pt>
    <dgm:pt modelId="{799260D9-3522-4839-BBC1-5F8218F19C6E}" type="parTrans" cxnId="{4CDBAE62-FF95-4472-A1BB-F0702667FE28}">
      <dgm:prSet/>
      <dgm:spPr/>
      <dgm:t>
        <a:bodyPr/>
        <a:lstStyle/>
        <a:p>
          <a:endParaRPr lang="en-GB"/>
        </a:p>
      </dgm:t>
    </dgm:pt>
    <dgm:pt modelId="{11CFE239-F040-4D02-A34A-E1390B807AD6}" type="sibTrans" cxnId="{4CDBAE62-FF95-4472-A1BB-F0702667FE28}">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1">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1">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1">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1">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1">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1">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1">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1">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1">
        <dgm:presLayoutVars>
          <dgm:bulletEnabled val="1"/>
        </dgm:presLayoutVars>
      </dgm:prSet>
      <dgm:spPr/>
    </dgm:pt>
    <dgm:pt modelId="{93FED9F7-C045-4516-AD64-2746C80FCE3B}" type="pres">
      <dgm:prSet presAssocID="{F732A910-BD27-4B61-BD13-BB8A705B677A}" presName="sibTrans" presStyleCnt="0"/>
      <dgm:spPr/>
    </dgm:pt>
    <dgm:pt modelId="{B74ECC0D-4C67-4B50-B25C-7E0EB0DE3544}" type="pres">
      <dgm:prSet presAssocID="{07378FE5-E54F-4D20-BEE7-619DCDFE771F}" presName="node" presStyleLbl="node1" presStyleIdx="9" presStyleCnt="11">
        <dgm:presLayoutVars>
          <dgm:bulletEnabled val="1"/>
        </dgm:presLayoutVars>
      </dgm:prSet>
      <dgm:spPr/>
    </dgm:pt>
    <dgm:pt modelId="{BC8D0654-A338-44A5-BF14-B4D1C48D16DE}" type="pres">
      <dgm:prSet presAssocID="{11CFE239-F040-4D02-A34A-E1390B807AD6}" presName="sibTrans" presStyleCnt="0"/>
      <dgm:spPr/>
    </dgm:pt>
    <dgm:pt modelId="{BF5ED12A-A9BB-4C5F-84B4-883977C6B02C}" type="pres">
      <dgm:prSet presAssocID="{2BB5C332-9FDD-430E-B490-E45DA02270CB}" presName="node" presStyleLbl="node1" presStyleIdx="10" presStyleCnt="11">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E73CDC2F-B6F1-4BCE-9B55-15C10D2E3963}" type="presOf" srcId="{2BB5C332-9FDD-430E-B490-E45DA02270CB}" destId="{BF5ED12A-A9BB-4C5F-84B4-883977C6B02C}"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626D637-3EFB-44A5-88E2-44A2BE265278}" srcId="{D76C3AF9-A01B-4303-BC40-86F695A5BB90}" destId="{2BB5C332-9FDD-430E-B490-E45DA02270CB}" srcOrd="10" destOrd="0" parTransId="{9CFBB12E-C860-4DA8-8EEB-72BD8D5E7F22}" sibTransId="{171BAD0A-DA88-4A4E-9471-2A5ED6048147}"/>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4CDBAE62-FF95-4472-A1BB-F0702667FE28}" srcId="{D76C3AF9-A01B-4303-BC40-86F695A5BB90}" destId="{07378FE5-E54F-4D20-BEE7-619DCDFE771F}" srcOrd="9" destOrd="0" parTransId="{799260D9-3522-4839-BBC1-5F8218F19C6E}" sibTransId="{11CFE239-F040-4D02-A34A-E1390B807AD6}"/>
    <dgm:cxn modelId="{B2AD4C4A-8198-48DA-9DCE-155844EB7439}" type="presOf" srcId="{4696BAFB-C312-4017-A369-897C891E5692}" destId="{5EF327DE-3C6A-4910-BDAA-9ACA2CA53880}" srcOrd="0" destOrd="0" presId="urn:microsoft.com/office/officeart/2005/8/layout/default"/>
    <dgm:cxn modelId="{050B3D71-739A-4F91-935E-FC8B904B429F}" type="presOf" srcId="{07378FE5-E54F-4D20-BEE7-619DCDFE771F}" destId="{B74ECC0D-4C67-4B50-B25C-7E0EB0DE3544}"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88C15610-B699-4BAD-9F4B-68D863CBE7CE}" type="presParOf" srcId="{790C49AD-5B67-4476-B39B-DEDEC531C193}" destId="{B74ECC0D-4C67-4B50-B25C-7E0EB0DE3544}" srcOrd="18" destOrd="0" presId="urn:microsoft.com/office/officeart/2005/8/layout/default"/>
    <dgm:cxn modelId="{06276A87-5EEF-4E1F-BEC0-72491E08BB4A}" type="presParOf" srcId="{790C49AD-5B67-4476-B39B-DEDEC531C193}" destId="{BC8D0654-A338-44A5-BF14-B4D1C48D16DE}" srcOrd="19" destOrd="0" presId="urn:microsoft.com/office/officeart/2005/8/layout/default"/>
    <dgm:cxn modelId="{D40C0DED-88AF-4255-966D-51DCE9A44BDA}" type="presParOf" srcId="{790C49AD-5B67-4476-B39B-DEDEC531C193}" destId="{BF5ED12A-A9BB-4C5F-84B4-883977C6B02C}"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CCCC"/>
        </a:solidFill>
      </dgm:spPr>
      <dgm:t>
        <a:bodyPr/>
        <a:lstStyle/>
        <a:p>
          <a:r>
            <a:rPr lang="en-GB" sz="1400" dirty="0"/>
            <a:t>Fear over legal and ethical ramifications - risk of being sued for making wrong decision</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CCCC"/>
        </a:solidFill>
        <a:ln w="57150"/>
      </dgm:spPr>
      <dgm:t>
        <a:bodyPr/>
        <a:lstStyle/>
        <a:p>
          <a:pPr>
            <a:buClrTx/>
            <a:buSzTx/>
            <a:buFontTx/>
            <a:buNone/>
          </a:pPr>
          <a:r>
            <a:rPr lang="en-GB" sz="1400" dirty="0"/>
            <a:t>Lack of background knowledge and good understanding of genomics</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CCCC"/>
        </a:solidFill>
      </dgm:spPr>
      <dgm:t>
        <a:bodyPr/>
        <a:lstStyle/>
        <a:p>
          <a:r>
            <a:rPr lang="en-GB" sz="1400" dirty="0"/>
            <a:t>Lack of clarity over accountability – who takes ownership for testing &amp; application of the results</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CCCC"/>
        </a:solidFill>
      </dgm:spPr>
      <dgm:t>
        <a:bodyPr/>
        <a:lstStyle/>
        <a:p>
          <a:r>
            <a:rPr lang="en-GB" sz="1400" dirty="0"/>
            <a:t>Lack of guidelines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CCCC"/>
        </a:solidFill>
      </dgm:spPr>
      <dgm:t>
        <a:bodyPr/>
        <a:lstStyle/>
        <a:p>
          <a:r>
            <a:rPr lang="en-GB" sz="1400" dirty="0"/>
            <a:t>Private genomics results – could cause issue of knowing if I need to act on results or not </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CCCC"/>
        </a:solidFill>
        <a:ln w="57150"/>
      </dgm:spPr>
      <dgm:t>
        <a:bodyPr/>
        <a:lstStyle/>
        <a:p>
          <a:r>
            <a:rPr lang="en-GB" sz="1400" dirty="0"/>
            <a:t>No clinical pathways in place (need writing) –important for accountability</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CCCC"/>
        </a:solidFill>
      </dgm:spPr>
      <dgm:t>
        <a:bodyPr/>
        <a:lstStyle/>
        <a:p>
          <a:pPr>
            <a:buClrTx/>
            <a:buSzTx/>
            <a:buFontTx/>
            <a:buNone/>
          </a:pPr>
          <a:r>
            <a:rPr lang="en-GB" sz="1400" dirty="0"/>
            <a:t>No ethical skillset to navigate prescribing and screening in the grey</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CCCC"/>
        </a:solidFill>
        <a:ln w="57150"/>
      </dgm:spPr>
      <dgm:t>
        <a:bodyPr/>
        <a:lstStyle/>
        <a:p>
          <a:pPr>
            <a:buClrTx/>
            <a:buSzTx/>
            <a:buFontTx/>
            <a:buNone/>
          </a:pPr>
          <a:r>
            <a:rPr lang="en-GB" sz="1400" dirty="0"/>
            <a:t>Personal risk: risk of action and/or no action and link to legal and ethical </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CCCC"/>
        </a:solidFill>
      </dgm:spPr>
      <dgm:t>
        <a:bodyPr/>
        <a:lstStyle/>
        <a:p>
          <a:pPr>
            <a:buClrTx/>
            <a:buSzTx/>
            <a:buFontTx/>
            <a:buNone/>
          </a:pPr>
          <a:r>
            <a:rPr lang="en-GB" sz="1400" dirty="0"/>
            <a:t>Impact of contracting – national and ICB</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CCCC"/>
        </a:solidFill>
      </dgm:spPr>
      <dgm:t>
        <a:bodyPr/>
        <a:lstStyle/>
        <a:p>
          <a:pPr>
            <a:buClrTx/>
            <a:buSzTx/>
            <a:buFontTx/>
            <a:buNone/>
          </a:pPr>
          <a:r>
            <a:rPr lang="en-GB" sz="1400" dirty="0"/>
            <a:t>System concerns about impact on medicines budget</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D41E4C0E-F7FA-4063-8849-114C1BC1639B}">
      <dgm:prSet phldrT="[Text]" custT="1"/>
      <dgm:spPr>
        <a:solidFill>
          <a:srgbClr val="FFCCCC"/>
        </a:solidFill>
        <a:ln w="12700"/>
      </dgm:spPr>
      <dgm:t>
        <a:bodyPr/>
        <a:lstStyle/>
        <a:p>
          <a:r>
            <a:rPr lang="en-GB" sz="1400" dirty="0"/>
            <a:t>Capacity in the system to deal with the testing and the application of the results</a:t>
          </a:r>
        </a:p>
      </dgm:t>
    </dgm:pt>
    <dgm:pt modelId="{E863A3E7-197B-4EED-9F17-3A9E7F3DBB3D}" type="parTrans" cxnId="{E4AB3AF9-38EE-4302-9A35-1852E8E73E08}">
      <dgm:prSet/>
      <dgm:spPr/>
      <dgm:t>
        <a:bodyPr/>
        <a:lstStyle/>
        <a:p>
          <a:endParaRPr lang="en-GB"/>
        </a:p>
      </dgm:t>
    </dgm:pt>
    <dgm:pt modelId="{7512E2C6-F26E-4CB2-8EDD-A229208DF4B3}" type="sibTrans" cxnId="{E4AB3AF9-38EE-4302-9A35-1852E8E73E08}">
      <dgm:prSet/>
      <dgm:spPr/>
      <dgm:t>
        <a:bodyPr/>
        <a:lstStyle/>
        <a:p>
          <a:endParaRPr lang="en-GB"/>
        </a:p>
      </dgm:t>
    </dgm:pt>
    <dgm:pt modelId="{40676985-8ABB-426A-B381-8BE202DA8F16}">
      <dgm:prSet phldrT="[Text]" custT="1"/>
      <dgm:spPr>
        <a:solidFill>
          <a:srgbClr val="FFCCCC"/>
        </a:solidFill>
        <a:ln w="12700"/>
      </dgm:spPr>
      <dgm:t>
        <a:bodyPr/>
        <a:lstStyle/>
        <a:p>
          <a:r>
            <a:rPr lang="en-GB" sz="1400" dirty="0"/>
            <a:t>Competing priorities for medicines optimisation</a:t>
          </a:r>
        </a:p>
      </dgm:t>
    </dgm:pt>
    <dgm:pt modelId="{AEA61876-DFC7-4B62-85CE-1FEB637353F3}" type="parTrans" cxnId="{94DEA26A-6E63-41B4-9F85-975B412406E8}">
      <dgm:prSet/>
      <dgm:spPr/>
      <dgm:t>
        <a:bodyPr/>
        <a:lstStyle/>
        <a:p>
          <a:endParaRPr lang="en-GB"/>
        </a:p>
      </dgm:t>
    </dgm:pt>
    <dgm:pt modelId="{47D8F365-9353-46BA-9AC4-F27875EFFB36}" type="sibTrans" cxnId="{94DEA26A-6E63-41B4-9F85-975B412406E8}">
      <dgm:prSet/>
      <dgm:spPr/>
      <dgm:t>
        <a:bodyPr/>
        <a:lstStyle/>
        <a:p>
          <a:endParaRPr lang="en-GB"/>
        </a:p>
      </dgm:t>
    </dgm:pt>
    <dgm:pt modelId="{2FF4E86E-3ACF-478A-AD34-CFD7B4A8F7D1}">
      <dgm:prSet phldrT="[Text]" custT="1"/>
      <dgm:spPr>
        <a:solidFill>
          <a:srgbClr val="FFCCCC"/>
        </a:solidFill>
        <a:ln w="12700"/>
      </dgm:spPr>
      <dgm:t>
        <a:bodyPr/>
        <a:lstStyle/>
        <a:p>
          <a:r>
            <a:rPr lang="en-GB" sz="1400" dirty="0"/>
            <a:t>Prescribing competence to apply test results</a:t>
          </a:r>
        </a:p>
      </dgm:t>
    </dgm:pt>
    <dgm:pt modelId="{A22A54B9-B181-491D-8F33-6CF68D77BC09}" type="parTrans" cxnId="{17431CD6-57EE-4242-A55F-695C2DC39FF1}">
      <dgm:prSet/>
      <dgm:spPr/>
      <dgm:t>
        <a:bodyPr/>
        <a:lstStyle/>
        <a:p>
          <a:endParaRPr lang="en-GB"/>
        </a:p>
      </dgm:t>
    </dgm:pt>
    <dgm:pt modelId="{E0D42285-461A-439D-BC19-D72CBEEA2605}" type="sibTrans" cxnId="{17431CD6-57EE-4242-A55F-695C2DC39FF1}">
      <dgm:prSet/>
      <dgm:spPr/>
      <dgm:t>
        <a:bodyPr/>
        <a:lstStyle/>
        <a:p>
          <a:endParaRPr lang="en-GB"/>
        </a:p>
      </dgm:t>
    </dgm:pt>
    <dgm:pt modelId="{FD412484-C610-40E4-8C79-9D766338EF24}">
      <dgm:prSet phldrT="[Text]" custT="1"/>
      <dgm:spPr>
        <a:solidFill>
          <a:srgbClr val="FFCCCC"/>
        </a:solidFill>
      </dgm:spPr>
      <dgm:t>
        <a:bodyPr/>
        <a:lstStyle/>
        <a:p>
          <a:r>
            <a:rPr lang="en-GB" sz="1400" dirty="0"/>
            <a:t>Unaware of referral routes – do we wait for patients to present or are we referring a cohort?</a:t>
          </a:r>
        </a:p>
      </dgm:t>
    </dgm:pt>
    <dgm:pt modelId="{28E4A962-F0DE-4B97-9E71-1273B443019F}" type="parTrans" cxnId="{E930C531-B9FF-47DD-91C2-D477974A91C2}">
      <dgm:prSet/>
      <dgm:spPr/>
      <dgm:t>
        <a:bodyPr/>
        <a:lstStyle/>
        <a:p>
          <a:endParaRPr lang="en-GB"/>
        </a:p>
      </dgm:t>
    </dgm:pt>
    <dgm:pt modelId="{A361D103-493D-43DF-9D2B-0DD3230E472A}" type="sibTrans" cxnId="{E930C531-B9FF-47DD-91C2-D477974A91C2}">
      <dgm:prSet/>
      <dgm:spPr/>
      <dgm:t>
        <a:bodyPr/>
        <a:lstStyle/>
        <a:p>
          <a:endParaRPr lang="en-GB"/>
        </a:p>
      </dgm:t>
    </dgm:pt>
    <dgm:pt modelId="{B3826E5B-478E-47D2-B8B2-97BA264A3BD7}">
      <dgm:prSet phldrT="[Text]" custT="1"/>
      <dgm:spPr>
        <a:solidFill>
          <a:srgbClr val="FFCCCC"/>
        </a:solidFill>
        <a:ln w="12700"/>
      </dgm:spPr>
      <dgm:t>
        <a:bodyPr/>
        <a:lstStyle/>
        <a:p>
          <a:r>
            <a:rPr lang="en-GB" sz="1400" dirty="0"/>
            <a:t>Understanding/  navigating tension between profession &amp; system</a:t>
          </a:r>
          <a:endParaRPr lang="en-GB" sz="1400" b="0" dirty="0"/>
        </a:p>
      </dgm:t>
    </dgm:pt>
    <dgm:pt modelId="{4683C368-41FA-4BA2-873D-5868B38A4E08}" type="parTrans" cxnId="{8BEB25DA-4F66-47DE-856D-32ABFD783563}">
      <dgm:prSet/>
      <dgm:spPr/>
      <dgm:t>
        <a:bodyPr/>
        <a:lstStyle/>
        <a:p>
          <a:endParaRPr lang="en-GB"/>
        </a:p>
      </dgm:t>
    </dgm:pt>
    <dgm:pt modelId="{AC0EF19A-2628-4A03-B56C-2B910DF412E6}" type="sibTrans" cxnId="{8BEB25DA-4F66-47DE-856D-32ABFD783563}">
      <dgm:prSet/>
      <dgm:spPr/>
      <dgm:t>
        <a:bodyPr/>
        <a:lstStyle/>
        <a:p>
          <a:endParaRPr lang="en-GB"/>
        </a:p>
      </dgm:t>
    </dgm:pt>
    <dgm:pt modelId="{7DB600E1-8CE4-482C-B12E-2C8967A0DC40}">
      <dgm:prSet custT="1"/>
      <dgm:spPr>
        <a:solidFill>
          <a:srgbClr val="FFCCCC"/>
        </a:solidFill>
      </dgm:spPr>
      <dgm:t>
        <a:bodyPr/>
        <a:lstStyle/>
        <a:p>
          <a:r>
            <a:rPr lang="en-GB" sz="1400" dirty="0"/>
            <a:t>Individual’s concern about being incompetent</a:t>
          </a:r>
        </a:p>
      </dgm:t>
    </dgm:pt>
    <dgm:pt modelId="{432CE252-64B7-4EFA-A8ED-C6868F656D61}" type="parTrans" cxnId="{FC20A922-EFCF-4F04-8336-D9A1B15E3939}">
      <dgm:prSet/>
      <dgm:spPr/>
      <dgm:t>
        <a:bodyPr/>
        <a:lstStyle/>
        <a:p>
          <a:endParaRPr lang="en-GB"/>
        </a:p>
      </dgm:t>
    </dgm:pt>
    <dgm:pt modelId="{24204586-A435-4B70-A15D-9CC19CCDDFE9}" type="sibTrans" cxnId="{FC20A922-EFCF-4F04-8336-D9A1B15E3939}">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37E1D354-BE29-42A3-B4EF-42503DF51ADB}" type="pres">
      <dgm:prSet presAssocID="{D41E4C0E-F7FA-4063-8849-114C1BC1639B}" presName="node" presStyleLbl="node1" presStyleIdx="0" presStyleCnt="16" custLinFactNeighborY="-3046">
        <dgm:presLayoutVars>
          <dgm:bulletEnabled val="1"/>
        </dgm:presLayoutVars>
      </dgm:prSet>
      <dgm:spPr/>
    </dgm:pt>
    <dgm:pt modelId="{DAD2F283-47D0-42D8-970C-3EB2C49D83F1}" type="pres">
      <dgm:prSet presAssocID="{7512E2C6-F26E-4CB2-8EDD-A229208DF4B3}" presName="sibTrans" presStyleCnt="0"/>
      <dgm:spPr/>
    </dgm:pt>
    <dgm:pt modelId="{9839C0C6-F11A-47B4-9EB1-343996E8ECA9}" type="pres">
      <dgm:prSet presAssocID="{40676985-8ABB-426A-B381-8BE202DA8F16}" presName="node" presStyleLbl="node1" presStyleIdx="1" presStyleCnt="16" custLinFactNeighborY="-3046">
        <dgm:presLayoutVars>
          <dgm:bulletEnabled val="1"/>
        </dgm:presLayoutVars>
      </dgm:prSet>
      <dgm:spPr/>
    </dgm:pt>
    <dgm:pt modelId="{79591211-109C-483C-B399-F73CB67F04B4}" type="pres">
      <dgm:prSet presAssocID="{47D8F365-9353-46BA-9AC4-F27875EFFB36}" presName="sibTrans" presStyleCnt="0"/>
      <dgm:spPr/>
    </dgm:pt>
    <dgm:pt modelId="{AC9A42BD-144D-4434-B3A0-114576FE19D3}" type="pres">
      <dgm:prSet presAssocID="{670FF909-F3B9-4AAF-8E7C-D74D28104019}" presName="node" presStyleLbl="node1" presStyleIdx="2" presStyleCnt="16">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3" presStyleCnt="16">
        <dgm:presLayoutVars>
          <dgm:bulletEnabled val="1"/>
        </dgm:presLayoutVars>
      </dgm:prSet>
      <dgm:spPr/>
    </dgm:pt>
    <dgm:pt modelId="{77BC74B7-045C-4555-A5ED-5E27C7D7A7E8}" type="pres">
      <dgm:prSet presAssocID="{5F472383-DC4D-4899-BA9B-895536783C96}" presName="sibTrans" presStyleCnt="0"/>
      <dgm:spPr/>
    </dgm:pt>
    <dgm:pt modelId="{533AE8E3-F38E-417F-87AD-6EFB6714FDC4}" type="pres">
      <dgm:prSet presAssocID="{7DB600E1-8CE4-482C-B12E-2C8967A0DC40}" presName="node" presStyleLbl="node1" presStyleIdx="4" presStyleCnt="16">
        <dgm:presLayoutVars>
          <dgm:bulletEnabled val="1"/>
        </dgm:presLayoutVars>
      </dgm:prSet>
      <dgm:spPr/>
    </dgm:pt>
    <dgm:pt modelId="{A3ECF5AF-EA2A-4150-8484-9C74CA1EAEF9}" type="pres">
      <dgm:prSet presAssocID="{24204586-A435-4B70-A15D-9CC19CCDDFE9}" presName="sibTrans" presStyleCnt="0"/>
      <dgm:spPr/>
    </dgm:pt>
    <dgm:pt modelId="{5EF327DE-3C6A-4910-BDAA-9ACA2CA53880}" type="pres">
      <dgm:prSet presAssocID="{4696BAFB-C312-4017-A369-897C891E5692}" presName="node" presStyleLbl="node1" presStyleIdx="5" presStyleCnt="16">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6" presStyleCnt="16">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7" presStyleCnt="16">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8" presStyleCnt="16">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9" presStyleCnt="16">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10" presStyleCnt="16" custLinFactNeighborY="-2357">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11" presStyleCnt="16">
        <dgm:presLayoutVars>
          <dgm:bulletEnabled val="1"/>
        </dgm:presLayoutVars>
      </dgm:prSet>
      <dgm:spPr/>
    </dgm:pt>
    <dgm:pt modelId="{93FED9F7-C045-4516-AD64-2746C80FCE3B}" type="pres">
      <dgm:prSet presAssocID="{F732A910-BD27-4B61-BD13-BB8A705B677A}" presName="sibTrans" presStyleCnt="0"/>
      <dgm:spPr/>
    </dgm:pt>
    <dgm:pt modelId="{7A3D6403-C5BC-4629-82E0-DEB36ADCE0D0}" type="pres">
      <dgm:prSet presAssocID="{2FF4E86E-3ACF-478A-AD34-CFD7B4A8F7D1}" presName="node" presStyleLbl="node1" presStyleIdx="12" presStyleCnt="16">
        <dgm:presLayoutVars>
          <dgm:bulletEnabled val="1"/>
        </dgm:presLayoutVars>
      </dgm:prSet>
      <dgm:spPr/>
    </dgm:pt>
    <dgm:pt modelId="{E5B6ADDD-F21F-498B-AE1B-3C3A817729D8}" type="pres">
      <dgm:prSet presAssocID="{E0D42285-461A-439D-BC19-D72CBEEA2605}" presName="sibTrans" presStyleCnt="0"/>
      <dgm:spPr/>
    </dgm:pt>
    <dgm:pt modelId="{9910D55C-63A0-404A-9A78-5223A57DBC03}" type="pres">
      <dgm:prSet presAssocID="{BBE3EB94-F95B-4F9B-A8D2-48C37CD90D8C}" presName="node" presStyleLbl="node1" presStyleIdx="13" presStyleCnt="16">
        <dgm:presLayoutVars>
          <dgm:bulletEnabled val="1"/>
        </dgm:presLayoutVars>
      </dgm:prSet>
      <dgm:spPr/>
    </dgm:pt>
    <dgm:pt modelId="{086230E1-7BE4-48F9-B708-017841269753}" type="pres">
      <dgm:prSet presAssocID="{6E90EE2B-13FC-4150-90D9-539B41405D8C}" presName="sibTrans" presStyleCnt="0"/>
      <dgm:spPr/>
    </dgm:pt>
    <dgm:pt modelId="{50F673DC-C504-4A57-A54E-9C4F9428AD5A}" type="pres">
      <dgm:prSet presAssocID="{FD412484-C610-40E4-8C79-9D766338EF24}" presName="node" presStyleLbl="node1" presStyleIdx="14" presStyleCnt="16">
        <dgm:presLayoutVars>
          <dgm:bulletEnabled val="1"/>
        </dgm:presLayoutVars>
      </dgm:prSet>
      <dgm:spPr/>
    </dgm:pt>
    <dgm:pt modelId="{7C25D6C7-0E0A-46C6-A1F1-CE8D7907357E}" type="pres">
      <dgm:prSet presAssocID="{A361D103-493D-43DF-9D2B-0DD3230E472A}" presName="sibTrans" presStyleCnt="0"/>
      <dgm:spPr/>
    </dgm:pt>
    <dgm:pt modelId="{02F532DD-6E99-4923-B4F6-EACA5C80B48C}" type="pres">
      <dgm:prSet presAssocID="{B3826E5B-478E-47D2-B8B2-97BA264A3BD7}" presName="node" presStyleLbl="node1" presStyleIdx="15" presStyleCnt="16">
        <dgm:presLayoutVars>
          <dgm:bulletEnabled val="1"/>
        </dgm:presLayoutVars>
      </dgm:prSet>
      <dgm:spPr/>
    </dgm:pt>
  </dgm:ptLst>
  <dgm:cxnLst>
    <dgm:cxn modelId="{98FE6510-F24D-4F75-A00F-89F8464E7F4C}" srcId="{D76C3AF9-A01B-4303-BC40-86F695A5BB90}" destId="{52D7ACB4-D538-4230-9212-1877DE9F10E2}" srcOrd="11" destOrd="0" parTransId="{4ABC10F8-B32F-42EF-B6EE-F78069539FD4}" sibTransId="{F732A910-BD27-4B61-BD13-BB8A705B677A}"/>
    <dgm:cxn modelId="{D2E25D11-A4B3-494E-BF28-23BC2D215FF8}" srcId="{D76C3AF9-A01B-4303-BC40-86F695A5BB90}" destId="{D5CBC0C9-F8F9-45E5-894E-63BA574BAEE9}" srcOrd="8" destOrd="0" parTransId="{6CCE5DF2-FEDD-43F3-8FEE-9AFC3A0B52B5}" sibTransId="{F1674D07-DDDB-4E4C-AC6D-2AD757F547B4}"/>
    <dgm:cxn modelId="{B3E1C212-8A5C-430B-8B7A-7DE16468AB8F}" type="presOf" srcId="{40676985-8ABB-426A-B381-8BE202DA8F16}" destId="{9839C0C6-F11A-47B4-9EB1-343996E8ECA9}" srcOrd="0" destOrd="0" presId="urn:microsoft.com/office/officeart/2005/8/layout/default"/>
    <dgm:cxn modelId="{83628613-62E6-4AAB-89BA-0105AA97D207}" type="presOf" srcId="{2FF4E86E-3ACF-478A-AD34-CFD7B4A8F7D1}" destId="{7A3D6403-C5BC-4629-82E0-DEB36ADCE0D0}" srcOrd="0" destOrd="0" presId="urn:microsoft.com/office/officeart/2005/8/layout/default"/>
    <dgm:cxn modelId="{FC20A922-EFCF-4F04-8336-D9A1B15E3939}" srcId="{D76C3AF9-A01B-4303-BC40-86F695A5BB90}" destId="{7DB600E1-8CE4-482C-B12E-2C8967A0DC40}" srcOrd="4" destOrd="0" parTransId="{432CE252-64B7-4EFA-A8ED-C6868F656D61}" sibTransId="{24204586-A435-4B70-A15D-9CC19CCDDFE9}"/>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E930C531-B9FF-47DD-91C2-D477974A91C2}" srcId="{D76C3AF9-A01B-4303-BC40-86F695A5BB90}" destId="{FD412484-C610-40E4-8C79-9D766338EF24}" srcOrd="14" destOrd="0" parTransId="{28E4A962-F0DE-4B97-9E71-1273B443019F}" sibTransId="{A361D103-493D-43DF-9D2B-0DD3230E472A}"/>
    <dgm:cxn modelId="{9A726633-947E-4B04-98F1-600297FFAC82}" type="presOf" srcId="{FD412484-C610-40E4-8C79-9D766338EF24}" destId="{50F673DC-C504-4A57-A54E-9C4F9428AD5A}" srcOrd="0" destOrd="0" presId="urn:microsoft.com/office/officeart/2005/8/layout/default"/>
    <dgm:cxn modelId="{5C1C6D35-96E3-4641-AFA1-2E1155C3D820}" srcId="{D76C3AF9-A01B-4303-BC40-86F695A5BB90}" destId="{F6476F9D-93CF-4028-8DF7-BD2B173C2577}" srcOrd="7" destOrd="0" parTransId="{0867901A-B211-41F4-B6D7-FA0CDDCD9878}" sibTransId="{FCC24B73-5F10-4D57-B8CE-497C932CF61C}"/>
    <dgm:cxn modelId="{8028B138-64D2-4391-BFB7-31D61D78E31E}" srcId="{D76C3AF9-A01B-4303-BC40-86F695A5BB90}" destId="{03B8DE76-CD9C-4F1E-A10E-A8A4B13FB507}" srcOrd="3" destOrd="0" parTransId="{8E2F6045-BEC2-46D2-9B7B-40BFC4D0F71D}" sibTransId="{5F472383-DC4D-4899-BA9B-895536783C96}"/>
    <dgm:cxn modelId="{D8F08C5F-3DDF-4F43-9727-F55120A1F6C0}" type="presOf" srcId="{D41E4C0E-F7FA-4063-8849-114C1BC1639B}" destId="{37E1D354-BE29-42A3-B4EF-42503DF51ADB}" srcOrd="0" destOrd="0" presId="urn:microsoft.com/office/officeart/2005/8/layout/default"/>
    <dgm:cxn modelId="{BD4E9C42-CEAB-4350-8742-00A6FB62D221}" srcId="{D76C3AF9-A01B-4303-BC40-86F695A5BB90}" destId="{B2E7AD66-D358-4912-9595-953685DE4A00}" srcOrd="9"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94DEA26A-6E63-41B4-9F85-975B412406E8}" srcId="{D76C3AF9-A01B-4303-BC40-86F695A5BB90}" destId="{40676985-8ABB-426A-B381-8BE202DA8F16}" srcOrd="1" destOrd="0" parTransId="{AEA61876-DFC7-4B62-85CE-1FEB637353F3}" sibTransId="{47D8F365-9353-46BA-9AC4-F27875EFFB36}"/>
    <dgm:cxn modelId="{9DC7C453-11CC-49A8-9D25-FD1EB6378A70}" srcId="{D76C3AF9-A01B-4303-BC40-86F695A5BB90}" destId="{BBE3EB94-F95B-4F9B-A8D2-48C37CD90D8C}" srcOrd="13" destOrd="0" parTransId="{B607BCDD-B20F-4989-B820-951A85F84BDC}" sibTransId="{6E90EE2B-13FC-4150-90D9-539B41405D8C}"/>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6"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2"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17431CD6-57EE-4242-A55F-695C2DC39FF1}" srcId="{D76C3AF9-A01B-4303-BC40-86F695A5BB90}" destId="{2FF4E86E-3ACF-478A-AD34-CFD7B4A8F7D1}" srcOrd="12" destOrd="0" parTransId="{A22A54B9-B181-491D-8F33-6CF68D77BC09}" sibTransId="{E0D42285-461A-439D-BC19-D72CBEEA2605}"/>
    <dgm:cxn modelId="{8BEB25DA-4F66-47DE-856D-32ABFD783563}" srcId="{D76C3AF9-A01B-4303-BC40-86F695A5BB90}" destId="{B3826E5B-478E-47D2-B8B2-97BA264A3BD7}" srcOrd="15" destOrd="0" parTransId="{4683C368-41FA-4BA2-873D-5868B38A4E08}" sibTransId="{AC0EF19A-2628-4A03-B56C-2B910DF412E6}"/>
    <dgm:cxn modelId="{31DD85DC-B0BC-4CBE-838F-4C3150B933A7}" srcId="{D76C3AF9-A01B-4303-BC40-86F695A5BB90}" destId="{08B13232-1B0C-4BF6-A3BB-6FEE71C03C70}" srcOrd="10" destOrd="0" parTransId="{8E655E80-997E-49E3-9743-9EADF00AB066}" sibTransId="{8B061A40-1054-4131-AD93-DCDBAF1E745F}"/>
    <dgm:cxn modelId="{9A4653E0-2A29-4CB7-ABB7-07D2E436B648}" type="presOf" srcId="{7DB600E1-8CE4-482C-B12E-2C8967A0DC40}" destId="{533AE8E3-F38E-417F-87AD-6EFB6714FDC4}" srcOrd="0" destOrd="0" presId="urn:microsoft.com/office/officeart/2005/8/layout/default"/>
    <dgm:cxn modelId="{7A757FE7-A5A5-4580-B633-3F11499E0DDC}" type="presOf" srcId="{B3826E5B-478E-47D2-B8B2-97BA264A3BD7}" destId="{02F532DD-6E99-4923-B4F6-EACA5C80B48C}" srcOrd="0" destOrd="0" presId="urn:microsoft.com/office/officeart/2005/8/layout/default"/>
    <dgm:cxn modelId="{6517F7EB-925C-4794-A22A-4965060F5FED}" srcId="{D76C3AF9-A01B-4303-BC40-86F695A5BB90}" destId="{4696BAFB-C312-4017-A369-897C891E5692}" srcOrd="5" destOrd="0" parTransId="{53867A99-5AE0-494B-AE59-A5B5506E0A3F}" sibTransId="{DA737080-4598-42B5-9685-74B5F5519987}"/>
    <dgm:cxn modelId="{E4AB3AF9-38EE-4302-9A35-1852E8E73E08}" srcId="{D76C3AF9-A01B-4303-BC40-86F695A5BB90}" destId="{D41E4C0E-F7FA-4063-8849-114C1BC1639B}" srcOrd="0" destOrd="0" parTransId="{E863A3E7-197B-4EED-9F17-3A9E7F3DBB3D}" sibTransId="{7512E2C6-F26E-4CB2-8EDD-A229208DF4B3}"/>
    <dgm:cxn modelId="{5F40B2FA-86F8-434B-8BAE-8D4CE8126B73}" type="presOf" srcId="{52D7ACB4-D538-4230-9212-1877DE9F10E2}" destId="{436F555C-3B61-412C-87BA-251BCD8E276F}" srcOrd="0" destOrd="0" presId="urn:microsoft.com/office/officeart/2005/8/layout/default"/>
    <dgm:cxn modelId="{83AC1FD1-DB7E-46DB-B0EA-A85C3186AD64}" type="presParOf" srcId="{790C49AD-5B67-4476-B39B-DEDEC531C193}" destId="{37E1D354-BE29-42A3-B4EF-42503DF51ADB}" srcOrd="0" destOrd="0" presId="urn:microsoft.com/office/officeart/2005/8/layout/default"/>
    <dgm:cxn modelId="{52BDE9BC-AEA3-4A6F-94C6-5F46958AAC7B}" type="presParOf" srcId="{790C49AD-5B67-4476-B39B-DEDEC531C193}" destId="{DAD2F283-47D0-42D8-970C-3EB2C49D83F1}" srcOrd="1" destOrd="0" presId="urn:microsoft.com/office/officeart/2005/8/layout/default"/>
    <dgm:cxn modelId="{D729CB7C-1492-480C-A46A-243E00F80576}" type="presParOf" srcId="{790C49AD-5B67-4476-B39B-DEDEC531C193}" destId="{9839C0C6-F11A-47B4-9EB1-343996E8ECA9}" srcOrd="2" destOrd="0" presId="urn:microsoft.com/office/officeart/2005/8/layout/default"/>
    <dgm:cxn modelId="{0099E293-7C48-4F67-80CA-74188C64E7D8}" type="presParOf" srcId="{790C49AD-5B67-4476-B39B-DEDEC531C193}" destId="{79591211-109C-483C-B399-F73CB67F04B4}" srcOrd="3" destOrd="0" presId="urn:microsoft.com/office/officeart/2005/8/layout/default"/>
    <dgm:cxn modelId="{B00DF318-04B1-4C3C-890D-5EEEC4B50954}" type="presParOf" srcId="{790C49AD-5B67-4476-B39B-DEDEC531C193}" destId="{AC9A42BD-144D-4434-B3A0-114576FE19D3}" srcOrd="4" destOrd="0" presId="urn:microsoft.com/office/officeart/2005/8/layout/default"/>
    <dgm:cxn modelId="{A4DFAA8E-92EC-4E56-BEA2-E6D814BD43A9}" type="presParOf" srcId="{790C49AD-5B67-4476-B39B-DEDEC531C193}" destId="{657FA40A-0A59-40C9-9DE5-178F5EF08D4A}" srcOrd="5" destOrd="0" presId="urn:microsoft.com/office/officeart/2005/8/layout/default"/>
    <dgm:cxn modelId="{D23E9F33-DC51-4640-AC35-C02D40578FDF}" type="presParOf" srcId="{790C49AD-5B67-4476-B39B-DEDEC531C193}" destId="{CE82D2BB-9201-491F-AB39-FD588C2D3038}" srcOrd="6" destOrd="0" presId="urn:microsoft.com/office/officeart/2005/8/layout/default"/>
    <dgm:cxn modelId="{35DE45AB-3BAF-44A5-BD2C-BE3053B70C9C}" type="presParOf" srcId="{790C49AD-5B67-4476-B39B-DEDEC531C193}" destId="{77BC74B7-045C-4555-A5ED-5E27C7D7A7E8}" srcOrd="7" destOrd="0" presId="urn:microsoft.com/office/officeart/2005/8/layout/default"/>
    <dgm:cxn modelId="{951A6F92-B2CF-45A6-8D4E-EA06536D19C1}" type="presParOf" srcId="{790C49AD-5B67-4476-B39B-DEDEC531C193}" destId="{533AE8E3-F38E-417F-87AD-6EFB6714FDC4}" srcOrd="8" destOrd="0" presId="urn:microsoft.com/office/officeart/2005/8/layout/default"/>
    <dgm:cxn modelId="{19EA99FE-C220-41BB-929F-D954A531A59F}" type="presParOf" srcId="{790C49AD-5B67-4476-B39B-DEDEC531C193}" destId="{A3ECF5AF-EA2A-4150-8484-9C74CA1EAEF9}" srcOrd="9" destOrd="0" presId="urn:microsoft.com/office/officeart/2005/8/layout/default"/>
    <dgm:cxn modelId="{4B743441-062E-4384-AD39-8D10D0B5DF5F}" type="presParOf" srcId="{790C49AD-5B67-4476-B39B-DEDEC531C193}" destId="{5EF327DE-3C6A-4910-BDAA-9ACA2CA53880}" srcOrd="10" destOrd="0" presId="urn:microsoft.com/office/officeart/2005/8/layout/default"/>
    <dgm:cxn modelId="{C4CF5BD1-5E0F-4215-AA31-D02D9FFE4739}" type="presParOf" srcId="{790C49AD-5B67-4476-B39B-DEDEC531C193}" destId="{9739A1BE-DF60-4730-8F06-DB432C51DE6D}" srcOrd="11" destOrd="0" presId="urn:microsoft.com/office/officeart/2005/8/layout/default"/>
    <dgm:cxn modelId="{08DFF27E-1EB6-4DF7-9AAE-86DC22B2FB22}" type="presParOf" srcId="{790C49AD-5B67-4476-B39B-DEDEC531C193}" destId="{C811154A-1CCD-4BF9-8DFE-8A9F30FA1BC5}" srcOrd="12" destOrd="0" presId="urn:microsoft.com/office/officeart/2005/8/layout/default"/>
    <dgm:cxn modelId="{B460FA49-CCDC-46D4-8B4F-BE0C37B89D7B}" type="presParOf" srcId="{790C49AD-5B67-4476-B39B-DEDEC531C193}" destId="{3EDBBFED-CF5D-4903-B76E-4CB5D2D1B264}" srcOrd="13" destOrd="0" presId="urn:microsoft.com/office/officeart/2005/8/layout/default"/>
    <dgm:cxn modelId="{862FB923-4571-4B00-92EF-2F33A3129241}" type="presParOf" srcId="{790C49AD-5B67-4476-B39B-DEDEC531C193}" destId="{48104E75-B15F-43D7-B0E0-05CC7485F386}" srcOrd="14" destOrd="0" presId="urn:microsoft.com/office/officeart/2005/8/layout/default"/>
    <dgm:cxn modelId="{5A1C3BAF-E979-48F8-994D-EDF9AF86E1F2}" type="presParOf" srcId="{790C49AD-5B67-4476-B39B-DEDEC531C193}" destId="{93AC05D5-AAB7-4BC8-9216-0812D8581C12}" srcOrd="15" destOrd="0" presId="urn:microsoft.com/office/officeart/2005/8/layout/default"/>
    <dgm:cxn modelId="{4EADB3C6-1045-46CB-B456-3A37FDE4A0E4}" type="presParOf" srcId="{790C49AD-5B67-4476-B39B-DEDEC531C193}" destId="{04F0921A-6A52-4C34-96A1-24CF12BAE589}" srcOrd="16" destOrd="0" presId="urn:microsoft.com/office/officeart/2005/8/layout/default"/>
    <dgm:cxn modelId="{E21E6848-6016-4681-B44B-9AE5690E2023}" type="presParOf" srcId="{790C49AD-5B67-4476-B39B-DEDEC531C193}" destId="{B02A342C-A19A-4BB2-B2C5-3612768C3375}" srcOrd="17" destOrd="0" presId="urn:microsoft.com/office/officeart/2005/8/layout/default"/>
    <dgm:cxn modelId="{1458A866-F599-4651-9321-F2CBDEE44775}" type="presParOf" srcId="{790C49AD-5B67-4476-B39B-DEDEC531C193}" destId="{D3329857-E319-41F0-819B-F809585C0A60}" srcOrd="18" destOrd="0" presId="urn:microsoft.com/office/officeart/2005/8/layout/default"/>
    <dgm:cxn modelId="{D94FE7B5-206F-4893-AAD0-B778FBB282F9}" type="presParOf" srcId="{790C49AD-5B67-4476-B39B-DEDEC531C193}" destId="{3FF37532-8E3B-4F75-9FB1-282E5126C0DC}" srcOrd="19" destOrd="0" presId="urn:microsoft.com/office/officeart/2005/8/layout/default"/>
    <dgm:cxn modelId="{40BBC567-5FFB-41CB-A9C0-B9E466A397B4}" type="presParOf" srcId="{790C49AD-5B67-4476-B39B-DEDEC531C193}" destId="{1294197E-C8FE-4441-81D6-99EA7B7A8B42}" srcOrd="20" destOrd="0" presId="urn:microsoft.com/office/officeart/2005/8/layout/default"/>
    <dgm:cxn modelId="{7BDFE6CA-AD2A-40F5-8E01-EE7059E10835}" type="presParOf" srcId="{790C49AD-5B67-4476-B39B-DEDEC531C193}" destId="{8F5662E2-D936-455C-991C-CE20CBA40AD2}" srcOrd="21" destOrd="0" presId="urn:microsoft.com/office/officeart/2005/8/layout/default"/>
    <dgm:cxn modelId="{56A0EAC4-DC5F-46F9-A624-934369391CED}" type="presParOf" srcId="{790C49AD-5B67-4476-B39B-DEDEC531C193}" destId="{436F555C-3B61-412C-87BA-251BCD8E276F}" srcOrd="22" destOrd="0" presId="urn:microsoft.com/office/officeart/2005/8/layout/default"/>
    <dgm:cxn modelId="{529C147A-2AF9-4AA5-B941-CED204C1DC59}" type="presParOf" srcId="{790C49AD-5B67-4476-B39B-DEDEC531C193}" destId="{93FED9F7-C045-4516-AD64-2746C80FCE3B}" srcOrd="23" destOrd="0" presId="urn:microsoft.com/office/officeart/2005/8/layout/default"/>
    <dgm:cxn modelId="{A4AF62E9-B84E-429B-B697-F297A9D81CE2}" type="presParOf" srcId="{790C49AD-5B67-4476-B39B-DEDEC531C193}" destId="{7A3D6403-C5BC-4629-82E0-DEB36ADCE0D0}" srcOrd="24" destOrd="0" presId="urn:microsoft.com/office/officeart/2005/8/layout/default"/>
    <dgm:cxn modelId="{CE58C8AA-8B7E-4188-9DB3-85DB3A3DDC8E}" type="presParOf" srcId="{790C49AD-5B67-4476-B39B-DEDEC531C193}" destId="{E5B6ADDD-F21F-498B-AE1B-3C3A817729D8}" srcOrd="25" destOrd="0" presId="urn:microsoft.com/office/officeart/2005/8/layout/default"/>
    <dgm:cxn modelId="{509CC042-49F7-44D9-82BF-4D54FF4D1E3D}" type="presParOf" srcId="{790C49AD-5B67-4476-B39B-DEDEC531C193}" destId="{9910D55C-63A0-404A-9A78-5223A57DBC03}" srcOrd="26" destOrd="0" presId="urn:microsoft.com/office/officeart/2005/8/layout/default"/>
    <dgm:cxn modelId="{EC563933-D190-4589-B354-66D6C1342EA0}" type="presParOf" srcId="{790C49AD-5B67-4476-B39B-DEDEC531C193}" destId="{086230E1-7BE4-48F9-B708-017841269753}" srcOrd="27" destOrd="0" presId="urn:microsoft.com/office/officeart/2005/8/layout/default"/>
    <dgm:cxn modelId="{C69819CC-2F31-4E44-93C5-93F24D4B3C7E}" type="presParOf" srcId="{790C49AD-5B67-4476-B39B-DEDEC531C193}" destId="{50F673DC-C504-4A57-A54E-9C4F9428AD5A}" srcOrd="28" destOrd="0" presId="urn:microsoft.com/office/officeart/2005/8/layout/default"/>
    <dgm:cxn modelId="{A85C9908-1119-4984-ADAC-A627D9329A94}" type="presParOf" srcId="{790C49AD-5B67-4476-B39B-DEDEC531C193}" destId="{7C25D6C7-0E0A-46C6-A1F1-CE8D7907357E}" srcOrd="29" destOrd="0" presId="urn:microsoft.com/office/officeart/2005/8/layout/default"/>
    <dgm:cxn modelId="{0079899B-92E0-423C-A03A-300BC32D9D24}" type="presParOf" srcId="{790C49AD-5B67-4476-B39B-DEDEC531C193}" destId="{02F532DD-6E99-4923-B4F6-EACA5C80B48C}"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CCCC"/>
        </a:solidFill>
        <a:ln w="12700"/>
      </dgm:spPr>
      <dgm:t>
        <a:bodyPr/>
        <a:lstStyle/>
        <a:p>
          <a:r>
            <a:rPr lang="en-GB" sz="1400" dirty="0"/>
            <a:t>Abstract concept of how it will impact the patient and profession in the future</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CC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Competing priorities and workload</a:t>
          </a:r>
          <a:endParaRPr lang="en-GB" sz="1400" dirty="0"/>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CCCC"/>
        </a:solidFill>
        <a:ln w="57150"/>
      </dgm:spPr>
      <dgm:t>
        <a:bodyPr/>
        <a:lstStyle/>
        <a:p>
          <a:pPr>
            <a:buClrTx/>
            <a:buSzTx/>
            <a:buFontTx/>
            <a:buNone/>
          </a:pPr>
          <a:r>
            <a:rPr lang="en-GB" sz="1400" dirty="0"/>
            <a:t>Fear over legal and ethical ramifications - risk of being sued for making wrong decision</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CCCC"/>
        </a:solidFill>
        <a:ln w="12700"/>
      </dgm:spPr>
      <dgm:t>
        <a:bodyPr/>
        <a:lstStyle/>
        <a:p>
          <a:r>
            <a:rPr lang="en-GB" sz="1400" dirty="0"/>
            <a:t>Good definition of what genomics is and why it is important</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CCCC"/>
        </a:solidFill>
      </dgm:spPr>
      <dgm:t>
        <a:bodyPr/>
        <a:lstStyle/>
        <a:p>
          <a:r>
            <a:rPr lang="en-GB" sz="1400" dirty="0"/>
            <a:t>No direct source of knowledge</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CC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Individual’s concern about being competent</a:t>
          </a:r>
          <a:endParaRPr lang="en-GB" sz="1400" dirty="0"/>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08B13232-1B0C-4BF6-A3BB-6FEE71C03C70}">
      <dgm:prSet phldrT="[Text]" custT="1"/>
      <dgm:spPr>
        <a:solidFill>
          <a:srgbClr val="FFCCCC"/>
        </a:solidFill>
        <a:ln w="3175"/>
      </dgm:spPr>
      <dgm:t>
        <a:bodyPr/>
        <a:lstStyle/>
        <a:p>
          <a:pPr>
            <a:buClrTx/>
            <a:buSzTx/>
            <a:buFontTx/>
            <a:buNone/>
          </a:pPr>
          <a:r>
            <a:rPr lang="en-GB" sz="1400" dirty="0"/>
            <a:t>IT interoperability; challenge of info sharing, e.g. test result as PDF</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CCCC"/>
        </a:solidFill>
      </dgm:spPr>
      <dgm:t>
        <a:bodyPr/>
        <a:lstStyle/>
        <a:p>
          <a:r>
            <a:rPr lang="en-GB" sz="1400" dirty="0"/>
            <a:t>Capacity: recruitment delays and lack of staffing –</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CCCC"/>
        </a:solidFill>
      </dgm:spPr>
      <dgm:t>
        <a:bodyPr/>
        <a:lstStyle/>
        <a:p>
          <a:r>
            <a:rPr lang="en-GB" sz="1400" dirty="0"/>
            <a:t>Overwhelming: very diverse field that is evolving quickly</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25F6BE0C-4718-45FF-85B7-95E67111FF73}">
      <dgm:prSet phldrT="[Text]" custT="1"/>
      <dgm:spPr>
        <a:solidFill>
          <a:srgbClr val="FFCCCC"/>
        </a:solidFill>
        <a:ln w="57150"/>
      </dgm:spPr>
      <dgm:t>
        <a:bodyPr/>
        <a:lstStyle/>
        <a:p>
          <a:r>
            <a:rPr lang="en-GB" sz="1400" dirty="0"/>
            <a:t>Time to learn and upskill</a:t>
          </a:r>
        </a:p>
      </dgm:t>
    </dgm:pt>
    <dgm:pt modelId="{0FCC5B2A-1B01-44E0-8557-8527D17EDDE4}" type="parTrans" cxnId="{5C14B363-5E19-4E17-950F-5C0360F5693A}">
      <dgm:prSet/>
      <dgm:spPr/>
      <dgm:t>
        <a:bodyPr/>
        <a:lstStyle/>
        <a:p>
          <a:endParaRPr lang="en-GB"/>
        </a:p>
      </dgm:t>
    </dgm:pt>
    <dgm:pt modelId="{CF200515-36F7-43AA-BD04-A52E379DA6E6}" type="sibTrans" cxnId="{5C14B363-5E19-4E17-950F-5C0360F5693A}">
      <dgm:prSet/>
      <dgm:spPr/>
      <dgm:t>
        <a:bodyPr/>
        <a:lstStyle/>
        <a:p>
          <a:endParaRPr lang="en-GB"/>
        </a:p>
      </dgm:t>
    </dgm:pt>
    <dgm:pt modelId="{617CF81C-5DF1-4506-9A01-C614021B5256}">
      <dgm:prSet phldrT="[Text]" custT="1"/>
      <dgm:spPr>
        <a:solidFill>
          <a:srgbClr val="FFCCCC"/>
        </a:solidFill>
        <a:ln w="12700"/>
      </dgm:spPr>
      <dgm:t>
        <a:bodyPr/>
        <a:lstStyle/>
        <a:p>
          <a:pPr>
            <a:buClrTx/>
            <a:buSzTx/>
            <a:buFontTx/>
            <a:buNone/>
          </a:pPr>
          <a:r>
            <a:rPr lang="en-GB" sz="1400" dirty="0"/>
            <a:t>Unsure if applicable to pharmacy technician role. Why me? Does not impact me?</a:t>
          </a:r>
        </a:p>
      </dgm:t>
    </dgm:pt>
    <dgm:pt modelId="{C4C765E6-990D-48BF-9AB2-00F3606599D6}" type="parTrans" cxnId="{D4C41A7B-1AE4-43C3-BE92-42B88C864A51}">
      <dgm:prSet/>
      <dgm:spPr/>
      <dgm:t>
        <a:bodyPr/>
        <a:lstStyle/>
        <a:p>
          <a:endParaRPr lang="en-GB"/>
        </a:p>
      </dgm:t>
    </dgm:pt>
    <dgm:pt modelId="{A3761C7E-1D44-4537-9077-1975BED77090}" type="sibTrans" cxnId="{D4C41A7B-1AE4-43C3-BE92-42B88C864A51}">
      <dgm:prSet/>
      <dgm:spPr/>
      <dgm:t>
        <a:bodyPr/>
        <a:lstStyle/>
        <a:p>
          <a:endParaRPr lang="en-GB"/>
        </a:p>
      </dgm:t>
    </dgm:pt>
    <dgm:pt modelId="{EBE0DC79-A211-1044-B0FD-BF860FF005BC}">
      <dgm:prSet phldrT="[Text]" custT="1"/>
      <dgm:spPr>
        <a:solidFill>
          <a:srgbClr val="FFCCCC"/>
        </a:solidFill>
        <a:ln w="57150"/>
      </dgm:spPr>
      <dgm:t>
        <a:bodyPr/>
        <a:lstStyle/>
        <a:p>
          <a:pPr>
            <a:buClrTx/>
            <a:buSzTx/>
            <a:buFontTx/>
            <a:buNone/>
          </a:pPr>
          <a:r>
            <a:rPr lang="en-GB" sz="1400" dirty="0"/>
            <a:t>Perceived complexity</a:t>
          </a:r>
        </a:p>
      </dgm:t>
    </dgm:pt>
    <dgm:pt modelId="{839E394F-0E18-864D-BE86-67388C325C02}" type="parTrans" cxnId="{8121E7B0-E166-0349-BE2D-37A5C353F015}">
      <dgm:prSet/>
      <dgm:spPr/>
      <dgm:t>
        <a:bodyPr/>
        <a:lstStyle/>
        <a:p>
          <a:endParaRPr lang="en-GB"/>
        </a:p>
      </dgm:t>
    </dgm:pt>
    <dgm:pt modelId="{5EAB6DE6-DAAB-F241-BA30-9AECF8D4D7DE}" type="sibTrans" cxnId="{8121E7B0-E166-0349-BE2D-37A5C353F015}">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2">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2">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2">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2">
        <dgm:presLayoutVars>
          <dgm:bulletEnabled val="1"/>
        </dgm:presLayoutVars>
      </dgm:prSet>
      <dgm:spPr/>
    </dgm:pt>
    <dgm:pt modelId="{B02A342C-A19A-4BB2-B2C5-3612768C3375}" type="pres">
      <dgm:prSet presAssocID="{F1674D07-DDDB-4E4C-AC6D-2AD757F547B4}" presName="sibTrans" presStyleCnt="0"/>
      <dgm:spPr/>
    </dgm:pt>
    <dgm:pt modelId="{1294197E-C8FE-4441-81D6-99EA7B7A8B42}" type="pres">
      <dgm:prSet presAssocID="{08B13232-1B0C-4BF6-A3BB-6FEE71C03C70}" presName="node" presStyleLbl="node1" presStyleIdx="6" presStyleCnt="12">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7" presStyleCnt="12">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8" presStyleCnt="12">
        <dgm:presLayoutVars>
          <dgm:bulletEnabled val="1"/>
        </dgm:presLayoutVars>
      </dgm:prSet>
      <dgm:spPr/>
    </dgm:pt>
    <dgm:pt modelId="{44C6C296-E6ED-4DAC-8535-7FDE70858FE2}" type="pres">
      <dgm:prSet presAssocID="{6E90EE2B-13FC-4150-90D9-539B41405D8C}" presName="sibTrans" presStyleCnt="0"/>
      <dgm:spPr/>
    </dgm:pt>
    <dgm:pt modelId="{598BDA4F-A3D4-9A49-9229-C11CB40EF03A}" type="pres">
      <dgm:prSet presAssocID="{EBE0DC79-A211-1044-B0FD-BF860FF005BC}" presName="node" presStyleLbl="node1" presStyleIdx="9" presStyleCnt="12">
        <dgm:presLayoutVars>
          <dgm:bulletEnabled val="1"/>
        </dgm:presLayoutVars>
      </dgm:prSet>
      <dgm:spPr/>
    </dgm:pt>
    <dgm:pt modelId="{01329A92-20D3-1C4A-A72D-B9AC2FA462F0}" type="pres">
      <dgm:prSet presAssocID="{5EAB6DE6-DAAB-F241-BA30-9AECF8D4D7DE}" presName="sibTrans" presStyleCnt="0"/>
      <dgm:spPr/>
    </dgm:pt>
    <dgm:pt modelId="{CD6C9946-613C-4952-A680-C31652E8E8FD}" type="pres">
      <dgm:prSet presAssocID="{25F6BE0C-4718-45FF-85B7-95E67111FF73}" presName="node" presStyleLbl="node1" presStyleIdx="10" presStyleCnt="12">
        <dgm:presLayoutVars>
          <dgm:bulletEnabled val="1"/>
        </dgm:presLayoutVars>
      </dgm:prSet>
      <dgm:spPr/>
    </dgm:pt>
    <dgm:pt modelId="{769A1D87-C662-4616-B6F2-B5F41CA566CB}" type="pres">
      <dgm:prSet presAssocID="{CF200515-36F7-43AA-BD04-A52E379DA6E6}" presName="sibTrans" presStyleCnt="0"/>
      <dgm:spPr/>
    </dgm:pt>
    <dgm:pt modelId="{3E2998BD-A3CF-4AE6-89B5-DD5774FE5300}" type="pres">
      <dgm:prSet presAssocID="{617CF81C-5DF1-4506-9A01-C614021B5256}" presName="node" presStyleLbl="node1" presStyleIdx="11" presStyleCnt="12">
        <dgm:presLayoutVars>
          <dgm:bulletEnabled val="1"/>
        </dgm:presLayoutVars>
      </dgm:prSet>
      <dgm:spPr/>
    </dgm:pt>
  </dgm:ptLst>
  <dgm:cxnLst>
    <dgm:cxn modelId="{B3831202-5659-40E5-8AC0-7080850D5D58}" type="presOf" srcId="{617CF81C-5DF1-4506-9A01-C614021B5256}" destId="{3E2998BD-A3CF-4AE6-89B5-DD5774FE5300}" srcOrd="0" destOrd="0" presId="urn:microsoft.com/office/officeart/2005/8/layout/default"/>
    <dgm:cxn modelId="{98FE6510-F24D-4F75-A00F-89F8464E7F4C}" srcId="{D76C3AF9-A01B-4303-BC40-86F695A5BB90}" destId="{52D7ACB4-D538-4230-9212-1877DE9F10E2}" srcOrd="7"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5C14B363-5E19-4E17-950F-5C0360F5693A}" srcId="{D76C3AF9-A01B-4303-BC40-86F695A5BB90}" destId="{25F6BE0C-4718-45FF-85B7-95E67111FF73}" srcOrd="10" destOrd="0" parTransId="{0FCC5B2A-1B01-44E0-8557-8527D17EDDE4}" sibTransId="{CF200515-36F7-43AA-BD04-A52E379DA6E6}"/>
    <dgm:cxn modelId="{DDAE0746-1DE5-432A-8669-FD4B782C3E41}" type="presOf" srcId="{25F6BE0C-4718-45FF-85B7-95E67111FF73}" destId="{CD6C9946-613C-4952-A680-C31652E8E8FD}"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8" destOrd="0" parTransId="{B607BCDD-B20F-4989-B820-951A85F84BDC}" sibTransId="{6E90EE2B-13FC-4150-90D9-539B41405D8C}"/>
    <dgm:cxn modelId="{2AAF8579-6802-9C4B-AC4E-18B131D15A39}" type="presOf" srcId="{EBE0DC79-A211-1044-B0FD-BF860FF005BC}" destId="{598BDA4F-A3D4-9A49-9229-C11CB40EF03A}" srcOrd="0" destOrd="0" presId="urn:microsoft.com/office/officeart/2005/8/layout/default"/>
    <dgm:cxn modelId="{D4C41A7B-1AE4-43C3-BE92-42B88C864A51}" srcId="{D76C3AF9-A01B-4303-BC40-86F695A5BB90}" destId="{617CF81C-5DF1-4506-9A01-C614021B5256}" srcOrd="11" destOrd="0" parTransId="{C4C765E6-990D-48BF-9AB2-00F3606599D6}" sibTransId="{A3761C7E-1D44-4537-9077-1975BED77090}"/>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121E7B0-E166-0349-BE2D-37A5C353F015}" srcId="{D76C3AF9-A01B-4303-BC40-86F695A5BB90}" destId="{EBE0DC79-A211-1044-B0FD-BF860FF005BC}" srcOrd="9" destOrd="0" parTransId="{839E394F-0E18-864D-BE86-67388C325C02}" sibTransId="{5EAB6DE6-DAAB-F241-BA30-9AECF8D4D7DE}"/>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6"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40BBC567-5FFB-41CB-A9C0-B9E466A397B4}" type="presParOf" srcId="{790C49AD-5B67-4476-B39B-DEDEC531C193}" destId="{1294197E-C8FE-4441-81D6-99EA7B7A8B42}" srcOrd="12" destOrd="0" presId="urn:microsoft.com/office/officeart/2005/8/layout/default"/>
    <dgm:cxn modelId="{7BDFE6CA-AD2A-40F5-8E01-EE7059E10835}" type="presParOf" srcId="{790C49AD-5B67-4476-B39B-DEDEC531C193}" destId="{8F5662E2-D936-455C-991C-CE20CBA40AD2}" srcOrd="13" destOrd="0" presId="urn:microsoft.com/office/officeart/2005/8/layout/default"/>
    <dgm:cxn modelId="{56A0EAC4-DC5F-46F9-A624-934369391CED}" type="presParOf" srcId="{790C49AD-5B67-4476-B39B-DEDEC531C193}" destId="{436F555C-3B61-412C-87BA-251BCD8E276F}" srcOrd="14" destOrd="0" presId="urn:microsoft.com/office/officeart/2005/8/layout/default"/>
    <dgm:cxn modelId="{529C147A-2AF9-4AA5-B941-CED204C1DC59}" type="presParOf" srcId="{790C49AD-5B67-4476-B39B-DEDEC531C193}" destId="{93FED9F7-C045-4516-AD64-2746C80FCE3B}" srcOrd="15" destOrd="0" presId="urn:microsoft.com/office/officeart/2005/8/layout/default"/>
    <dgm:cxn modelId="{509CC042-49F7-44D9-82BF-4D54FF4D1E3D}" type="presParOf" srcId="{790C49AD-5B67-4476-B39B-DEDEC531C193}" destId="{9910D55C-63A0-404A-9A78-5223A57DBC03}" srcOrd="16" destOrd="0" presId="urn:microsoft.com/office/officeart/2005/8/layout/default"/>
    <dgm:cxn modelId="{C6ABB362-6614-45A9-9CE6-9E00927A81E4}" type="presParOf" srcId="{790C49AD-5B67-4476-B39B-DEDEC531C193}" destId="{44C6C296-E6ED-4DAC-8535-7FDE70858FE2}" srcOrd="17" destOrd="0" presId="urn:microsoft.com/office/officeart/2005/8/layout/default"/>
    <dgm:cxn modelId="{546F5E12-215F-5E42-AFCE-F2A212240A29}" type="presParOf" srcId="{790C49AD-5B67-4476-B39B-DEDEC531C193}" destId="{598BDA4F-A3D4-9A49-9229-C11CB40EF03A}" srcOrd="18" destOrd="0" presId="urn:microsoft.com/office/officeart/2005/8/layout/default"/>
    <dgm:cxn modelId="{C89A4EB0-B710-3148-8E42-E1CAA0CA060C}" type="presParOf" srcId="{790C49AD-5B67-4476-B39B-DEDEC531C193}" destId="{01329A92-20D3-1C4A-A72D-B9AC2FA462F0}" srcOrd="19" destOrd="0" presId="urn:microsoft.com/office/officeart/2005/8/layout/default"/>
    <dgm:cxn modelId="{410A17E3-DFB3-4936-A15A-2102412BEE91}" type="presParOf" srcId="{790C49AD-5B67-4476-B39B-DEDEC531C193}" destId="{CD6C9946-613C-4952-A680-C31652E8E8FD}" srcOrd="20" destOrd="0" presId="urn:microsoft.com/office/officeart/2005/8/layout/default"/>
    <dgm:cxn modelId="{95D9B3F9-2311-4280-A41C-BCCF0CF1F3B3}" type="presParOf" srcId="{790C49AD-5B67-4476-B39B-DEDEC531C193}" destId="{769A1D87-C662-4616-B6F2-B5F41CA566CB}" srcOrd="21" destOrd="0" presId="urn:microsoft.com/office/officeart/2005/8/layout/default"/>
    <dgm:cxn modelId="{6AEF89E2-2ABE-46D2-A45E-161E1D333135}" type="presParOf" srcId="{790C49AD-5B67-4476-B39B-DEDEC531C193}" destId="{3E2998BD-A3CF-4AE6-89B5-DD5774FE5300}"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FFCC"/>
        </a:solidFill>
        <a:ln w="12700"/>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Contractual need / strategic push</a:t>
          </a:r>
          <a:endParaRPr lang="en-GB" sz="1400" dirty="0"/>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FFCC"/>
        </a:solidFill>
        <a:ln w="57150"/>
      </dgm:spPr>
      <dgm:t>
        <a:bodyPr/>
        <a:lstStyle/>
        <a:p>
          <a:r>
            <a:rPr lang="en-GB" sz="1400" dirty="0"/>
            <a:t>Desire to develop in role and personal professional development</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FF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Experiential learning</a:t>
          </a:r>
          <a:endParaRPr lang="en-GB" sz="1400" dirty="0"/>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FFCC"/>
        </a:solidFill>
        <a:ln w="57150"/>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Feeling confident and competent</a:t>
          </a:r>
          <a:endParaRPr lang="en-GB" sz="1400" dirty="0"/>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FFCC"/>
        </a:solidFill>
        <a:ln w="12700"/>
      </dgm:spPr>
      <dgm:t>
        <a:bodyPr/>
        <a:lstStyle/>
        <a:p>
          <a:r>
            <a:rPr lang="en-GB" sz="1400" dirty="0"/>
            <a:t>Peer support</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FF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Inspirational leaders/ colleagues in PT space</a:t>
          </a:r>
          <a:endParaRPr lang="en-GB" sz="1400" dirty="0"/>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FFCC"/>
        </a:solidFill>
      </dgm:spPr>
      <dgm:t>
        <a:bodyPr/>
        <a:lstStyle/>
        <a:p>
          <a:pPr>
            <a:buClrTx/>
            <a:buSzTx/>
            <a:buFontTx/>
            <a:buNone/>
          </a:pPr>
          <a:r>
            <a:rPr lang="en-GB" sz="1400" dirty="0">
              <a:solidFill>
                <a:srgbClr val="231F20"/>
              </a:solidFill>
              <a:latin typeface="Arial" panose="020B0604020202020204"/>
            </a:rPr>
            <a:t>O</a:t>
          </a:r>
          <a:r>
            <a:rPr kumimoji="0" lang="en-GB" sz="1400" b="0" i="0" u="none" strike="noStrike" cap="none" spc="0" normalizeH="0" baseline="0" noProof="0" dirty="0" err="1">
              <a:ln>
                <a:noFill/>
              </a:ln>
              <a:solidFill>
                <a:srgbClr val="231F20"/>
              </a:solidFill>
              <a:effectLst/>
              <a:uLnTx/>
              <a:uFillTx/>
              <a:latin typeface="Arial" panose="020B0604020202020204"/>
              <a:ea typeface="+mn-ea"/>
              <a:cs typeface="+mn-cs"/>
            </a:rPr>
            <a:t>pportunities</a:t>
          </a: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 for progression of PT profession</a:t>
          </a:r>
          <a:endParaRPr lang="en-GB" sz="1400" dirty="0"/>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FFCC"/>
        </a:solidFill>
        <a:ln w="57150"/>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Patient safety and patient outcomes</a:t>
          </a:r>
          <a:endParaRPr lang="en-GB" sz="1400" dirty="0"/>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FFCC"/>
        </a:solidFill>
      </dgm:spPr>
      <dgm:t>
        <a:bodyPr/>
        <a:lstStyle/>
        <a:p>
          <a:pPr>
            <a:buClrTx/>
            <a:buSzTx/>
            <a:buFontTx/>
            <a:buNone/>
          </a:pPr>
          <a:r>
            <a:rPr kumimoji="0" lang="en-GB" sz="1400" b="0" i="0" u="none" strike="noStrike" cap="none" spc="0" normalizeH="0" baseline="0" noProof="0" dirty="0">
              <a:ln>
                <a:noFill/>
              </a:ln>
              <a:solidFill>
                <a:srgbClr val="231F20"/>
              </a:solidFill>
              <a:effectLst/>
              <a:uLnTx/>
              <a:uFillTx/>
              <a:latin typeface="Arial" panose="020B0604020202020204"/>
              <a:ea typeface="+mn-ea"/>
              <a:cs typeface="+mn-cs"/>
            </a:rPr>
            <a:t>Cost savings</a:t>
          </a:r>
          <a:endParaRPr lang="en-GB" sz="1400" dirty="0"/>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FFCC"/>
        </a:solidFill>
      </dgm:spPr>
      <dgm:t>
        <a:bodyPr/>
        <a:lstStyle/>
        <a:p>
          <a:pPr>
            <a:buClrTx/>
            <a:buSzTx/>
            <a:buFontTx/>
            <a:buNone/>
          </a:pPr>
          <a:r>
            <a:rPr lang="en-GB" sz="1400" dirty="0"/>
            <a:t>Want and need to be up to date (CPD)</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0" custLinFactNeighborX="-1891">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0">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0">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0">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0">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0">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0">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0">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0" custLinFactNeighborX="-1891">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9" presStyleCnt="10">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9" destOrd="0" parTransId="{B607BCDD-B20F-4989-B820-951A85F84BDC}" sibTransId="{6E90EE2B-13FC-4150-90D9-539B41405D8C}"/>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509CC042-49F7-44D9-82BF-4D54FF4D1E3D}" type="presParOf" srcId="{790C49AD-5B67-4476-B39B-DEDEC531C193}" destId="{9910D55C-63A0-404A-9A78-5223A57DBC0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FFCC"/>
        </a:solidFill>
      </dgm:spPr>
      <dgm:t>
        <a:bodyPr/>
        <a:lstStyle/>
        <a:p>
          <a:r>
            <a:rPr lang="en-GB" sz="1400" dirty="0"/>
            <a:t>Commissioner</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FFFFCC"/>
        </a:solidFill>
        <a:ln w="57150"/>
      </dgm:spPr>
      <dgm:t>
        <a:bodyPr/>
        <a:lstStyle/>
        <a:p>
          <a:pPr>
            <a:buClrTx/>
            <a:buSzTx/>
            <a:buFontTx/>
            <a:buNone/>
          </a:pPr>
          <a:r>
            <a:rPr lang="en-GB" sz="1400" dirty="0"/>
            <a:t>Data and evidence base</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FFFFCC"/>
        </a:solidFill>
      </dgm:spPr>
      <dgm:t>
        <a:bodyPr/>
        <a:lstStyle/>
        <a:p>
          <a:r>
            <a:rPr lang="en-GB" sz="1400" dirty="0"/>
            <a:t>Education and training sessions</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FFFFCC"/>
        </a:solidFill>
      </dgm:spPr>
      <dgm:t>
        <a:bodyPr/>
        <a:lstStyle/>
        <a:p>
          <a:pPr>
            <a:buClrTx/>
            <a:buSzTx/>
            <a:buFontTx/>
            <a:buNone/>
          </a:pPr>
          <a:r>
            <a:rPr lang="en-GB" sz="1400" dirty="0"/>
            <a:t>Family and friends</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FFFFCC"/>
        </a:solidFill>
      </dgm:spPr>
      <dgm:t>
        <a:bodyPr/>
        <a:lstStyle/>
        <a:p>
          <a:r>
            <a:rPr lang="en-GB" sz="1400" dirty="0"/>
            <a:t>Neighbourhood</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FFFFCC"/>
        </a:solidFill>
      </dgm:spPr>
      <dgm:t>
        <a:bodyPr/>
        <a:lstStyle/>
        <a:p>
          <a:r>
            <a:rPr lang="en-GB" sz="1400" dirty="0"/>
            <a:t>International research</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FFFFCC"/>
        </a:solidFill>
        <a:ln w="57150"/>
      </dgm:spPr>
      <dgm:t>
        <a:bodyPr/>
        <a:lstStyle/>
        <a:p>
          <a:r>
            <a:rPr lang="en-GB" sz="1400" dirty="0"/>
            <a:t>Leaders in the profession including pharmacists/ GPs/consultants/ nurses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FFFFCC"/>
        </a:solidFill>
        <a:ln w="12700"/>
      </dgm:spPr>
      <dgm:t>
        <a:bodyPr/>
        <a:lstStyle/>
        <a:p>
          <a:pPr>
            <a:buClrTx/>
            <a:buSzTx/>
            <a:buFontTx/>
            <a:buNone/>
          </a:pPr>
          <a:r>
            <a:rPr lang="en-GB" sz="1400" dirty="0"/>
            <a:t>Media</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FFFFCC"/>
        </a:solidFill>
      </dgm:spPr>
      <dgm:t>
        <a:bodyPr/>
        <a:lstStyle/>
        <a:p>
          <a:r>
            <a:rPr lang="en-GB" sz="1400" dirty="0"/>
            <a:t>Colleagues / peers (respected in their area of expertise)</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FFFFCC"/>
        </a:solidFill>
      </dgm:spPr>
      <dgm:t>
        <a:bodyPr/>
        <a:lstStyle/>
        <a:p>
          <a:r>
            <a:rPr lang="en-GB" sz="1400" dirty="0"/>
            <a:t>Patients and their relatives – experts in their own health/medication</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97C7E19D-89FC-423B-9E53-38C80EDEE5A1}">
      <dgm:prSet phldrT="[Text]" custT="1"/>
      <dgm:spPr>
        <a:solidFill>
          <a:srgbClr val="FFFFCC"/>
        </a:solidFill>
      </dgm:spPr>
      <dgm:t>
        <a:bodyPr/>
        <a:lstStyle/>
        <a:p>
          <a:r>
            <a:rPr lang="en-GB" sz="1400" dirty="0"/>
            <a:t>Private genetic test providers</a:t>
          </a:r>
        </a:p>
      </dgm:t>
    </dgm:pt>
    <dgm:pt modelId="{646F13A1-AC44-4765-8D03-F16ADEB96372}" type="parTrans" cxnId="{46AEF1DC-17DC-448A-945D-E1AB33248315}">
      <dgm:prSet/>
      <dgm:spPr/>
      <dgm:t>
        <a:bodyPr/>
        <a:lstStyle/>
        <a:p>
          <a:endParaRPr lang="en-GB"/>
        </a:p>
      </dgm:t>
    </dgm:pt>
    <dgm:pt modelId="{36AAFF02-D6E9-4337-8FD2-CEFE867E8074}" type="sibTrans" cxnId="{46AEF1DC-17DC-448A-945D-E1AB33248315}">
      <dgm:prSet/>
      <dgm:spPr/>
      <dgm:t>
        <a:bodyPr/>
        <a:lstStyle/>
        <a:p>
          <a:endParaRPr lang="en-GB"/>
        </a:p>
      </dgm:t>
    </dgm:pt>
    <dgm:pt modelId="{CF5E85A1-84B5-49BB-AB4A-743C7939F0EF}">
      <dgm:prSet phldrT="[Text]" custT="1"/>
      <dgm:spPr>
        <a:solidFill>
          <a:srgbClr val="FFFFCC"/>
        </a:solidFill>
        <a:ln w="57150"/>
      </dgm:spPr>
      <dgm:t>
        <a:bodyPr/>
        <a:lstStyle/>
        <a:p>
          <a:pPr>
            <a:buClrTx/>
            <a:buSzTx/>
            <a:buFontTx/>
            <a:buNone/>
          </a:pPr>
          <a:r>
            <a:rPr lang="en-GB" sz="1400" dirty="0"/>
            <a:t>Professional bodies</a:t>
          </a:r>
        </a:p>
      </dgm:t>
    </dgm:pt>
    <dgm:pt modelId="{81180C11-847E-4B6E-BFB9-9629254C157C}" type="parTrans" cxnId="{96C32B74-95B7-4225-8C76-5D7B6F1F8F28}">
      <dgm:prSet/>
      <dgm:spPr/>
      <dgm:t>
        <a:bodyPr/>
        <a:lstStyle/>
        <a:p>
          <a:endParaRPr lang="en-GB"/>
        </a:p>
      </dgm:t>
    </dgm:pt>
    <dgm:pt modelId="{DAB3C232-FBED-419C-A3F3-CD84F9BE187B}" type="sibTrans" cxnId="{96C32B74-95B7-4225-8C76-5D7B6F1F8F28}">
      <dgm:prSet/>
      <dgm:spPr/>
      <dgm:t>
        <a:bodyPr/>
        <a:lstStyle/>
        <a:p>
          <a:endParaRPr lang="en-GB"/>
        </a:p>
      </dgm:t>
    </dgm:pt>
    <dgm:pt modelId="{417E4121-84A2-4F9C-AB0F-D8461E80F7B5}">
      <dgm:prSet phldrT="[Text]" custT="1"/>
      <dgm:spPr>
        <a:solidFill>
          <a:srgbClr val="FFFFCC"/>
        </a:solidFill>
      </dgm:spPr>
      <dgm:t>
        <a:bodyPr/>
        <a:lstStyle/>
        <a:p>
          <a:r>
            <a:rPr lang="en-GB" sz="1400" dirty="0"/>
            <a:t>Regional priorities</a:t>
          </a:r>
        </a:p>
      </dgm:t>
    </dgm:pt>
    <dgm:pt modelId="{F036A437-2D90-462A-848E-28D8D41D0E36}" type="parTrans" cxnId="{EE1624A8-6B7D-4ADD-A42A-98F11A37EA52}">
      <dgm:prSet/>
      <dgm:spPr/>
      <dgm:t>
        <a:bodyPr/>
        <a:lstStyle/>
        <a:p>
          <a:endParaRPr lang="en-GB"/>
        </a:p>
      </dgm:t>
    </dgm:pt>
    <dgm:pt modelId="{6F12FE57-DDCD-4337-8EA7-F5A389AD5032}" type="sibTrans" cxnId="{EE1624A8-6B7D-4ADD-A42A-98F11A37EA52}">
      <dgm:prSet/>
      <dgm:spPr/>
      <dgm:t>
        <a:bodyPr/>
        <a:lstStyle/>
        <a:p>
          <a:endParaRPr lang="en-GB"/>
        </a:p>
      </dgm:t>
    </dgm:pt>
    <dgm:pt modelId="{3E073744-ACE4-46C5-B6A2-94CCBF15CB1B}">
      <dgm:prSet phldrT="[Text]" custT="1"/>
      <dgm:spPr>
        <a:solidFill>
          <a:srgbClr val="FFFFCC"/>
        </a:solidFill>
        <a:ln w="12700"/>
      </dgm:spPr>
      <dgm:t>
        <a:bodyPr/>
        <a:lstStyle/>
        <a:p>
          <a:r>
            <a:rPr lang="en-GB" sz="1400" dirty="0"/>
            <a:t>Social media</a:t>
          </a:r>
        </a:p>
      </dgm:t>
    </dgm:pt>
    <dgm:pt modelId="{4FDABEB3-6397-4A3E-B4A1-36CE39048455}" type="parTrans" cxnId="{FD7CE9BF-DD1B-45C4-8532-E15401706A60}">
      <dgm:prSet/>
      <dgm:spPr/>
      <dgm:t>
        <a:bodyPr/>
        <a:lstStyle/>
        <a:p>
          <a:endParaRPr lang="en-GB"/>
        </a:p>
      </dgm:t>
    </dgm:pt>
    <dgm:pt modelId="{56F4C5CE-0805-44E6-8392-2BEE1C7AC73D}" type="sibTrans" cxnId="{FD7CE9BF-DD1B-45C4-8532-E15401706A60}">
      <dgm:prSet/>
      <dgm:spPr/>
      <dgm:t>
        <a:bodyPr/>
        <a:lstStyle/>
        <a:p>
          <a:endParaRPr lang="en-GB"/>
        </a:p>
      </dgm:t>
    </dgm:pt>
    <dgm:pt modelId="{E3C18C2C-67D4-47C4-9288-367103D56F9B}">
      <dgm:prSet phldrT="[Text]" custT="1"/>
      <dgm:spPr>
        <a:solidFill>
          <a:srgbClr val="FFFFCC"/>
        </a:solidFill>
      </dgm:spPr>
      <dgm:t>
        <a:bodyPr/>
        <a:lstStyle/>
        <a:p>
          <a:pPr>
            <a:buClrTx/>
            <a:buSzTx/>
            <a:buFontTx/>
            <a:buNone/>
          </a:pPr>
          <a:r>
            <a:rPr lang="en-GB" sz="1400" dirty="0"/>
            <a:t>Wider team</a:t>
          </a:r>
        </a:p>
      </dgm:t>
    </dgm:pt>
    <dgm:pt modelId="{28D0AB2B-B257-4B13-9DD9-95EB823EC221}" type="parTrans" cxnId="{17FB7C30-6996-468D-86A2-CF7D41913196}">
      <dgm:prSet/>
      <dgm:spPr/>
      <dgm:t>
        <a:bodyPr/>
        <a:lstStyle/>
        <a:p>
          <a:endParaRPr lang="en-GB"/>
        </a:p>
      </dgm:t>
    </dgm:pt>
    <dgm:pt modelId="{1FD49B1C-F782-44A0-8371-A5BB58D6BA41}" type="sibTrans" cxnId="{17FB7C30-6996-468D-86A2-CF7D41913196}">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5">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5">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5">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5">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5">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5">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5">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5">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5">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9" presStyleCnt="15">
        <dgm:presLayoutVars>
          <dgm:bulletEnabled val="1"/>
        </dgm:presLayoutVars>
      </dgm:prSet>
      <dgm:spPr/>
    </dgm:pt>
    <dgm:pt modelId="{A9A7941C-A3C7-40D7-BF98-6EEB1255C31C}" type="pres">
      <dgm:prSet presAssocID="{6E90EE2B-13FC-4150-90D9-539B41405D8C}" presName="sibTrans" presStyleCnt="0"/>
      <dgm:spPr/>
    </dgm:pt>
    <dgm:pt modelId="{B7AEA2DD-A9AC-4A83-BA94-F959173D7321}" type="pres">
      <dgm:prSet presAssocID="{97C7E19D-89FC-423B-9E53-38C80EDEE5A1}" presName="node" presStyleLbl="node1" presStyleIdx="10" presStyleCnt="15">
        <dgm:presLayoutVars>
          <dgm:bulletEnabled val="1"/>
        </dgm:presLayoutVars>
      </dgm:prSet>
      <dgm:spPr/>
    </dgm:pt>
    <dgm:pt modelId="{337E2E35-DE3D-472F-9B68-0BD3F503FCF3}" type="pres">
      <dgm:prSet presAssocID="{36AAFF02-D6E9-4337-8FD2-CEFE867E8074}" presName="sibTrans" presStyleCnt="0"/>
      <dgm:spPr/>
    </dgm:pt>
    <dgm:pt modelId="{709A7C44-E922-407D-A85F-FAB6A25D15E1}" type="pres">
      <dgm:prSet presAssocID="{CF5E85A1-84B5-49BB-AB4A-743C7939F0EF}" presName="node" presStyleLbl="node1" presStyleIdx="11" presStyleCnt="15">
        <dgm:presLayoutVars>
          <dgm:bulletEnabled val="1"/>
        </dgm:presLayoutVars>
      </dgm:prSet>
      <dgm:spPr/>
    </dgm:pt>
    <dgm:pt modelId="{FC36BFA8-43D2-47F4-8DE0-339D4259CDEC}" type="pres">
      <dgm:prSet presAssocID="{DAB3C232-FBED-419C-A3F3-CD84F9BE187B}" presName="sibTrans" presStyleCnt="0"/>
      <dgm:spPr/>
    </dgm:pt>
    <dgm:pt modelId="{8588D94A-1AE7-45B2-8573-2B84F23911F9}" type="pres">
      <dgm:prSet presAssocID="{417E4121-84A2-4F9C-AB0F-D8461E80F7B5}" presName="node" presStyleLbl="node1" presStyleIdx="12" presStyleCnt="15">
        <dgm:presLayoutVars>
          <dgm:bulletEnabled val="1"/>
        </dgm:presLayoutVars>
      </dgm:prSet>
      <dgm:spPr/>
    </dgm:pt>
    <dgm:pt modelId="{37D89ECB-26E0-4698-937A-E622C0ED2424}" type="pres">
      <dgm:prSet presAssocID="{6F12FE57-DDCD-4337-8EA7-F5A389AD5032}" presName="sibTrans" presStyleCnt="0"/>
      <dgm:spPr/>
    </dgm:pt>
    <dgm:pt modelId="{A353F18B-577F-4C8D-9292-E010BE93A865}" type="pres">
      <dgm:prSet presAssocID="{3E073744-ACE4-46C5-B6A2-94CCBF15CB1B}" presName="node" presStyleLbl="node1" presStyleIdx="13" presStyleCnt="15">
        <dgm:presLayoutVars>
          <dgm:bulletEnabled val="1"/>
        </dgm:presLayoutVars>
      </dgm:prSet>
      <dgm:spPr/>
    </dgm:pt>
    <dgm:pt modelId="{1323268B-F231-461A-ABAA-48F805E0C391}" type="pres">
      <dgm:prSet presAssocID="{56F4C5CE-0805-44E6-8392-2BEE1C7AC73D}" presName="sibTrans" presStyleCnt="0"/>
      <dgm:spPr/>
    </dgm:pt>
    <dgm:pt modelId="{5C40AB2D-FCA4-464B-9374-BF5927495C82}" type="pres">
      <dgm:prSet presAssocID="{E3C18C2C-67D4-47C4-9288-367103D56F9B}" presName="node" presStyleLbl="node1" presStyleIdx="14" presStyleCnt="15">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D4DD802B-875A-4867-99F8-2D70FB809349}" type="presOf" srcId="{E3C18C2C-67D4-47C4-9288-367103D56F9B}" destId="{5C40AB2D-FCA4-464B-9374-BF5927495C82}" srcOrd="0" destOrd="0" presId="urn:microsoft.com/office/officeart/2005/8/layout/default"/>
    <dgm:cxn modelId="{17FB7C30-6996-468D-86A2-CF7D41913196}" srcId="{D76C3AF9-A01B-4303-BC40-86F695A5BB90}" destId="{E3C18C2C-67D4-47C4-9288-367103D56F9B}" srcOrd="14" destOrd="0" parTransId="{28D0AB2B-B257-4B13-9DD9-95EB823EC221}" sibTransId="{1FD49B1C-F782-44A0-8371-A5BB58D6BA41}"/>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2F707764-C855-43CE-8175-732C5864F0DA}" type="presOf" srcId="{97C7E19D-89FC-423B-9E53-38C80EDEE5A1}" destId="{B7AEA2DD-A9AC-4A83-BA94-F959173D7321}"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9" destOrd="0" parTransId="{B607BCDD-B20F-4989-B820-951A85F84BDC}" sibTransId="{6E90EE2B-13FC-4150-90D9-539B41405D8C}"/>
    <dgm:cxn modelId="{96C32B74-95B7-4225-8C76-5D7B6F1F8F28}" srcId="{D76C3AF9-A01B-4303-BC40-86F695A5BB90}" destId="{CF5E85A1-84B5-49BB-AB4A-743C7939F0EF}" srcOrd="11" destOrd="0" parTransId="{81180C11-847E-4B6E-BFB9-9629254C157C}" sibTransId="{DAB3C232-FBED-419C-A3F3-CD84F9BE187B}"/>
    <dgm:cxn modelId="{65A2F574-8F69-467E-91CD-C3C7887BFB6C}" type="presOf" srcId="{417E4121-84A2-4F9C-AB0F-D8461E80F7B5}" destId="{8588D94A-1AE7-45B2-8573-2B84F23911F9}"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EE1624A8-6B7D-4ADD-A42A-98F11A37EA52}" srcId="{D76C3AF9-A01B-4303-BC40-86F695A5BB90}" destId="{417E4121-84A2-4F9C-AB0F-D8461E80F7B5}" srcOrd="12" destOrd="0" parTransId="{F036A437-2D90-462A-848E-28D8D41D0E36}" sibTransId="{6F12FE57-DDCD-4337-8EA7-F5A389AD5032}"/>
    <dgm:cxn modelId="{FD7CE9BF-DD1B-45C4-8532-E15401706A60}" srcId="{D76C3AF9-A01B-4303-BC40-86F695A5BB90}" destId="{3E073744-ACE4-46C5-B6A2-94CCBF15CB1B}" srcOrd="13" destOrd="0" parTransId="{4FDABEB3-6397-4A3E-B4A1-36CE39048455}" sibTransId="{56F4C5CE-0805-44E6-8392-2BEE1C7AC73D}"/>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14FCE3C8-E52B-4441-9591-E9D36FA48FF3}" type="presOf" srcId="{CF5E85A1-84B5-49BB-AB4A-743C7939F0EF}" destId="{709A7C44-E922-407D-A85F-FAB6A25D15E1}"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46AEF1DC-17DC-448A-945D-E1AB33248315}" srcId="{D76C3AF9-A01B-4303-BC40-86F695A5BB90}" destId="{97C7E19D-89FC-423B-9E53-38C80EDEE5A1}" srcOrd="10" destOrd="0" parTransId="{646F13A1-AC44-4765-8D03-F16ADEB96372}" sibTransId="{36AAFF02-D6E9-4337-8FD2-CEFE867E8074}"/>
    <dgm:cxn modelId="{6517F7EB-925C-4794-A22A-4965060F5FED}" srcId="{D76C3AF9-A01B-4303-BC40-86F695A5BB90}" destId="{4696BAFB-C312-4017-A369-897C891E5692}" srcOrd="2" destOrd="0" parTransId="{53867A99-5AE0-494B-AE59-A5B5506E0A3F}" sibTransId="{DA737080-4598-42B5-9685-74B5F5519987}"/>
    <dgm:cxn modelId="{64A7FDF2-92DA-4EB0-AB18-D9FCD0676267}" type="presOf" srcId="{3E073744-ACE4-46C5-B6A2-94CCBF15CB1B}" destId="{A353F18B-577F-4C8D-9292-E010BE93A865}" srcOrd="0" destOrd="0" presId="urn:microsoft.com/office/officeart/2005/8/layout/default"/>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509CC042-49F7-44D9-82BF-4D54FF4D1E3D}" type="presParOf" srcId="{790C49AD-5B67-4476-B39B-DEDEC531C193}" destId="{9910D55C-63A0-404A-9A78-5223A57DBC03}" srcOrd="18" destOrd="0" presId="urn:microsoft.com/office/officeart/2005/8/layout/default"/>
    <dgm:cxn modelId="{004EF59A-2C9F-4121-850A-D085AC6A2F69}" type="presParOf" srcId="{790C49AD-5B67-4476-B39B-DEDEC531C193}" destId="{A9A7941C-A3C7-40D7-BF98-6EEB1255C31C}" srcOrd="19" destOrd="0" presId="urn:microsoft.com/office/officeart/2005/8/layout/default"/>
    <dgm:cxn modelId="{6C856351-2DEA-47E9-9066-B33DC284B2F8}" type="presParOf" srcId="{790C49AD-5B67-4476-B39B-DEDEC531C193}" destId="{B7AEA2DD-A9AC-4A83-BA94-F959173D7321}" srcOrd="20" destOrd="0" presId="urn:microsoft.com/office/officeart/2005/8/layout/default"/>
    <dgm:cxn modelId="{089E84B0-1E45-4AF3-90B3-42104E1F41D8}" type="presParOf" srcId="{790C49AD-5B67-4476-B39B-DEDEC531C193}" destId="{337E2E35-DE3D-472F-9B68-0BD3F503FCF3}" srcOrd="21" destOrd="0" presId="urn:microsoft.com/office/officeart/2005/8/layout/default"/>
    <dgm:cxn modelId="{0FAA6E00-A578-41DF-9FB9-007570154B08}" type="presParOf" srcId="{790C49AD-5B67-4476-B39B-DEDEC531C193}" destId="{709A7C44-E922-407D-A85F-FAB6A25D15E1}" srcOrd="22" destOrd="0" presId="urn:microsoft.com/office/officeart/2005/8/layout/default"/>
    <dgm:cxn modelId="{8463E80E-98DC-4227-8FAE-9D4E759BAA06}" type="presParOf" srcId="{790C49AD-5B67-4476-B39B-DEDEC531C193}" destId="{FC36BFA8-43D2-47F4-8DE0-339D4259CDEC}" srcOrd="23" destOrd="0" presId="urn:microsoft.com/office/officeart/2005/8/layout/default"/>
    <dgm:cxn modelId="{5CE3C259-6CA2-40E2-A068-6ED3F3D9012B}" type="presParOf" srcId="{790C49AD-5B67-4476-B39B-DEDEC531C193}" destId="{8588D94A-1AE7-45B2-8573-2B84F23911F9}" srcOrd="24" destOrd="0" presId="urn:microsoft.com/office/officeart/2005/8/layout/default"/>
    <dgm:cxn modelId="{920F83E9-7BF1-4EFB-A376-BDAA6AB98192}" type="presParOf" srcId="{790C49AD-5B67-4476-B39B-DEDEC531C193}" destId="{37D89ECB-26E0-4698-937A-E622C0ED2424}" srcOrd="25" destOrd="0" presId="urn:microsoft.com/office/officeart/2005/8/layout/default"/>
    <dgm:cxn modelId="{B39FB194-CC69-425E-9B0D-5FDE4BC23A05}" type="presParOf" srcId="{790C49AD-5B67-4476-B39B-DEDEC531C193}" destId="{A353F18B-577F-4C8D-9292-E010BE93A865}" srcOrd="26" destOrd="0" presId="urn:microsoft.com/office/officeart/2005/8/layout/default"/>
    <dgm:cxn modelId="{B9DF45B3-B9A1-4BE7-961D-F0B6B7BB7729}" type="presParOf" srcId="{790C49AD-5B67-4476-B39B-DEDEC531C193}" destId="{1323268B-F231-461A-ABAA-48F805E0C391}" srcOrd="27" destOrd="0" presId="urn:microsoft.com/office/officeart/2005/8/layout/default"/>
    <dgm:cxn modelId="{06A3F2B3-ED32-45D3-B422-0E2DD83F135D}" type="presParOf" srcId="{790C49AD-5B67-4476-B39B-DEDEC531C193}" destId="{5C40AB2D-FCA4-464B-9374-BF5927495C82}"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dgm:spPr>
        <a:solidFill>
          <a:srgbClr val="FFFFCC"/>
        </a:solidFill>
        <a:ln w="57150"/>
      </dgm:spPr>
      <dgm:t>
        <a:bodyPr/>
        <a:lstStyle/>
        <a:p>
          <a:r>
            <a:rPr lang="en-GB" dirty="0"/>
            <a:t>Absolute data and good quality evidence</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dgm:spPr>
        <a:solidFill>
          <a:srgbClr val="FFFFCC"/>
        </a:solidFill>
      </dgm:spPr>
      <dgm:t>
        <a:bodyPr/>
        <a:lstStyle/>
        <a:p>
          <a:r>
            <a:rPr lang="en-GB" dirty="0"/>
            <a:t>Cost-savings (consensus this is less important)</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dgm:spPr>
        <a:solidFill>
          <a:srgbClr val="FFFFCC"/>
        </a:solidFill>
      </dgm:spPr>
      <dgm:t>
        <a:bodyPr/>
        <a:lstStyle/>
        <a:p>
          <a:r>
            <a:rPr lang="en-GB" dirty="0"/>
            <a:t>Desire to lead change and be a professional leader</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dgm:spPr>
        <a:solidFill>
          <a:srgbClr val="FFFFCC"/>
        </a:solidFill>
      </dgm:spPr>
      <dgm:t>
        <a:bodyPr/>
        <a:lstStyle/>
        <a:p>
          <a:r>
            <a:rPr lang="en-GB" dirty="0"/>
            <a:t>Experiential learning</a:t>
          </a:r>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dgm:spPr>
        <a:solidFill>
          <a:srgbClr val="FFFFCC"/>
        </a:solidFill>
        <a:ln w="12700"/>
      </dgm:spPr>
      <dgm:t>
        <a:bodyPr/>
        <a:lstStyle/>
        <a:p>
          <a:r>
            <a:rPr lang="en-GB" dirty="0"/>
            <a:t>Providing opportunities for progression of profession and career</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dgm:spPr>
        <a:solidFill>
          <a:srgbClr val="FFFFCC"/>
        </a:solidFill>
      </dgm:spPr>
      <dgm:t>
        <a:bodyPr/>
        <a:lstStyle/>
        <a:p>
          <a:r>
            <a:rPr lang="en-GB" dirty="0"/>
            <a:t>Feeling confident and competent at work</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dgm:spPr>
        <a:solidFill>
          <a:srgbClr val="FFFFCC"/>
        </a:solidFill>
      </dgm:spPr>
      <dgm:t>
        <a:bodyPr/>
        <a:lstStyle/>
        <a:p>
          <a:r>
            <a:rPr lang="en-GB" dirty="0"/>
            <a:t>Inspirational leaders/ colleagues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dgm:spPr>
        <a:solidFill>
          <a:srgbClr val="FFFFCC"/>
        </a:solidFill>
        <a:ln w="57150"/>
      </dgm:spPr>
      <dgm:t>
        <a:bodyPr/>
        <a:lstStyle/>
        <a:p>
          <a:pPr>
            <a:buClrTx/>
            <a:buSzTx/>
            <a:buFontTx/>
            <a:buNone/>
          </a:pPr>
          <a:r>
            <a:rPr lang="en-GB" dirty="0"/>
            <a:t>Patient outcomes</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dgm:spPr>
        <a:solidFill>
          <a:srgbClr val="FFFFCC"/>
        </a:solidFill>
      </dgm:spPr>
      <dgm:t>
        <a:bodyPr/>
        <a:lstStyle/>
        <a:p>
          <a:r>
            <a:rPr lang="en-GB" dirty="0"/>
            <a:t>Contractual need and strategic push from professional leaders</a:t>
          </a:r>
          <a:endParaRPr lang="en-GB" b="1" dirty="0"/>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dgm:spPr>
        <a:solidFill>
          <a:srgbClr val="FFFFCC"/>
        </a:solidFill>
      </dgm:spPr>
      <dgm:t>
        <a:bodyPr/>
        <a:lstStyle/>
        <a:p>
          <a:r>
            <a:rPr lang="en-GB" dirty="0"/>
            <a:t>Personal risk: risk of action and/or no action and link to legal and ethical </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15373704-9EFD-4DD7-9F28-3497F92B7B52}">
      <dgm:prSet phldrT="[Text]"/>
      <dgm:spPr>
        <a:solidFill>
          <a:srgbClr val="FFFFCC"/>
        </a:solidFill>
        <a:ln w="57150"/>
      </dgm:spPr>
      <dgm:t>
        <a:bodyPr/>
        <a:lstStyle/>
        <a:p>
          <a:r>
            <a:rPr lang="en-GB" dirty="0"/>
            <a:t>Relative risk to patient safety</a:t>
          </a:r>
        </a:p>
      </dgm:t>
    </dgm:pt>
    <dgm:pt modelId="{E0F954BE-1BE2-4BE6-B638-13B707F97E0E}" type="parTrans" cxnId="{F26C6D30-58D4-42A0-B9C0-4291432D2BD4}">
      <dgm:prSet/>
      <dgm:spPr/>
      <dgm:t>
        <a:bodyPr/>
        <a:lstStyle/>
        <a:p>
          <a:endParaRPr lang="en-GB"/>
        </a:p>
      </dgm:t>
    </dgm:pt>
    <dgm:pt modelId="{FE77B335-12C0-4DE2-B5E9-AD0AF3D84858}" type="sibTrans" cxnId="{F26C6D30-58D4-42A0-B9C0-4291432D2BD4}">
      <dgm:prSet/>
      <dgm:spPr/>
      <dgm:t>
        <a:bodyPr/>
        <a:lstStyle/>
        <a:p>
          <a:endParaRPr lang="en-GB"/>
        </a:p>
      </dgm:t>
    </dgm:pt>
    <dgm:pt modelId="{630618E7-8BDE-4BC5-968C-8354C5D74BB1}">
      <dgm:prSet phldrT="[Text]"/>
      <dgm:spPr>
        <a:solidFill>
          <a:srgbClr val="FFFFCC"/>
        </a:solidFill>
      </dgm:spPr>
      <dgm:t>
        <a:bodyPr/>
        <a:lstStyle/>
        <a:p>
          <a:pPr>
            <a:buClrTx/>
            <a:buSzTx/>
            <a:buFontTx/>
            <a:buNone/>
          </a:pPr>
          <a:r>
            <a:rPr lang="en-GB" dirty="0"/>
            <a:t>Safety bulletins</a:t>
          </a:r>
        </a:p>
      </dgm:t>
    </dgm:pt>
    <dgm:pt modelId="{F3B1A7B4-8534-422A-9AFB-068588289D33}" type="parTrans" cxnId="{FEB8F391-FC32-4894-BDCB-3CCD50FDEF13}">
      <dgm:prSet/>
      <dgm:spPr/>
      <dgm:t>
        <a:bodyPr/>
        <a:lstStyle/>
        <a:p>
          <a:endParaRPr lang="en-GB"/>
        </a:p>
      </dgm:t>
    </dgm:pt>
    <dgm:pt modelId="{10D8C7B2-56B8-4CE1-A98B-981C145F2F0B}" type="sibTrans" cxnId="{FEB8F391-FC32-4894-BDCB-3CCD50FDEF13}">
      <dgm:prSet/>
      <dgm:spPr/>
      <dgm:t>
        <a:bodyPr/>
        <a:lstStyle/>
        <a:p>
          <a:endParaRPr lang="en-GB"/>
        </a:p>
      </dgm:t>
    </dgm:pt>
    <dgm:pt modelId="{1AD02FBF-7AC6-4D1C-B18C-7B6C2CCF3ADA}">
      <dgm:prSet phldrT="[Text]"/>
      <dgm:spPr>
        <a:solidFill>
          <a:srgbClr val="FFFFCC"/>
        </a:solidFill>
        <a:ln w="12700"/>
      </dgm:spPr>
      <dgm:t>
        <a:bodyPr/>
        <a:lstStyle/>
        <a:p>
          <a:r>
            <a:rPr lang="en-GB" dirty="0"/>
            <a:t>Want and need to be up to date</a:t>
          </a:r>
        </a:p>
      </dgm:t>
    </dgm:pt>
    <dgm:pt modelId="{81A7DC75-C939-470C-884B-D13756480500}" type="parTrans" cxnId="{93447784-37F1-439B-879B-8F9005C922ED}">
      <dgm:prSet/>
      <dgm:spPr/>
      <dgm:t>
        <a:bodyPr/>
        <a:lstStyle/>
        <a:p>
          <a:endParaRPr lang="en-GB"/>
        </a:p>
      </dgm:t>
    </dgm:pt>
    <dgm:pt modelId="{0AFF2FE7-5A7C-4052-9542-80768D72A72E}" type="sibTrans" cxnId="{93447784-37F1-439B-879B-8F9005C922ED}">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3">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3">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3">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3">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3">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3">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3">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3">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3">
        <dgm:presLayoutVars>
          <dgm:bulletEnabled val="1"/>
        </dgm:presLayoutVars>
      </dgm:prSet>
      <dgm:spPr/>
    </dgm:pt>
    <dgm:pt modelId="{93FED9F7-C045-4516-AD64-2746C80FCE3B}" type="pres">
      <dgm:prSet presAssocID="{F732A910-BD27-4B61-BD13-BB8A705B677A}" presName="sibTrans" presStyleCnt="0"/>
      <dgm:spPr/>
    </dgm:pt>
    <dgm:pt modelId="{283226CD-1EA2-44FB-9F47-DA6C41CC7C4B}" type="pres">
      <dgm:prSet presAssocID="{15373704-9EFD-4DD7-9F28-3497F92B7B52}" presName="node" presStyleLbl="node1" presStyleIdx="9" presStyleCnt="13">
        <dgm:presLayoutVars>
          <dgm:bulletEnabled val="1"/>
        </dgm:presLayoutVars>
      </dgm:prSet>
      <dgm:spPr/>
    </dgm:pt>
    <dgm:pt modelId="{31337D36-7033-46A0-B405-417F03837FA6}" type="pres">
      <dgm:prSet presAssocID="{FE77B335-12C0-4DE2-B5E9-AD0AF3D84858}" presName="sibTrans" presStyleCnt="0"/>
      <dgm:spPr/>
    </dgm:pt>
    <dgm:pt modelId="{9910D55C-63A0-404A-9A78-5223A57DBC03}" type="pres">
      <dgm:prSet presAssocID="{BBE3EB94-F95B-4F9B-A8D2-48C37CD90D8C}" presName="node" presStyleLbl="node1" presStyleIdx="10" presStyleCnt="13">
        <dgm:presLayoutVars>
          <dgm:bulletEnabled val="1"/>
        </dgm:presLayoutVars>
      </dgm:prSet>
      <dgm:spPr/>
    </dgm:pt>
    <dgm:pt modelId="{5062F2CA-1BEB-4694-8F95-EEF6C7EFE0DD}" type="pres">
      <dgm:prSet presAssocID="{6E90EE2B-13FC-4150-90D9-539B41405D8C}" presName="sibTrans" presStyleCnt="0"/>
      <dgm:spPr/>
    </dgm:pt>
    <dgm:pt modelId="{6EFFD50E-5C8C-428D-94EA-AB2AF69D49A1}" type="pres">
      <dgm:prSet presAssocID="{630618E7-8BDE-4BC5-968C-8354C5D74BB1}" presName="node" presStyleLbl="node1" presStyleIdx="11" presStyleCnt="13">
        <dgm:presLayoutVars>
          <dgm:bulletEnabled val="1"/>
        </dgm:presLayoutVars>
      </dgm:prSet>
      <dgm:spPr/>
    </dgm:pt>
    <dgm:pt modelId="{0CC5E26E-0CA8-4189-BA05-D9CCFEA6AD77}" type="pres">
      <dgm:prSet presAssocID="{10D8C7B2-56B8-4CE1-A98B-981C145F2F0B}" presName="sibTrans" presStyleCnt="0"/>
      <dgm:spPr/>
    </dgm:pt>
    <dgm:pt modelId="{48F86E17-364C-4505-A98C-15DE95E9F577}" type="pres">
      <dgm:prSet presAssocID="{1AD02FBF-7AC6-4D1C-B18C-7B6C2CCF3ADA}" presName="node" presStyleLbl="node1" presStyleIdx="12" presStyleCnt="13">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F26C6D30-58D4-42A0-B9C0-4291432D2BD4}" srcId="{D76C3AF9-A01B-4303-BC40-86F695A5BB90}" destId="{15373704-9EFD-4DD7-9F28-3497F92B7B52}" srcOrd="9" destOrd="0" parTransId="{E0F954BE-1BE2-4BE6-B638-13B707F97E0E}" sibTransId="{FE77B335-12C0-4DE2-B5E9-AD0AF3D84858}"/>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5AFA5E43-C3BD-4587-A491-8C9EA262E51F}" type="presOf" srcId="{630618E7-8BDE-4BC5-968C-8354C5D74BB1}" destId="{6EFFD50E-5C8C-428D-94EA-AB2AF69D49A1}"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419D564E-4E09-4CC3-A765-B20454A90050}" type="presOf" srcId="{1AD02FBF-7AC6-4D1C-B18C-7B6C2CCF3ADA}" destId="{48F86E17-364C-4505-A98C-15DE95E9F577}" srcOrd="0" destOrd="0" presId="urn:microsoft.com/office/officeart/2005/8/layout/default"/>
    <dgm:cxn modelId="{9DC7C453-11CC-49A8-9D25-FD1EB6378A70}" srcId="{D76C3AF9-A01B-4303-BC40-86F695A5BB90}" destId="{BBE3EB94-F95B-4F9B-A8D2-48C37CD90D8C}" srcOrd="10" destOrd="0" parTransId="{B607BCDD-B20F-4989-B820-951A85F84BDC}" sibTransId="{6E90EE2B-13FC-4150-90D9-539B41405D8C}"/>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3447784-37F1-439B-879B-8F9005C922ED}" srcId="{D76C3AF9-A01B-4303-BC40-86F695A5BB90}" destId="{1AD02FBF-7AC6-4D1C-B18C-7B6C2CCF3ADA}" srcOrd="12" destOrd="0" parTransId="{81A7DC75-C939-470C-884B-D13756480500}" sibTransId="{0AFF2FE7-5A7C-4052-9542-80768D72A72E}"/>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FEB8F391-FC32-4894-BDCB-3CCD50FDEF13}" srcId="{D76C3AF9-A01B-4303-BC40-86F695A5BB90}" destId="{630618E7-8BDE-4BC5-968C-8354C5D74BB1}" srcOrd="11" destOrd="0" parTransId="{F3B1A7B4-8534-422A-9AFB-068588289D33}" sibTransId="{10D8C7B2-56B8-4CE1-A98B-981C145F2F0B}"/>
    <dgm:cxn modelId="{BCD8639B-4C77-4064-B693-358C807FA8A0}" type="presOf" srcId="{15373704-9EFD-4DD7-9F28-3497F92B7B52}" destId="{283226CD-1EA2-44FB-9F47-DA6C41CC7C4B}"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B19E4DE6-A529-42F3-AFDA-C85567714699}" type="presParOf" srcId="{790C49AD-5B67-4476-B39B-DEDEC531C193}" destId="{283226CD-1EA2-44FB-9F47-DA6C41CC7C4B}" srcOrd="18" destOrd="0" presId="urn:microsoft.com/office/officeart/2005/8/layout/default"/>
    <dgm:cxn modelId="{02E91052-FC1E-4631-8158-4B7C5CDC8C7E}" type="presParOf" srcId="{790C49AD-5B67-4476-B39B-DEDEC531C193}" destId="{31337D36-7033-46A0-B405-417F03837FA6}" srcOrd="19" destOrd="0" presId="urn:microsoft.com/office/officeart/2005/8/layout/default"/>
    <dgm:cxn modelId="{509CC042-49F7-44D9-82BF-4D54FF4D1E3D}" type="presParOf" srcId="{790C49AD-5B67-4476-B39B-DEDEC531C193}" destId="{9910D55C-63A0-404A-9A78-5223A57DBC03}" srcOrd="20" destOrd="0" presId="urn:microsoft.com/office/officeart/2005/8/layout/default"/>
    <dgm:cxn modelId="{4291590D-1836-4D1F-9348-AEAEB528D106}" type="presParOf" srcId="{790C49AD-5B67-4476-B39B-DEDEC531C193}" destId="{5062F2CA-1BEB-4694-8F95-EEF6C7EFE0DD}" srcOrd="21" destOrd="0" presId="urn:microsoft.com/office/officeart/2005/8/layout/default"/>
    <dgm:cxn modelId="{45EEAB7E-DA60-43A0-BD13-CF3E07441E3E}" type="presParOf" srcId="{790C49AD-5B67-4476-B39B-DEDEC531C193}" destId="{6EFFD50E-5C8C-428D-94EA-AB2AF69D49A1}" srcOrd="22" destOrd="0" presId="urn:microsoft.com/office/officeart/2005/8/layout/default"/>
    <dgm:cxn modelId="{A578A43D-B794-462B-A02A-BB4D938836E6}" type="presParOf" srcId="{790C49AD-5B67-4476-B39B-DEDEC531C193}" destId="{0CC5E26E-0CA8-4189-BA05-D9CCFEA6AD77}" srcOrd="23" destOrd="0" presId="urn:microsoft.com/office/officeart/2005/8/layout/default"/>
    <dgm:cxn modelId="{B4073342-4FFE-4C1D-95F8-46C3B2F35B6E}" type="presParOf" srcId="{790C49AD-5B67-4476-B39B-DEDEC531C193}" destId="{48F86E17-364C-4505-A98C-15DE95E9F577}"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FFFFCC"/>
        </a:solidFill>
        <a:ln w="12700"/>
      </dgm:spPr>
      <dgm:t>
        <a:bodyPr/>
        <a:lstStyle/>
        <a:p>
          <a:r>
            <a:rPr lang="en-GB" sz="1400" dirty="0"/>
            <a:t>Commissioners</a:t>
          </a:r>
        </a:p>
      </dgm:t>
    </dgm:pt>
    <dgm:pt modelId="{2651F93A-854A-4487-9827-6A07BCFF1BF7}" type="sibTrans" cxnId="{828254C0-4569-4714-AB96-099C48D9E799}">
      <dgm:prSet/>
      <dgm:spPr/>
      <dgm:t>
        <a:bodyPr/>
        <a:lstStyle/>
        <a:p>
          <a:endParaRPr lang="en-GB"/>
        </a:p>
      </dgm:t>
    </dgm:pt>
    <dgm:pt modelId="{B47D37DC-ADDC-4D20-B336-5AB3CFCF9369}" type="parTrans" cxnId="{828254C0-4569-4714-AB96-099C48D9E799}">
      <dgm:prSet/>
      <dgm:spPr/>
      <dgm:t>
        <a:bodyPr/>
        <a:lstStyle/>
        <a:p>
          <a:endParaRPr lang="en-GB"/>
        </a:p>
      </dgm:t>
    </dgm:pt>
    <dgm:pt modelId="{03B8DE76-CD9C-4F1E-A10E-A8A4B13FB507}">
      <dgm:prSet custT="1"/>
      <dgm:spPr>
        <a:solidFill>
          <a:srgbClr val="FFFFCC"/>
        </a:solidFill>
      </dgm:spPr>
      <dgm:t>
        <a:bodyPr/>
        <a:lstStyle/>
        <a:p>
          <a:r>
            <a:rPr lang="en-GB" sz="1400" dirty="0"/>
            <a:t>Credible experience of colleagues</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4696BAFB-C312-4017-A369-897C891E5692}">
      <dgm:prSet phldrT="[Text]" custT="1"/>
      <dgm:spPr>
        <a:solidFill>
          <a:srgbClr val="FFFFCC"/>
        </a:solidFill>
        <a:ln w="57150"/>
      </dgm:spPr>
      <dgm:t>
        <a:bodyPr/>
        <a:lstStyle/>
        <a:p>
          <a:pPr>
            <a:buClrTx/>
            <a:buSzTx/>
            <a:buFontTx/>
            <a:buNone/>
          </a:pPr>
          <a:r>
            <a:rPr lang="en-GB" sz="1400" dirty="0"/>
            <a:t>Data and evidence base </a:t>
          </a:r>
        </a:p>
      </dgm:t>
    </dgm:pt>
    <dgm:pt modelId="{DA737080-4598-42B5-9685-74B5F5519987}" type="sibTrans" cxnId="{6517F7EB-925C-4794-A22A-4965060F5FED}">
      <dgm:prSet/>
      <dgm:spPr/>
      <dgm:t>
        <a:bodyPr/>
        <a:lstStyle/>
        <a:p>
          <a:endParaRPr lang="en-GB"/>
        </a:p>
      </dgm:t>
    </dgm:pt>
    <dgm:pt modelId="{53867A99-5AE0-494B-AE59-A5B5506E0A3F}" type="parTrans" cxnId="{6517F7EB-925C-4794-A22A-4965060F5FED}">
      <dgm:prSet/>
      <dgm:spPr/>
      <dgm:t>
        <a:bodyPr/>
        <a:lstStyle/>
        <a:p>
          <a:endParaRPr lang="en-GB"/>
        </a:p>
      </dgm:t>
    </dgm:pt>
    <dgm:pt modelId="{E53E18CC-7784-46B1-934F-CFA99531319C}">
      <dgm:prSet phldrT="[Text]" custT="1"/>
      <dgm:spPr>
        <a:solidFill>
          <a:srgbClr val="FFFFCC"/>
        </a:solidFill>
      </dgm:spPr>
      <dgm:t>
        <a:bodyPr/>
        <a:lstStyle/>
        <a:p>
          <a:r>
            <a:rPr lang="en-GB" sz="1400" dirty="0"/>
            <a:t>Education and training sessions</a:t>
          </a:r>
        </a:p>
      </dgm:t>
    </dgm:pt>
    <dgm:pt modelId="{9AEA476B-C773-46F8-8B67-BA50C31C5620}" type="sibTrans" cxnId="{34917A83-F2E1-4437-811C-83EAA6EC95F7}">
      <dgm:prSet/>
      <dgm:spPr/>
      <dgm:t>
        <a:bodyPr/>
        <a:lstStyle/>
        <a:p>
          <a:endParaRPr lang="en-GB"/>
        </a:p>
      </dgm:t>
    </dgm:pt>
    <dgm:pt modelId="{0D0C0100-9703-4452-B644-1D95745561CA}" type="parTrans" cxnId="{34917A83-F2E1-4437-811C-83EAA6EC95F7}">
      <dgm:prSet/>
      <dgm:spPr/>
      <dgm:t>
        <a:bodyPr/>
        <a:lstStyle/>
        <a:p>
          <a:endParaRPr lang="en-GB"/>
        </a:p>
      </dgm:t>
    </dgm:pt>
    <dgm:pt modelId="{F6476F9D-93CF-4028-8DF7-BD2B173C2577}">
      <dgm:prSet phldrT="[Text]" custT="1"/>
      <dgm:spPr>
        <a:solidFill>
          <a:srgbClr val="FFFFCC"/>
        </a:solidFill>
      </dgm:spPr>
      <dgm:t>
        <a:bodyPr/>
        <a:lstStyle/>
        <a:p>
          <a:pPr>
            <a:buClrTx/>
            <a:buSzTx/>
            <a:buFontTx/>
            <a:buNone/>
          </a:pPr>
          <a:r>
            <a:rPr lang="en-GB" sz="1400" dirty="0"/>
            <a:t>International research</a:t>
          </a:r>
        </a:p>
      </dgm:t>
    </dgm:pt>
    <dgm:pt modelId="{FCC24B73-5F10-4D57-B8CE-497C932CF61C}" type="sibTrans" cxnId="{5C1C6D35-96E3-4641-AFA1-2E1155C3D820}">
      <dgm:prSet/>
      <dgm:spPr/>
      <dgm:t>
        <a:bodyPr/>
        <a:lstStyle/>
        <a:p>
          <a:endParaRPr lang="en-GB"/>
        </a:p>
      </dgm:t>
    </dgm:pt>
    <dgm:pt modelId="{0867901A-B211-41F4-B6D7-FA0CDDCD9878}" type="parTrans" cxnId="{5C1C6D35-96E3-4641-AFA1-2E1155C3D820}">
      <dgm:prSet/>
      <dgm:spPr/>
      <dgm:t>
        <a:bodyPr/>
        <a:lstStyle/>
        <a:p>
          <a:endParaRPr lang="en-GB"/>
        </a:p>
      </dgm:t>
    </dgm:pt>
    <dgm:pt modelId="{D5CBC0C9-F8F9-45E5-894E-63BA574BAEE9}">
      <dgm:prSet phldrT="[Text]" custT="1"/>
      <dgm:spPr>
        <a:solidFill>
          <a:srgbClr val="FFFFCC"/>
        </a:solidFill>
        <a:ln w="57150"/>
      </dgm:spPr>
      <dgm:t>
        <a:bodyPr/>
        <a:lstStyle/>
        <a:p>
          <a:r>
            <a:rPr lang="en-GB" sz="1400" dirty="0"/>
            <a:t>Leaders in the profession including pharmacists/ GPs/consultants/ nurses</a:t>
          </a:r>
        </a:p>
      </dgm:t>
    </dgm:pt>
    <dgm:pt modelId="{F1674D07-DDDB-4E4C-AC6D-2AD757F547B4}" type="sibTrans" cxnId="{D2E25D11-A4B3-494E-BF28-23BC2D215FF8}">
      <dgm:prSet/>
      <dgm:spPr/>
      <dgm:t>
        <a:bodyPr/>
        <a:lstStyle/>
        <a:p>
          <a:endParaRPr lang="en-GB"/>
        </a:p>
      </dgm:t>
    </dgm:pt>
    <dgm:pt modelId="{6CCE5DF2-FEDD-43F3-8FEE-9AFC3A0B52B5}" type="parTrans" cxnId="{D2E25D11-A4B3-494E-BF28-23BC2D215FF8}">
      <dgm:prSet/>
      <dgm:spPr/>
      <dgm:t>
        <a:bodyPr/>
        <a:lstStyle/>
        <a:p>
          <a:endParaRPr lang="en-GB"/>
        </a:p>
      </dgm:t>
    </dgm:pt>
    <dgm:pt modelId="{B2E7AD66-D358-4912-9595-953685DE4A00}">
      <dgm:prSet phldrT="[Text]" custT="1"/>
      <dgm:spPr>
        <a:solidFill>
          <a:srgbClr val="FFFFCC"/>
        </a:solidFill>
        <a:ln w="12700"/>
      </dgm:spPr>
      <dgm:t>
        <a:bodyPr/>
        <a:lstStyle/>
        <a:p>
          <a:r>
            <a:rPr lang="en-GB" sz="1400" dirty="0"/>
            <a:t>Media</a:t>
          </a:r>
        </a:p>
      </dgm:t>
    </dgm:pt>
    <dgm:pt modelId="{53D919E2-FB98-4E1F-9373-3232A589DD2A}" type="sibTrans" cxnId="{BD4E9C42-CEAB-4350-8742-00A6FB62D221}">
      <dgm:prSet/>
      <dgm:spPr/>
      <dgm:t>
        <a:bodyPr/>
        <a:lstStyle/>
        <a:p>
          <a:endParaRPr lang="en-GB"/>
        </a:p>
      </dgm:t>
    </dgm:pt>
    <dgm:pt modelId="{84AB70C4-B3EF-4E66-A1FC-5674E7430887}" type="parTrans" cxnId="{BD4E9C42-CEAB-4350-8742-00A6FB62D221}">
      <dgm:prSet/>
      <dgm:spPr/>
      <dgm:t>
        <a:bodyPr/>
        <a:lstStyle/>
        <a:p>
          <a:endParaRPr lang="en-GB"/>
        </a:p>
      </dgm:t>
    </dgm:pt>
    <dgm:pt modelId="{08B13232-1B0C-4BF6-A3BB-6FEE71C03C70}">
      <dgm:prSet phldrT="[Text]" custT="1"/>
      <dgm:spPr>
        <a:solidFill>
          <a:srgbClr val="FFFFCC"/>
        </a:solidFill>
      </dgm:spPr>
      <dgm:t>
        <a:bodyPr/>
        <a:lstStyle/>
        <a:p>
          <a:r>
            <a:rPr lang="en-GB" sz="1400" dirty="0"/>
            <a:t>Neighbours/family/ friends</a:t>
          </a:r>
        </a:p>
      </dgm:t>
    </dgm:pt>
    <dgm:pt modelId="{8B061A40-1054-4131-AD93-DCDBAF1E745F}" type="sibTrans" cxnId="{31DD85DC-B0BC-4CBE-838F-4C3150B933A7}">
      <dgm:prSet/>
      <dgm:spPr/>
      <dgm:t>
        <a:bodyPr/>
        <a:lstStyle/>
        <a:p>
          <a:endParaRPr lang="en-GB"/>
        </a:p>
      </dgm:t>
    </dgm:pt>
    <dgm:pt modelId="{8E655E80-997E-49E3-9743-9EADF00AB066}" type="parTrans" cxnId="{31DD85DC-B0BC-4CBE-838F-4C3150B933A7}">
      <dgm:prSet/>
      <dgm:spPr/>
      <dgm:t>
        <a:bodyPr/>
        <a:lstStyle/>
        <a:p>
          <a:endParaRPr lang="en-GB"/>
        </a:p>
      </dgm:t>
    </dgm:pt>
    <dgm:pt modelId="{52D7ACB4-D538-4230-9212-1877DE9F10E2}">
      <dgm:prSet phldrT="[Text]" custT="1"/>
      <dgm:spPr>
        <a:solidFill>
          <a:srgbClr val="FFFFCC"/>
        </a:solidFill>
        <a:ln w="57150"/>
      </dgm:spPr>
      <dgm:t>
        <a:bodyPr/>
        <a:lstStyle/>
        <a:p>
          <a:pPr>
            <a:buClrTx/>
            <a:buSzTx/>
            <a:buFontTx/>
            <a:buNone/>
          </a:pPr>
          <a:r>
            <a:rPr lang="en-GB" sz="1400" dirty="0"/>
            <a:t>Patients and their relatives – experts in their own health/medication</a:t>
          </a:r>
        </a:p>
      </dgm:t>
    </dgm:pt>
    <dgm:pt modelId="{F732A910-BD27-4B61-BD13-BB8A705B677A}" type="sibTrans" cxnId="{98FE6510-F24D-4F75-A00F-89F8464E7F4C}">
      <dgm:prSet/>
      <dgm:spPr/>
      <dgm:t>
        <a:bodyPr/>
        <a:lstStyle/>
        <a:p>
          <a:endParaRPr lang="en-GB"/>
        </a:p>
      </dgm:t>
    </dgm:pt>
    <dgm:pt modelId="{4ABC10F8-B32F-42EF-B6EE-F78069539FD4}" type="parTrans" cxnId="{98FE6510-F24D-4F75-A00F-89F8464E7F4C}">
      <dgm:prSet/>
      <dgm:spPr/>
      <dgm:t>
        <a:bodyPr/>
        <a:lstStyle/>
        <a:p>
          <a:endParaRPr lang="en-GB"/>
        </a:p>
      </dgm:t>
    </dgm:pt>
    <dgm:pt modelId="{BBE3EB94-F95B-4F9B-A8D2-48C37CD90D8C}">
      <dgm:prSet phldrT="[Text]" custT="1"/>
      <dgm:spPr>
        <a:solidFill>
          <a:srgbClr val="FFFFCC"/>
        </a:solidFill>
      </dgm:spPr>
      <dgm:t>
        <a:bodyPr/>
        <a:lstStyle/>
        <a:p>
          <a:r>
            <a:rPr lang="en-GB" sz="1400" dirty="0"/>
            <a:t>Peers</a:t>
          </a:r>
        </a:p>
      </dgm:t>
    </dgm:pt>
    <dgm:pt modelId="{6E90EE2B-13FC-4150-90D9-539B41405D8C}" type="sibTrans" cxnId="{9DC7C453-11CC-49A8-9D25-FD1EB6378A70}">
      <dgm:prSet/>
      <dgm:spPr/>
      <dgm:t>
        <a:bodyPr/>
        <a:lstStyle/>
        <a:p>
          <a:endParaRPr lang="en-GB"/>
        </a:p>
      </dgm:t>
    </dgm:pt>
    <dgm:pt modelId="{B607BCDD-B20F-4989-B820-951A85F84BDC}" type="parTrans" cxnId="{9DC7C453-11CC-49A8-9D25-FD1EB6378A70}">
      <dgm:prSet/>
      <dgm:spPr/>
      <dgm:t>
        <a:bodyPr/>
        <a:lstStyle/>
        <a:p>
          <a:endParaRPr lang="en-GB"/>
        </a:p>
      </dgm:t>
    </dgm:pt>
    <dgm:pt modelId="{870EBE98-E68F-4636-97EC-E54A83BAE925}">
      <dgm:prSet phldrT="[Text]" custT="1"/>
      <dgm:spPr>
        <a:solidFill>
          <a:srgbClr val="FFFFCC"/>
        </a:solidFill>
      </dgm:spPr>
      <dgm:t>
        <a:bodyPr/>
        <a:lstStyle/>
        <a:p>
          <a:r>
            <a:rPr lang="en-GB" sz="1400" dirty="0"/>
            <a:t>Professional bodies</a:t>
          </a:r>
        </a:p>
      </dgm:t>
    </dgm:pt>
    <dgm:pt modelId="{4B506FAB-F7C4-4D57-A222-47CD8DDE6B79}" type="sibTrans" cxnId="{92066B1F-6902-4115-8790-318EEFA6A37B}">
      <dgm:prSet/>
      <dgm:spPr/>
      <dgm:t>
        <a:bodyPr/>
        <a:lstStyle/>
        <a:p>
          <a:endParaRPr lang="en-GB"/>
        </a:p>
      </dgm:t>
    </dgm:pt>
    <dgm:pt modelId="{BE80E6D7-9190-4032-B788-7589B29C4298}" type="parTrans" cxnId="{92066B1F-6902-4115-8790-318EEFA6A37B}">
      <dgm:prSet/>
      <dgm:spPr/>
      <dgm:t>
        <a:bodyPr/>
        <a:lstStyle/>
        <a:p>
          <a:endParaRPr lang="en-GB"/>
        </a:p>
      </dgm:t>
    </dgm:pt>
    <dgm:pt modelId="{4259FAB3-DA89-4D89-B013-71A3C7367C2B}">
      <dgm:prSet phldrT="[Text]" custT="1"/>
      <dgm:spPr>
        <a:solidFill>
          <a:srgbClr val="FFFFCC"/>
        </a:solidFill>
      </dgm:spPr>
      <dgm:t>
        <a:bodyPr/>
        <a:lstStyle/>
        <a:p>
          <a:pPr>
            <a:buClrTx/>
            <a:buSzTx/>
            <a:buFontTx/>
            <a:buNone/>
          </a:pPr>
          <a:r>
            <a:rPr lang="en-GB" sz="1400" dirty="0"/>
            <a:t>Social media</a:t>
          </a:r>
        </a:p>
      </dgm:t>
    </dgm:pt>
    <dgm:pt modelId="{67945679-9028-42DA-9596-A4930B3BE7E5}" type="sibTrans" cxnId="{2B9F746D-B7F1-484C-8253-2289C31B6ABB}">
      <dgm:prSet/>
      <dgm:spPr/>
      <dgm:t>
        <a:bodyPr/>
        <a:lstStyle/>
        <a:p>
          <a:endParaRPr lang="en-GB"/>
        </a:p>
      </dgm:t>
    </dgm:pt>
    <dgm:pt modelId="{66EC0CFD-C0BD-4D8B-93FF-C549F3C9C43E}" type="parTrans" cxnId="{2B9F746D-B7F1-484C-8253-2289C31B6ABB}">
      <dgm:prSet/>
      <dgm:spPr/>
      <dgm:t>
        <a:bodyPr/>
        <a:lstStyle/>
        <a:p>
          <a:endParaRPr lang="en-GB"/>
        </a:p>
      </dgm:t>
    </dgm:pt>
    <dgm:pt modelId="{CA645D22-314B-444D-B51D-4DD6041CFA20}">
      <dgm:prSet phldrT="[Text]" custT="1"/>
      <dgm:spPr>
        <a:solidFill>
          <a:srgbClr val="FFFFCC"/>
        </a:solidFill>
        <a:ln w="12700"/>
      </dgm:spPr>
      <dgm:t>
        <a:bodyPr/>
        <a:lstStyle/>
        <a:p>
          <a:r>
            <a:rPr lang="en-GB" sz="1400" dirty="0"/>
            <a:t>Subject Matter Experts (SMEs)</a:t>
          </a:r>
        </a:p>
      </dgm:t>
    </dgm:pt>
    <dgm:pt modelId="{2612D9CF-7776-422A-8AC8-EE33C3C8918C}" type="sibTrans" cxnId="{4F68C63B-E082-47A7-9959-365F63F793E0}">
      <dgm:prSet/>
      <dgm:spPr/>
      <dgm:t>
        <a:bodyPr/>
        <a:lstStyle/>
        <a:p>
          <a:endParaRPr lang="en-GB"/>
        </a:p>
      </dgm:t>
    </dgm:pt>
    <dgm:pt modelId="{D3DAFE99-E549-4BA3-9A69-9F8F3A8694D6}" type="parTrans" cxnId="{4F68C63B-E082-47A7-9959-365F63F793E0}">
      <dgm:prSet/>
      <dgm:spPr/>
      <dgm:t>
        <a:bodyPr/>
        <a:lstStyle/>
        <a:p>
          <a:endParaRPr lang="en-GB"/>
        </a:p>
      </dgm:t>
    </dgm:pt>
    <dgm:pt modelId="{708FF3CA-00D9-4A0E-8E44-34C5748F812F}">
      <dgm:prSet phldrT="[Text]" custT="1"/>
      <dgm:spPr>
        <a:solidFill>
          <a:srgbClr val="FFFFCC"/>
        </a:solidFill>
      </dgm:spPr>
      <dgm:t>
        <a:bodyPr/>
        <a:lstStyle/>
        <a:p>
          <a:pPr>
            <a:buClrTx/>
            <a:buSzTx/>
            <a:buFontTx/>
            <a:buNone/>
          </a:pPr>
          <a:r>
            <a:rPr lang="en-GB" sz="1400" dirty="0"/>
            <a:t>Wider team</a:t>
          </a:r>
        </a:p>
      </dgm:t>
    </dgm:pt>
    <dgm:pt modelId="{44E3F95F-8D59-4320-AA97-359C1F985923}" type="sibTrans" cxnId="{4AB7A7A7-B13C-4BB9-8431-93C0939001BE}">
      <dgm:prSet/>
      <dgm:spPr/>
      <dgm:t>
        <a:bodyPr/>
        <a:lstStyle/>
        <a:p>
          <a:endParaRPr lang="en-GB"/>
        </a:p>
      </dgm:t>
    </dgm:pt>
    <dgm:pt modelId="{E37CA88A-9706-406E-A89D-5B269799BC50}" type="parTrans" cxnId="{4AB7A7A7-B13C-4BB9-8431-93C0939001BE}">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4">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4">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4">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4">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4">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4">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4">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4">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4">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9" presStyleCnt="14">
        <dgm:presLayoutVars>
          <dgm:bulletEnabled val="1"/>
        </dgm:presLayoutVars>
      </dgm:prSet>
      <dgm:spPr/>
    </dgm:pt>
    <dgm:pt modelId="{667A7165-214E-4836-827B-FA831E9032DE}" type="pres">
      <dgm:prSet presAssocID="{6E90EE2B-13FC-4150-90D9-539B41405D8C}" presName="sibTrans" presStyleCnt="0"/>
      <dgm:spPr/>
    </dgm:pt>
    <dgm:pt modelId="{DD5C044D-DEA1-4A17-886F-F559D5498944}" type="pres">
      <dgm:prSet presAssocID="{870EBE98-E68F-4636-97EC-E54A83BAE925}" presName="node" presStyleLbl="node1" presStyleIdx="10" presStyleCnt="14">
        <dgm:presLayoutVars>
          <dgm:bulletEnabled val="1"/>
        </dgm:presLayoutVars>
      </dgm:prSet>
      <dgm:spPr/>
    </dgm:pt>
    <dgm:pt modelId="{85DA83CE-3D66-4FB3-9B1E-EE887A051F20}" type="pres">
      <dgm:prSet presAssocID="{4B506FAB-F7C4-4D57-A222-47CD8DDE6B79}" presName="sibTrans" presStyleCnt="0"/>
      <dgm:spPr/>
    </dgm:pt>
    <dgm:pt modelId="{A8273994-2137-4F5A-9885-05622CD45E8D}" type="pres">
      <dgm:prSet presAssocID="{4259FAB3-DA89-4D89-B013-71A3C7367C2B}" presName="node" presStyleLbl="node1" presStyleIdx="11" presStyleCnt="14">
        <dgm:presLayoutVars>
          <dgm:bulletEnabled val="1"/>
        </dgm:presLayoutVars>
      </dgm:prSet>
      <dgm:spPr/>
    </dgm:pt>
    <dgm:pt modelId="{CAAD3B33-2C61-4216-BFE2-2FBBC6CD3B37}" type="pres">
      <dgm:prSet presAssocID="{67945679-9028-42DA-9596-A4930B3BE7E5}" presName="sibTrans" presStyleCnt="0"/>
      <dgm:spPr/>
    </dgm:pt>
    <dgm:pt modelId="{3334373D-F9B2-4549-A00F-0C9A7DFB5B30}" type="pres">
      <dgm:prSet presAssocID="{CA645D22-314B-444D-B51D-4DD6041CFA20}" presName="node" presStyleLbl="node1" presStyleIdx="12" presStyleCnt="14">
        <dgm:presLayoutVars>
          <dgm:bulletEnabled val="1"/>
        </dgm:presLayoutVars>
      </dgm:prSet>
      <dgm:spPr/>
    </dgm:pt>
    <dgm:pt modelId="{8881015C-00FA-4A60-B404-3C0BABAA5D55}" type="pres">
      <dgm:prSet presAssocID="{2612D9CF-7776-422A-8AC8-EE33C3C8918C}" presName="sibTrans" presStyleCnt="0"/>
      <dgm:spPr/>
    </dgm:pt>
    <dgm:pt modelId="{1CD65664-FAD2-4E52-86B0-E43E809D3E98}" type="pres">
      <dgm:prSet presAssocID="{708FF3CA-00D9-4A0E-8E44-34C5748F812F}" presName="node" presStyleLbl="node1" presStyleIdx="13" presStyleCnt="14" custLinFactNeighborX="1414" custLinFactNeighborY="-786">
        <dgm:presLayoutVars>
          <dgm:bulletEnabled val="1"/>
        </dgm:presLayoutVars>
      </dgm:prSet>
      <dgm:spPr/>
    </dgm:pt>
  </dgm:ptLst>
  <dgm:cxnLst>
    <dgm:cxn modelId="{433BB10E-177D-4D0D-9D47-2FE48A5E07D5}" type="presOf" srcId="{4259FAB3-DA89-4D89-B013-71A3C7367C2B}" destId="{A8273994-2137-4F5A-9885-05622CD45E8D}" srcOrd="0" destOrd="0" presId="urn:microsoft.com/office/officeart/2005/8/layout/defaul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92066B1F-6902-4115-8790-318EEFA6A37B}" srcId="{D76C3AF9-A01B-4303-BC40-86F695A5BB90}" destId="{870EBE98-E68F-4636-97EC-E54A83BAE925}" srcOrd="10" destOrd="0" parTransId="{BE80E6D7-9190-4032-B788-7589B29C4298}" sibTransId="{4B506FAB-F7C4-4D57-A222-47CD8DDE6B79}"/>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8028B138-64D2-4391-BFB7-31D61D78E31E}" srcId="{D76C3AF9-A01B-4303-BC40-86F695A5BB90}" destId="{03B8DE76-CD9C-4F1E-A10E-A8A4B13FB507}" srcOrd="1" destOrd="0" parTransId="{8E2F6045-BEC2-46D2-9B7B-40BFC4D0F71D}" sibTransId="{5F472383-DC4D-4899-BA9B-895536783C96}"/>
    <dgm:cxn modelId="{4F68C63B-E082-47A7-9959-365F63F793E0}" srcId="{D76C3AF9-A01B-4303-BC40-86F695A5BB90}" destId="{CA645D22-314B-444D-B51D-4DD6041CFA20}" srcOrd="12" destOrd="0" parTransId="{D3DAFE99-E549-4BA3-9A69-9F8F3A8694D6}" sibTransId="{2612D9CF-7776-422A-8AC8-EE33C3C8918C}"/>
    <dgm:cxn modelId="{EE0CE45D-ECC7-4866-8447-EBAC27665B2F}" type="presOf" srcId="{CA645D22-314B-444D-B51D-4DD6041CFA20}" destId="{3334373D-F9B2-4549-A00F-0C9A7DFB5B30}" srcOrd="0" destOrd="0" presId="urn:microsoft.com/office/officeart/2005/8/layout/default"/>
    <dgm:cxn modelId="{BD4E9C42-CEAB-4350-8742-00A6FB62D221}" srcId="{D76C3AF9-A01B-4303-BC40-86F695A5BB90}" destId="{B2E7AD66-D358-4912-9595-953685DE4A00}" srcOrd="6"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2B9F746D-B7F1-484C-8253-2289C31B6ABB}" srcId="{D76C3AF9-A01B-4303-BC40-86F695A5BB90}" destId="{4259FAB3-DA89-4D89-B013-71A3C7367C2B}" srcOrd="11" destOrd="0" parTransId="{66EC0CFD-C0BD-4D8B-93FF-C549F3C9C43E}" sibTransId="{67945679-9028-42DA-9596-A4930B3BE7E5}"/>
    <dgm:cxn modelId="{9DC7C453-11CC-49A8-9D25-FD1EB6378A70}" srcId="{D76C3AF9-A01B-4303-BC40-86F695A5BB90}" destId="{BBE3EB94-F95B-4F9B-A8D2-48C37CD90D8C}" srcOrd="9" destOrd="0" parTransId="{B607BCDD-B20F-4989-B820-951A85F84BDC}" sibTransId="{6E90EE2B-13FC-4150-90D9-539B41405D8C}"/>
    <dgm:cxn modelId="{7E299559-033B-4273-8B0D-A207E5289EDF}" type="presOf" srcId="{870EBE98-E68F-4636-97EC-E54A83BAE925}" destId="{DD5C044D-DEA1-4A17-886F-F559D5498944}"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610CDAA5-75F2-4732-8D2B-61FA7A4031D7}" type="presOf" srcId="{BBE3EB94-F95B-4F9B-A8D2-48C37CD90D8C}" destId="{9910D55C-63A0-404A-9A78-5223A57DBC03}" srcOrd="0" destOrd="0" presId="urn:microsoft.com/office/officeart/2005/8/layout/default"/>
    <dgm:cxn modelId="{4AB7A7A7-B13C-4BB9-8431-93C0939001BE}" srcId="{D76C3AF9-A01B-4303-BC40-86F695A5BB90}" destId="{708FF3CA-00D9-4A0E-8E44-34C5748F812F}" srcOrd="13" destOrd="0" parTransId="{E37CA88A-9706-406E-A89D-5B269799BC50}" sibTransId="{44E3F95F-8D59-4320-AA97-359C1F985923}"/>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776799FE-05EB-4B7A-A741-F4043E8D8E67}" type="presOf" srcId="{708FF3CA-00D9-4A0E-8E44-34C5748F812F}" destId="{1CD65664-FAD2-4E52-86B0-E43E809D3E98}"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529C147A-2AF9-4AA5-B941-CED204C1DC59}" type="presParOf" srcId="{790C49AD-5B67-4476-B39B-DEDEC531C193}" destId="{93FED9F7-C045-4516-AD64-2746C80FCE3B}" srcOrd="17" destOrd="0" presId="urn:microsoft.com/office/officeart/2005/8/layout/default"/>
    <dgm:cxn modelId="{509CC042-49F7-44D9-82BF-4D54FF4D1E3D}" type="presParOf" srcId="{790C49AD-5B67-4476-B39B-DEDEC531C193}" destId="{9910D55C-63A0-404A-9A78-5223A57DBC03}" srcOrd="18" destOrd="0" presId="urn:microsoft.com/office/officeart/2005/8/layout/default"/>
    <dgm:cxn modelId="{3C6F4E3E-36EC-4BAE-8C1D-44B28FF16864}" type="presParOf" srcId="{790C49AD-5B67-4476-B39B-DEDEC531C193}" destId="{667A7165-214E-4836-827B-FA831E9032DE}" srcOrd="19" destOrd="0" presId="urn:microsoft.com/office/officeart/2005/8/layout/default"/>
    <dgm:cxn modelId="{834E6FF5-B9CE-48BC-8ED5-F40D7A20A0E8}" type="presParOf" srcId="{790C49AD-5B67-4476-B39B-DEDEC531C193}" destId="{DD5C044D-DEA1-4A17-886F-F559D5498944}" srcOrd="20" destOrd="0" presId="urn:microsoft.com/office/officeart/2005/8/layout/default"/>
    <dgm:cxn modelId="{EC2603A3-0753-4661-9F6B-065AC0456F9D}" type="presParOf" srcId="{790C49AD-5B67-4476-B39B-DEDEC531C193}" destId="{85DA83CE-3D66-4FB3-9B1E-EE887A051F20}" srcOrd="21" destOrd="0" presId="urn:microsoft.com/office/officeart/2005/8/layout/default"/>
    <dgm:cxn modelId="{9A35F4D8-9885-482F-9D0A-B121B6549DAC}" type="presParOf" srcId="{790C49AD-5B67-4476-B39B-DEDEC531C193}" destId="{A8273994-2137-4F5A-9885-05622CD45E8D}" srcOrd="22" destOrd="0" presId="urn:microsoft.com/office/officeart/2005/8/layout/default"/>
    <dgm:cxn modelId="{46662A23-29F1-482E-9A20-2A8213783D33}" type="presParOf" srcId="{790C49AD-5B67-4476-B39B-DEDEC531C193}" destId="{CAAD3B33-2C61-4216-BFE2-2FBBC6CD3B37}" srcOrd="23" destOrd="0" presId="urn:microsoft.com/office/officeart/2005/8/layout/default"/>
    <dgm:cxn modelId="{714C4027-C460-46A4-BBE3-4A6731985421}" type="presParOf" srcId="{790C49AD-5B67-4476-B39B-DEDEC531C193}" destId="{3334373D-F9B2-4549-A00F-0C9A7DFB5B30}" srcOrd="24" destOrd="0" presId="urn:microsoft.com/office/officeart/2005/8/layout/default"/>
    <dgm:cxn modelId="{3AF4E10F-A499-4920-8053-302263F1B8F5}" type="presParOf" srcId="{790C49AD-5B67-4476-B39B-DEDEC531C193}" destId="{8881015C-00FA-4A60-B404-3C0BABAA5D55}" srcOrd="25" destOrd="0" presId="urn:microsoft.com/office/officeart/2005/8/layout/default"/>
    <dgm:cxn modelId="{C17F0283-E315-4CCA-8F24-94D51E6A56D6}" type="presParOf" srcId="{790C49AD-5B67-4476-B39B-DEDEC531C193}" destId="{1CD65664-FAD2-4E52-86B0-E43E809D3E98}" srcOrd="26" destOrd="0" presId="urn:microsoft.com/office/officeart/2005/8/layout/default"/>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dgm:spPr>
        <a:solidFill>
          <a:schemeClr val="bg2">
            <a:lumMod val="20000"/>
            <a:lumOff val="80000"/>
          </a:schemeClr>
        </a:solidFill>
      </dgm:spPr>
      <dgm:t>
        <a:bodyPr/>
        <a:lstStyle/>
        <a:p>
          <a:r>
            <a:rPr lang="en-GB" dirty="0"/>
            <a:t>Acute and minor ailment clinics (including diagnosis and prescribing)</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03B8DE76-CD9C-4F1E-A10E-A8A4B13FB507}">
      <dgm:prSet/>
      <dgm:spPr>
        <a:solidFill>
          <a:schemeClr val="bg2">
            <a:lumMod val="20000"/>
            <a:lumOff val="80000"/>
          </a:schemeClr>
        </a:solidFill>
      </dgm:spPr>
      <dgm:t>
        <a:bodyPr/>
        <a:lstStyle/>
        <a:p>
          <a:r>
            <a:rPr lang="en-GB" dirty="0"/>
            <a:t>Answer patient queries about their medication and symptoms</a:t>
          </a:r>
        </a:p>
      </dgm:t>
    </dgm:pt>
    <dgm:pt modelId="{8E2F6045-BEC2-46D2-9B7B-40BFC4D0F71D}" type="parTrans" cxnId="{8028B138-64D2-4391-BFB7-31D61D78E31E}">
      <dgm:prSet/>
      <dgm:spPr/>
      <dgm:t>
        <a:bodyPr/>
        <a:lstStyle/>
        <a:p>
          <a:endParaRPr lang="en-GB"/>
        </a:p>
      </dgm:t>
    </dgm:pt>
    <dgm:pt modelId="{5F472383-DC4D-4899-BA9B-895536783C96}" type="sibTrans" cxnId="{8028B138-64D2-4391-BFB7-31D61D78E31E}">
      <dgm:prSet/>
      <dgm:spPr/>
      <dgm:t>
        <a:bodyPr/>
        <a:lstStyle/>
        <a:p>
          <a:endParaRPr lang="en-GB"/>
        </a:p>
      </dgm:t>
    </dgm:pt>
    <dgm:pt modelId="{4696BAFB-C312-4017-A369-897C891E5692}">
      <dgm:prSet phldrT="[Text]"/>
      <dgm:spPr>
        <a:solidFill>
          <a:schemeClr val="bg2">
            <a:lumMod val="20000"/>
            <a:lumOff val="80000"/>
          </a:schemeClr>
        </a:solidFill>
        <a:ln w="57150"/>
      </dgm:spPr>
      <dgm:t>
        <a:bodyPr/>
        <a:lstStyle/>
        <a:p>
          <a:r>
            <a:rPr lang="en-GB" dirty="0"/>
            <a:t>Help people make informed decisions about their healthcare</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dgm:spPr>
        <a:solidFill>
          <a:schemeClr val="bg2">
            <a:lumMod val="20000"/>
            <a:lumOff val="80000"/>
          </a:schemeClr>
        </a:solidFill>
      </dgm:spPr>
      <dgm:t>
        <a:bodyPr/>
        <a:lstStyle/>
        <a:p>
          <a:r>
            <a:rPr lang="en-GB" b="0" i="0" u="none" dirty="0"/>
            <a:t>Management and monitoring of long-term conditions e.g. asthma, HF and diabetes</a:t>
          </a:r>
          <a:endParaRPr lang="en-GB" dirty="0"/>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dgm:spPr>
        <a:solidFill>
          <a:schemeClr val="bg2">
            <a:lumMod val="20000"/>
            <a:lumOff val="80000"/>
          </a:schemeClr>
        </a:solidFill>
        <a:ln w="57150"/>
      </dgm:spPr>
      <dgm:t>
        <a:bodyPr/>
        <a:lstStyle/>
        <a:p>
          <a:r>
            <a:rPr lang="en-GB" b="0" i="0" u="none" dirty="0"/>
            <a:t>Prevention: patient advice on keeping healthy and healthy living (diet, smoking cessation, sexual health)</a:t>
          </a:r>
          <a:endParaRPr lang="en-GB" dirty="0"/>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dgm:spPr>
        <a:solidFill>
          <a:schemeClr val="bg2">
            <a:lumMod val="20000"/>
            <a:lumOff val="80000"/>
          </a:schemeClr>
        </a:solidFill>
        <a:ln w="12700"/>
      </dgm:spPr>
      <dgm:t>
        <a:bodyPr/>
        <a:lstStyle/>
        <a:p>
          <a:pPr>
            <a:buClrTx/>
            <a:buSzTx/>
            <a:buFontTx/>
            <a:buNone/>
          </a:pPr>
          <a:r>
            <a:rPr lang="en-GB" dirty="0"/>
            <a:t>Support for care homes – patient counselling, medicines reconciliation, supply of medicines</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dgm:spPr>
        <a:solidFill>
          <a:schemeClr val="bg2">
            <a:lumMod val="20000"/>
            <a:lumOff val="80000"/>
          </a:schemeClr>
        </a:solidFill>
      </dgm:spPr>
      <dgm:t>
        <a:bodyPr/>
        <a:lstStyle/>
        <a:p>
          <a:pPr>
            <a:buClrTx/>
            <a:buSzTx/>
            <a:buFontTx/>
            <a:buNone/>
          </a:pPr>
          <a:r>
            <a:rPr lang="en-GB" dirty="0"/>
            <a:t>Provide clinical services including Rx</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dgm:spPr>
        <a:solidFill>
          <a:schemeClr val="bg2">
            <a:lumMod val="20000"/>
            <a:lumOff val="80000"/>
          </a:schemeClr>
        </a:solidFill>
        <a:ln w="12700"/>
      </dgm:spPr>
      <dgm:t>
        <a:bodyPr/>
        <a:lstStyle/>
        <a:p>
          <a:r>
            <a:rPr lang="en-GB" dirty="0"/>
            <a:t>Services: Discharge Medicines Service (DMS) and New Medicines Service (NMS)</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dgm:spPr>
        <a:solidFill>
          <a:schemeClr val="bg2">
            <a:lumMod val="20000"/>
            <a:lumOff val="80000"/>
          </a:schemeClr>
        </a:solidFill>
      </dgm:spPr>
      <dgm:t>
        <a:bodyPr/>
        <a:lstStyle/>
        <a:p>
          <a:r>
            <a:rPr lang="en-GB" dirty="0"/>
            <a:t>Stock management and management of shortages</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5CFC431F-1244-1D42-8E77-ECB74ECADE5D}">
      <dgm:prSet phldrT="[Text]"/>
      <dgm:spPr>
        <a:solidFill>
          <a:schemeClr val="bg2">
            <a:lumMod val="20000"/>
            <a:lumOff val="80000"/>
          </a:schemeClr>
        </a:solidFill>
      </dgm:spPr>
      <dgm:t>
        <a:bodyPr/>
        <a:lstStyle/>
        <a:p>
          <a:r>
            <a:rPr lang="en-GB" dirty="0"/>
            <a:t>Vaccinations</a:t>
          </a:r>
        </a:p>
      </dgm:t>
    </dgm:pt>
    <dgm:pt modelId="{1B12FE34-6656-8242-98BB-DE2D841E15E5}" type="parTrans" cxnId="{7BF520E6-3D8E-CE46-B9EE-843103721F67}">
      <dgm:prSet/>
      <dgm:spPr/>
      <dgm:t>
        <a:bodyPr/>
        <a:lstStyle/>
        <a:p>
          <a:endParaRPr lang="en-GB"/>
        </a:p>
      </dgm:t>
    </dgm:pt>
    <dgm:pt modelId="{40E2D5A0-FCBA-FA46-B6C9-982736330FFD}" type="sibTrans" cxnId="{7BF520E6-3D8E-CE46-B9EE-843103721F67}">
      <dgm:prSet/>
      <dgm:spPr/>
      <dgm:t>
        <a:bodyPr/>
        <a:lstStyle/>
        <a:p>
          <a:endParaRPr lang="en-GB"/>
        </a:p>
      </dgm:t>
    </dgm:pt>
    <dgm:pt modelId="{E92FD734-9518-CA41-BA4B-8020E65327C9}">
      <dgm:prSet phldrT="[Text]"/>
      <dgm:spPr>
        <a:solidFill>
          <a:schemeClr val="bg2">
            <a:lumMod val="20000"/>
            <a:lumOff val="80000"/>
          </a:schemeClr>
        </a:solidFill>
        <a:ln w="57150"/>
      </dgm:spPr>
      <dgm:t>
        <a:bodyPr/>
        <a:lstStyle/>
        <a:p>
          <a:r>
            <a:rPr lang="en-GB" dirty="0"/>
            <a:t>Structured medication reviews</a:t>
          </a:r>
        </a:p>
      </dgm:t>
    </dgm:pt>
    <dgm:pt modelId="{33E723E0-6958-2243-A6F4-7F4814A23789}" type="parTrans" cxnId="{C0E1F778-B76B-4949-B861-3DD5C3E08B3D}">
      <dgm:prSet/>
      <dgm:spPr/>
      <dgm:t>
        <a:bodyPr/>
        <a:lstStyle/>
        <a:p>
          <a:endParaRPr lang="en-GB"/>
        </a:p>
      </dgm:t>
    </dgm:pt>
    <dgm:pt modelId="{14EE1A88-CD9A-3E40-A002-14BAEE690222}" type="sibTrans" cxnId="{C0E1F778-B76B-4949-B861-3DD5C3E08B3D}">
      <dgm:prSet/>
      <dgm:spPr/>
      <dgm:t>
        <a:bodyPr/>
        <a:lstStyle/>
        <a:p>
          <a:endParaRPr lang="en-GB"/>
        </a:p>
      </dgm:t>
    </dgm:pt>
    <dgm:pt modelId="{235DCF5F-4FAE-2048-9E68-5218F2358C9B}">
      <dgm:prSet phldrT="[Text]"/>
      <dgm:spPr>
        <a:solidFill>
          <a:schemeClr val="bg2">
            <a:lumMod val="20000"/>
            <a:lumOff val="80000"/>
          </a:schemeClr>
        </a:solidFill>
      </dgm:spPr>
      <dgm:t>
        <a:bodyPr/>
        <a:lstStyle/>
        <a:p>
          <a:r>
            <a:rPr lang="en-GB" dirty="0"/>
            <a:t>Works in an environment that sells DTC</a:t>
          </a:r>
        </a:p>
      </dgm:t>
    </dgm:pt>
    <dgm:pt modelId="{1EC98E7F-9DA0-F34C-86F7-DC6AF880B778}" type="parTrans" cxnId="{6A764137-6F92-3A46-A916-43F3A553D55E}">
      <dgm:prSet/>
      <dgm:spPr/>
      <dgm:t>
        <a:bodyPr/>
        <a:lstStyle/>
        <a:p>
          <a:endParaRPr lang="en-GB"/>
        </a:p>
      </dgm:t>
    </dgm:pt>
    <dgm:pt modelId="{0B5EE8B7-7CAA-584B-A3F4-39AA980B7EA6}" type="sibTrans" cxnId="{6A764137-6F92-3A46-A916-43F3A553D55E}">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2">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1" presStyleCnt="12">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2" presStyleCnt="12">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2">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2">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2">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2">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2">
        <dgm:presLayoutVars>
          <dgm:bulletEnabled val="1"/>
        </dgm:presLayoutVars>
      </dgm:prSet>
      <dgm:spPr/>
    </dgm:pt>
    <dgm:pt modelId="{8F5662E2-D936-455C-991C-CE20CBA40AD2}" type="pres">
      <dgm:prSet presAssocID="{8B061A40-1054-4131-AD93-DCDBAF1E745F}" presName="sibTrans" presStyleCnt="0"/>
      <dgm:spPr/>
    </dgm:pt>
    <dgm:pt modelId="{9C2BCC72-D98E-1F42-831B-E642C6D9325E}" type="pres">
      <dgm:prSet presAssocID="{E92FD734-9518-CA41-BA4B-8020E65327C9}" presName="node" presStyleLbl="node1" presStyleIdx="8" presStyleCnt="12">
        <dgm:presLayoutVars>
          <dgm:bulletEnabled val="1"/>
        </dgm:presLayoutVars>
      </dgm:prSet>
      <dgm:spPr/>
    </dgm:pt>
    <dgm:pt modelId="{0B6BDDDB-9DC6-7F4A-855A-CE098147BFEB}" type="pres">
      <dgm:prSet presAssocID="{14EE1A88-CD9A-3E40-A002-14BAEE690222}" presName="sibTrans" presStyleCnt="0"/>
      <dgm:spPr/>
    </dgm:pt>
    <dgm:pt modelId="{436F555C-3B61-412C-87BA-251BCD8E276F}" type="pres">
      <dgm:prSet presAssocID="{52D7ACB4-D538-4230-9212-1877DE9F10E2}" presName="node" presStyleLbl="node1" presStyleIdx="9" presStyleCnt="12">
        <dgm:presLayoutVars>
          <dgm:bulletEnabled val="1"/>
        </dgm:presLayoutVars>
      </dgm:prSet>
      <dgm:spPr/>
    </dgm:pt>
    <dgm:pt modelId="{2C249050-8BAD-FC4A-BF08-30111207CDC3}" type="pres">
      <dgm:prSet presAssocID="{F732A910-BD27-4B61-BD13-BB8A705B677A}" presName="sibTrans" presStyleCnt="0"/>
      <dgm:spPr/>
    </dgm:pt>
    <dgm:pt modelId="{C2100576-8204-AE44-8540-117133C8DD04}" type="pres">
      <dgm:prSet presAssocID="{5CFC431F-1244-1D42-8E77-ECB74ECADE5D}" presName="node" presStyleLbl="node1" presStyleIdx="10" presStyleCnt="12">
        <dgm:presLayoutVars>
          <dgm:bulletEnabled val="1"/>
        </dgm:presLayoutVars>
      </dgm:prSet>
      <dgm:spPr/>
    </dgm:pt>
    <dgm:pt modelId="{C2E035E4-84EA-8B41-985C-A6E142738737}" type="pres">
      <dgm:prSet presAssocID="{40E2D5A0-FCBA-FA46-B6C9-982736330FFD}" presName="sibTrans" presStyleCnt="0"/>
      <dgm:spPr/>
    </dgm:pt>
    <dgm:pt modelId="{A7B7AA43-56A2-CB47-A034-42A8C5571BC5}" type="pres">
      <dgm:prSet presAssocID="{235DCF5F-4FAE-2048-9E68-5218F2358C9B}" presName="node" presStyleLbl="node1" presStyleIdx="11" presStyleCnt="12">
        <dgm:presLayoutVars>
          <dgm:bulletEnabled val="1"/>
        </dgm:presLayoutVars>
      </dgm:prSet>
      <dgm:spPr/>
    </dgm:pt>
  </dgm:ptLst>
  <dgm:cxnLst>
    <dgm:cxn modelId="{98FE6510-F24D-4F75-A00F-89F8464E7F4C}" srcId="{D76C3AF9-A01B-4303-BC40-86F695A5BB90}" destId="{52D7ACB4-D538-4230-9212-1877DE9F10E2}" srcOrd="9"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6A764137-6F92-3A46-A916-43F3A553D55E}" srcId="{D76C3AF9-A01B-4303-BC40-86F695A5BB90}" destId="{235DCF5F-4FAE-2048-9E68-5218F2358C9B}" srcOrd="11" destOrd="0" parTransId="{1EC98E7F-9DA0-F34C-86F7-DC6AF880B778}" sibTransId="{0B5EE8B7-7CAA-584B-A3F4-39AA980B7EA6}"/>
    <dgm:cxn modelId="{8028B138-64D2-4391-BFB7-31D61D78E31E}" srcId="{D76C3AF9-A01B-4303-BC40-86F695A5BB90}" destId="{03B8DE76-CD9C-4F1E-A10E-A8A4B13FB507}" srcOrd="1" destOrd="0" parTransId="{8E2F6045-BEC2-46D2-9B7B-40BFC4D0F71D}" sibTransId="{5F472383-DC4D-4899-BA9B-895536783C96}"/>
    <dgm:cxn modelId="{BD4E9C42-CEAB-4350-8742-00A6FB62D221}" srcId="{D76C3AF9-A01B-4303-BC40-86F695A5BB90}" destId="{B2E7AD66-D358-4912-9595-953685DE4A00}" srcOrd="6" destOrd="0" parTransId="{84AB70C4-B3EF-4E66-A1FC-5674E7430887}" sibTransId="{53D919E2-FB98-4E1F-9373-3232A589DD2A}"/>
    <dgm:cxn modelId="{B2AD4C4A-8198-48DA-9DCE-155844EB7439}" type="presOf" srcId="{4696BAFB-C312-4017-A369-897C891E5692}" destId="{5EF327DE-3C6A-4910-BDAA-9ACA2CA53880}" srcOrd="0" destOrd="0" presId="urn:microsoft.com/office/officeart/2005/8/layout/default"/>
    <dgm:cxn modelId="{AB31B757-17A8-424C-91C1-003D06D8D8D0}" type="presOf" srcId="{5CFC431F-1244-1D42-8E77-ECB74ECADE5D}" destId="{C2100576-8204-AE44-8540-117133C8DD04}" srcOrd="0" destOrd="0" presId="urn:microsoft.com/office/officeart/2005/8/layout/default"/>
    <dgm:cxn modelId="{C0E1F778-B76B-4949-B861-3DD5C3E08B3D}" srcId="{D76C3AF9-A01B-4303-BC40-86F695A5BB90}" destId="{E92FD734-9518-CA41-BA4B-8020E65327C9}" srcOrd="8" destOrd="0" parTransId="{33E723E0-6958-2243-A6F4-7F4814A23789}" sibTransId="{14EE1A88-CD9A-3E40-A002-14BAEE690222}"/>
    <dgm:cxn modelId="{EB520B7C-88EC-4989-9B58-F7B7CFB38675}" type="presOf" srcId="{B2E7AD66-D358-4912-9595-953685DE4A00}" destId="{D3329857-E319-41F0-819B-F809585C0A60}"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CA8B0984-BA1C-F54B-9ECA-F23ED4FB1B36}" type="presOf" srcId="{E92FD734-9518-CA41-BA4B-8020E65327C9}" destId="{9C2BCC72-D98E-1F42-831B-E642C6D9325E}" srcOrd="0" destOrd="0" presId="urn:microsoft.com/office/officeart/2005/8/layout/default"/>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D92573BE-6F6B-094E-A49D-204DD16003A4}" type="presOf" srcId="{235DCF5F-4FAE-2048-9E68-5218F2358C9B}" destId="{A7B7AA43-56A2-CB47-A034-42A8C5571BC5}" srcOrd="0" destOrd="0" presId="urn:microsoft.com/office/officeart/2005/8/layout/default"/>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7BF520E6-3D8E-CE46-B9EE-843103721F67}" srcId="{D76C3AF9-A01B-4303-BC40-86F695A5BB90}" destId="{5CFC431F-1244-1D42-8E77-ECB74ECADE5D}" srcOrd="10" destOrd="0" parTransId="{1B12FE34-6656-8242-98BB-DE2D841E15E5}" sibTransId="{40E2D5A0-FCBA-FA46-B6C9-982736330FFD}"/>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D23E9F33-DC51-4640-AC35-C02D40578FDF}" type="presParOf" srcId="{790C49AD-5B67-4476-B39B-DEDEC531C193}" destId="{CE82D2BB-9201-491F-AB39-FD588C2D3038}" srcOrd="2" destOrd="0" presId="urn:microsoft.com/office/officeart/2005/8/layout/default"/>
    <dgm:cxn modelId="{35DE45AB-3BAF-44A5-BD2C-BE3053B70C9C}" type="presParOf" srcId="{790C49AD-5B67-4476-B39B-DEDEC531C193}" destId="{77BC74B7-045C-4555-A5ED-5E27C7D7A7E8}"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6C60FD98-DBFC-D94E-B127-3A3C3004F255}" type="presParOf" srcId="{790C49AD-5B67-4476-B39B-DEDEC531C193}" destId="{9C2BCC72-D98E-1F42-831B-E642C6D9325E}" srcOrd="16" destOrd="0" presId="urn:microsoft.com/office/officeart/2005/8/layout/default"/>
    <dgm:cxn modelId="{AB734DEC-8E5C-C247-9BEF-D469E04C0DB3}" type="presParOf" srcId="{790C49AD-5B67-4476-B39B-DEDEC531C193}" destId="{0B6BDDDB-9DC6-7F4A-855A-CE098147BFEB}" srcOrd="17" destOrd="0" presId="urn:microsoft.com/office/officeart/2005/8/layout/default"/>
    <dgm:cxn modelId="{56A0EAC4-DC5F-46F9-A624-934369391CED}" type="presParOf" srcId="{790C49AD-5B67-4476-B39B-DEDEC531C193}" destId="{436F555C-3B61-412C-87BA-251BCD8E276F}" srcOrd="18" destOrd="0" presId="urn:microsoft.com/office/officeart/2005/8/layout/default"/>
    <dgm:cxn modelId="{0F4C4605-FF63-8047-B5AF-434C740D2612}" type="presParOf" srcId="{790C49AD-5B67-4476-B39B-DEDEC531C193}" destId="{2C249050-8BAD-FC4A-BF08-30111207CDC3}" srcOrd="19" destOrd="0" presId="urn:microsoft.com/office/officeart/2005/8/layout/default"/>
    <dgm:cxn modelId="{D8F07D66-9D48-AD42-9117-B362E44FA961}" type="presParOf" srcId="{790C49AD-5B67-4476-B39B-DEDEC531C193}" destId="{C2100576-8204-AE44-8540-117133C8DD04}" srcOrd="20" destOrd="0" presId="urn:microsoft.com/office/officeart/2005/8/layout/default"/>
    <dgm:cxn modelId="{ED8FD053-972F-1846-9EF0-7CE97931C822}" type="presParOf" srcId="{790C49AD-5B67-4476-B39B-DEDEC531C193}" destId="{C2E035E4-84EA-8B41-985C-A6E142738737}" srcOrd="21" destOrd="0" presId="urn:microsoft.com/office/officeart/2005/8/layout/default"/>
    <dgm:cxn modelId="{46E6D887-6453-0940-9A18-DC8FF51D330D}" type="presParOf" srcId="{790C49AD-5B67-4476-B39B-DEDEC531C193}" destId="{A7B7AA43-56A2-CB47-A034-42A8C5571BC5}"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chemeClr val="bg2">
            <a:lumMod val="20000"/>
            <a:lumOff val="80000"/>
          </a:schemeClr>
        </a:solidFill>
        <a:ln w="12700"/>
      </dgm:spPr>
      <dgm:t>
        <a:bodyPr/>
        <a:lstStyle/>
        <a:p>
          <a:r>
            <a:rPr lang="en-GB" sz="1400" dirty="0"/>
            <a:t>Apply </a:t>
          </a:r>
          <a:r>
            <a:rPr lang="en-GB" sz="1400" dirty="0" err="1"/>
            <a:t>MPharm</a:t>
          </a:r>
          <a:r>
            <a:rPr lang="en-GB" sz="1400" dirty="0"/>
            <a:t> knowledge in practice</a:t>
          </a:r>
        </a:p>
      </dgm:t>
    </dgm:pt>
    <dgm:pt modelId="{2651F93A-854A-4487-9827-6A07BCFF1BF7}" type="sibTrans" cxnId="{828254C0-4569-4714-AB96-099C48D9E799}">
      <dgm:prSet/>
      <dgm:spPr/>
      <dgm:t>
        <a:bodyPr/>
        <a:lstStyle/>
        <a:p>
          <a:endParaRPr lang="en-GB"/>
        </a:p>
      </dgm:t>
    </dgm:pt>
    <dgm:pt modelId="{B47D37DC-ADDC-4D20-B336-5AB3CFCF9369}" type="parTrans" cxnId="{828254C0-4569-4714-AB96-099C48D9E799}">
      <dgm:prSet/>
      <dgm:spPr/>
      <dgm:t>
        <a:bodyPr/>
        <a:lstStyle/>
        <a:p>
          <a:endParaRPr lang="en-GB"/>
        </a:p>
      </dgm:t>
    </dgm:pt>
    <dgm:pt modelId="{ADB8DF34-E075-4EBA-8F31-AA30C339CEDB}">
      <dgm:prSet phldrT="[Text]" custT="1"/>
      <dgm:spPr>
        <a:solidFill>
          <a:schemeClr val="bg2">
            <a:lumMod val="20000"/>
            <a:lumOff val="80000"/>
          </a:schemeClr>
        </a:solidFill>
        <a:ln w="12700"/>
      </dgm:spPr>
      <dgm:t>
        <a:bodyPr/>
        <a:lstStyle/>
        <a:p>
          <a:r>
            <a:rPr lang="en-GB" sz="1400" dirty="0"/>
            <a:t>Business development; targets, financial incentives, income generation</a:t>
          </a:r>
        </a:p>
      </dgm:t>
    </dgm:pt>
    <dgm:pt modelId="{057174E9-3F2C-401C-80CE-8F55850B4882}" type="sibTrans" cxnId="{D5ED5E4A-2DAD-47A9-838F-B184B98D68E9}">
      <dgm:prSet/>
      <dgm:spPr/>
      <dgm:t>
        <a:bodyPr/>
        <a:lstStyle/>
        <a:p>
          <a:endParaRPr lang="en-GB"/>
        </a:p>
      </dgm:t>
    </dgm:pt>
    <dgm:pt modelId="{C37272E5-E05A-4F72-8944-498E63B937A2}" type="parTrans" cxnId="{D5ED5E4A-2DAD-47A9-838F-B184B98D68E9}">
      <dgm:prSet/>
      <dgm:spPr/>
      <dgm:t>
        <a:bodyPr/>
        <a:lstStyle/>
        <a:p>
          <a:endParaRPr lang="en-GB"/>
        </a:p>
      </dgm:t>
    </dgm:pt>
    <dgm:pt modelId="{4696BAFB-C312-4017-A369-897C891E5692}">
      <dgm:prSet phldrT="[Text]" custT="1"/>
      <dgm:spPr>
        <a:solidFill>
          <a:schemeClr val="bg2">
            <a:lumMod val="20000"/>
            <a:lumOff val="80000"/>
          </a:schemeClr>
        </a:solidFill>
      </dgm:spPr>
      <dgm:t>
        <a:bodyPr/>
        <a:lstStyle/>
        <a:p>
          <a:r>
            <a:rPr lang="en-GB" sz="1400" dirty="0"/>
            <a:t>Cost-effective use of medicines</a:t>
          </a:r>
        </a:p>
      </dgm:t>
    </dgm:pt>
    <dgm:pt modelId="{DA737080-4598-42B5-9685-74B5F5519987}" type="sibTrans" cxnId="{6517F7EB-925C-4794-A22A-4965060F5FED}">
      <dgm:prSet/>
      <dgm:spPr/>
      <dgm:t>
        <a:bodyPr/>
        <a:lstStyle/>
        <a:p>
          <a:endParaRPr lang="en-GB"/>
        </a:p>
      </dgm:t>
    </dgm:pt>
    <dgm:pt modelId="{53867A99-5AE0-494B-AE59-A5B5506E0A3F}" type="parTrans" cxnId="{6517F7EB-925C-4794-A22A-4965060F5FED}">
      <dgm:prSet/>
      <dgm:spPr/>
      <dgm:t>
        <a:bodyPr/>
        <a:lstStyle/>
        <a:p>
          <a:endParaRPr lang="en-GB"/>
        </a:p>
      </dgm:t>
    </dgm:pt>
    <dgm:pt modelId="{E53E18CC-7784-46B1-934F-CFA99531319C}">
      <dgm:prSet phldrT="[Text]" custT="1"/>
      <dgm:spPr>
        <a:solidFill>
          <a:schemeClr val="bg2">
            <a:lumMod val="20000"/>
            <a:lumOff val="80000"/>
          </a:schemeClr>
        </a:solidFill>
      </dgm:spPr>
      <dgm:t>
        <a:bodyPr/>
        <a:lstStyle/>
        <a:p>
          <a:r>
            <a:rPr lang="en-GB" sz="1400" dirty="0"/>
            <a:t>Develop professionally across 4 pillars of pharmacy practice</a:t>
          </a:r>
        </a:p>
      </dgm:t>
    </dgm:pt>
    <dgm:pt modelId="{9AEA476B-C773-46F8-8B67-BA50C31C5620}" type="sibTrans" cxnId="{34917A83-F2E1-4437-811C-83EAA6EC95F7}">
      <dgm:prSet/>
      <dgm:spPr/>
      <dgm:t>
        <a:bodyPr/>
        <a:lstStyle/>
        <a:p>
          <a:endParaRPr lang="en-GB"/>
        </a:p>
      </dgm:t>
    </dgm:pt>
    <dgm:pt modelId="{0D0C0100-9703-4452-B644-1D95745561CA}" type="parTrans" cxnId="{34917A83-F2E1-4437-811C-83EAA6EC95F7}">
      <dgm:prSet/>
      <dgm:spPr/>
      <dgm:t>
        <a:bodyPr/>
        <a:lstStyle/>
        <a:p>
          <a:endParaRPr lang="en-GB"/>
        </a:p>
      </dgm:t>
    </dgm:pt>
    <dgm:pt modelId="{F6476F9D-93CF-4028-8DF7-BD2B173C2577}">
      <dgm:prSet phldrT="[Text]" custT="1"/>
      <dgm:spPr>
        <a:solidFill>
          <a:schemeClr val="bg2">
            <a:lumMod val="20000"/>
            <a:lumOff val="80000"/>
          </a:schemeClr>
        </a:solidFill>
        <a:ln w="57150"/>
      </dgm:spPr>
      <dgm:t>
        <a:bodyPr/>
        <a:lstStyle/>
        <a:p>
          <a:pPr>
            <a:buClrTx/>
            <a:buSzTx/>
            <a:buFontTx/>
            <a:buNone/>
          </a:pPr>
          <a:r>
            <a:rPr lang="en-GB" sz="1400" dirty="0"/>
            <a:t>Ensuring safe and most effective use of medicines</a:t>
          </a:r>
        </a:p>
      </dgm:t>
    </dgm:pt>
    <dgm:pt modelId="{FCC24B73-5F10-4D57-B8CE-497C932CF61C}" type="sibTrans" cxnId="{5C1C6D35-96E3-4641-AFA1-2E1155C3D820}">
      <dgm:prSet/>
      <dgm:spPr/>
      <dgm:t>
        <a:bodyPr/>
        <a:lstStyle/>
        <a:p>
          <a:endParaRPr lang="en-GB"/>
        </a:p>
      </dgm:t>
    </dgm:pt>
    <dgm:pt modelId="{0867901A-B211-41F4-B6D7-FA0CDDCD9878}" type="parTrans" cxnId="{5C1C6D35-96E3-4641-AFA1-2E1155C3D820}">
      <dgm:prSet/>
      <dgm:spPr/>
      <dgm:t>
        <a:bodyPr/>
        <a:lstStyle/>
        <a:p>
          <a:endParaRPr lang="en-GB"/>
        </a:p>
      </dgm:t>
    </dgm:pt>
    <dgm:pt modelId="{D5CBC0C9-F8F9-45E5-894E-63BA574BAEE9}">
      <dgm:prSet phldrT="[Text]" custT="1"/>
      <dgm:spPr>
        <a:solidFill>
          <a:schemeClr val="bg2">
            <a:lumMod val="20000"/>
            <a:lumOff val="80000"/>
          </a:schemeClr>
        </a:solidFill>
      </dgm:spPr>
      <dgm:t>
        <a:bodyPr/>
        <a:lstStyle/>
        <a:p>
          <a:r>
            <a:rPr lang="en-GB" sz="1400" dirty="0"/>
            <a:t>Increasing capacity for good quality patient care </a:t>
          </a:r>
        </a:p>
      </dgm:t>
    </dgm:pt>
    <dgm:pt modelId="{F1674D07-DDDB-4E4C-AC6D-2AD757F547B4}" type="sibTrans" cxnId="{D2E25D11-A4B3-494E-BF28-23BC2D215FF8}">
      <dgm:prSet/>
      <dgm:spPr/>
      <dgm:t>
        <a:bodyPr/>
        <a:lstStyle/>
        <a:p>
          <a:endParaRPr lang="en-GB"/>
        </a:p>
      </dgm:t>
    </dgm:pt>
    <dgm:pt modelId="{6CCE5DF2-FEDD-43F3-8FEE-9AFC3A0B52B5}" type="parTrans" cxnId="{D2E25D11-A4B3-494E-BF28-23BC2D215FF8}">
      <dgm:prSet/>
      <dgm:spPr/>
      <dgm:t>
        <a:bodyPr/>
        <a:lstStyle/>
        <a:p>
          <a:endParaRPr lang="en-GB"/>
        </a:p>
      </dgm:t>
    </dgm:pt>
    <dgm:pt modelId="{B2E7AD66-D358-4912-9595-953685DE4A00}">
      <dgm:prSet phldrT="[Text]" custT="1"/>
      <dgm:spPr>
        <a:solidFill>
          <a:schemeClr val="bg2">
            <a:lumMod val="20000"/>
            <a:lumOff val="80000"/>
          </a:schemeClr>
        </a:solidFill>
        <a:ln w="57150"/>
      </dgm:spPr>
      <dgm:t>
        <a:bodyPr/>
        <a:lstStyle/>
        <a:p>
          <a:r>
            <a:rPr lang="en-GB" sz="1400" dirty="0"/>
            <a:t>Optimising patient outcomes</a:t>
          </a:r>
        </a:p>
      </dgm:t>
    </dgm:pt>
    <dgm:pt modelId="{53D919E2-FB98-4E1F-9373-3232A589DD2A}" type="sibTrans" cxnId="{BD4E9C42-CEAB-4350-8742-00A6FB62D221}">
      <dgm:prSet/>
      <dgm:spPr/>
      <dgm:t>
        <a:bodyPr/>
        <a:lstStyle/>
        <a:p>
          <a:endParaRPr lang="en-GB"/>
        </a:p>
      </dgm:t>
    </dgm:pt>
    <dgm:pt modelId="{84AB70C4-B3EF-4E66-A1FC-5674E7430887}" type="parTrans" cxnId="{BD4E9C42-CEAB-4350-8742-00A6FB62D221}">
      <dgm:prSet/>
      <dgm:spPr/>
      <dgm:t>
        <a:bodyPr/>
        <a:lstStyle/>
        <a:p>
          <a:endParaRPr lang="en-GB"/>
        </a:p>
      </dgm:t>
    </dgm:pt>
    <dgm:pt modelId="{08B13232-1B0C-4BF6-A3BB-6FEE71C03C70}">
      <dgm:prSet phldrT="[Text]" custT="1"/>
      <dgm:spPr>
        <a:solidFill>
          <a:schemeClr val="bg2">
            <a:lumMod val="20000"/>
            <a:lumOff val="80000"/>
          </a:schemeClr>
        </a:solidFill>
        <a:ln w="57150"/>
      </dgm:spPr>
      <dgm:t>
        <a:bodyPr/>
        <a:lstStyle/>
        <a:p>
          <a:r>
            <a:rPr lang="en-GB" sz="1400" dirty="0"/>
            <a:t>Patient relationship and loyalty: enjoy being respected member of the local community</a:t>
          </a:r>
        </a:p>
      </dgm:t>
    </dgm:pt>
    <dgm:pt modelId="{8B061A40-1054-4131-AD93-DCDBAF1E745F}" type="sibTrans" cxnId="{31DD85DC-B0BC-4CBE-838F-4C3150B933A7}">
      <dgm:prSet/>
      <dgm:spPr/>
      <dgm:t>
        <a:bodyPr/>
        <a:lstStyle/>
        <a:p>
          <a:endParaRPr lang="en-GB"/>
        </a:p>
      </dgm:t>
    </dgm:pt>
    <dgm:pt modelId="{8E655E80-997E-49E3-9743-9EADF00AB066}" type="parTrans" cxnId="{31DD85DC-B0BC-4CBE-838F-4C3150B933A7}">
      <dgm:prSet/>
      <dgm:spPr/>
      <dgm:t>
        <a:bodyPr/>
        <a:lstStyle/>
        <a:p>
          <a:endParaRPr lang="en-GB"/>
        </a:p>
      </dgm:t>
    </dgm:pt>
    <dgm:pt modelId="{52D7ACB4-D538-4230-9212-1877DE9F10E2}">
      <dgm:prSet phldrT="[Text]" custT="1"/>
      <dgm:spPr>
        <a:solidFill>
          <a:schemeClr val="bg2">
            <a:lumMod val="20000"/>
            <a:lumOff val="80000"/>
          </a:schemeClr>
        </a:solidFill>
      </dgm:spPr>
      <dgm:t>
        <a:bodyPr/>
        <a:lstStyle/>
        <a:p>
          <a:pPr>
            <a:buClrTx/>
            <a:buSzTx/>
            <a:buFontTx/>
            <a:buNone/>
          </a:pPr>
          <a:r>
            <a:rPr lang="en-GB" sz="1400" dirty="0"/>
            <a:t>Prevention (preventing admissions and maintain patients in own home)</a:t>
          </a:r>
        </a:p>
      </dgm:t>
    </dgm:pt>
    <dgm:pt modelId="{F732A910-BD27-4B61-BD13-BB8A705B677A}" type="sibTrans" cxnId="{98FE6510-F24D-4F75-A00F-89F8464E7F4C}">
      <dgm:prSet/>
      <dgm:spPr/>
      <dgm:t>
        <a:bodyPr/>
        <a:lstStyle/>
        <a:p>
          <a:endParaRPr lang="en-GB"/>
        </a:p>
      </dgm:t>
    </dgm:pt>
    <dgm:pt modelId="{4ABC10F8-B32F-42EF-B6EE-F78069539FD4}" type="parTrans" cxnId="{98FE6510-F24D-4F75-A00F-89F8464E7F4C}">
      <dgm:prSet/>
      <dgm:spPr/>
      <dgm:t>
        <a:bodyPr/>
        <a:lstStyle/>
        <a:p>
          <a:endParaRPr lang="en-GB"/>
        </a:p>
      </dgm:t>
    </dgm:pt>
    <dgm:pt modelId="{6FCB93B5-3D82-482A-B555-308CE4368253}">
      <dgm:prSet phldrT="[Text]" custT="1"/>
      <dgm:spPr>
        <a:solidFill>
          <a:schemeClr val="bg2">
            <a:lumMod val="20000"/>
            <a:lumOff val="80000"/>
          </a:schemeClr>
        </a:solidFill>
        <a:ln w="3175"/>
      </dgm:spPr>
      <dgm:t>
        <a:bodyPr/>
        <a:lstStyle/>
        <a:p>
          <a:r>
            <a:rPr lang="en-GB" sz="1400" dirty="0"/>
            <a:t>Preventing wastage of medicines</a:t>
          </a:r>
        </a:p>
      </dgm:t>
    </dgm:pt>
    <dgm:pt modelId="{84ACB5E2-F43E-404D-A225-9550605D8370}" type="sibTrans" cxnId="{642408B9-68FF-41D5-9904-01BE07C9964D}">
      <dgm:prSet/>
      <dgm:spPr/>
      <dgm:t>
        <a:bodyPr/>
        <a:lstStyle/>
        <a:p>
          <a:endParaRPr lang="en-GB"/>
        </a:p>
      </dgm:t>
    </dgm:pt>
    <dgm:pt modelId="{F938EC25-A81F-4221-9F46-CC2A76F3F38D}" type="parTrans" cxnId="{642408B9-68FF-41D5-9904-01BE07C9964D}">
      <dgm:prSet/>
      <dgm:spPr/>
      <dgm:t>
        <a:bodyPr/>
        <a:lstStyle/>
        <a:p>
          <a:endParaRPr lang="en-GB"/>
        </a:p>
      </dgm:t>
    </dgm:pt>
    <dgm:pt modelId="{295C90BB-B144-4571-B458-059FDBC3CB5D}">
      <dgm:prSet phldrT="[Text]" custT="1"/>
      <dgm:spPr>
        <a:solidFill>
          <a:schemeClr val="bg2">
            <a:lumMod val="20000"/>
            <a:lumOff val="80000"/>
          </a:schemeClr>
        </a:solidFill>
      </dgm:spPr>
      <dgm:t>
        <a:bodyPr/>
        <a:lstStyle/>
        <a:p>
          <a:r>
            <a:rPr lang="en-GB" sz="1400" dirty="0"/>
            <a:t>Providing GP and MDT support in terms of workload and knowledge</a:t>
          </a:r>
        </a:p>
      </dgm:t>
    </dgm:pt>
    <dgm:pt modelId="{5A74DA21-3B16-48FF-85F8-56912440EABD}" type="sibTrans" cxnId="{7FC093AA-5231-4EE1-89FC-1FCDC3157105}">
      <dgm:prSet/>
      <dgm:spPr/>
      <dgm:t>
        <a:bodyPr/>
        <a:lstStyle/>
        <a:p>
          <a:endParaRPr lang="en-GB"/>
        </a:p>
      </dgm:t>
    </dgm:pt>
    <dgm:pt modelId="{028BB85A-BFA5-40FB-AA1E-71EFEAB99F59}" type="parTrans" cxnId="{7FC093AA-5231-4EE1-89FC-1FCDC3157105}">
      <dgm:prSet/>
      <dgm:spPr/>
      <dgm:t>
        <a:bodyPr/>
        <a:lstStyle/>
        <a:p>
          <a:endParaRPr lang="en-GB"/>
        </a:p>
      </dgm:t>
    </dgm:pt>
    <dgm:pt modelId="{DC24766D-321D-A642-B872-D6EB23402BED}">
      <dgm:prSet phldrT="[Text]" custT="1"/>
      <dgm:spPr>
        <a:solidFill>
          <a:schemeClr val="bg2">
            <a:lumMod val="20000"/>
            <a:lumOff val="80000"/>
          </a:schemeClr>
        </a:solidFill>
      </dgm:spPr>
      <dgm:t>
        <a:bodyPr/>
        <a:lstStyle/>
        <a:p>
          <a:r>
            <a:rPr lang="en-GB" sz="1400" dirty="0"/>
            <a:t>Responding to patient needs and supporting the patient journey</a:t>
          </a:r>
        </a:p>
      </dgm:t>
    </dgm:pt>
    <dgm:pt modelId="{83FC7A65-8667-344F-93FF-0E6B7670AD6F}" type="sibTrans" cxnId="{B85F3B22-67FD-0C4B-823C-6D75BFD2AE52}">
      <dgm:prSet/>
      <dgm:spPr/>
      <dgm:t>
        <a:bodyPr/>
        <a:lstStyle/>
        <a:p>
          <a:endParaRPr lang="en-GB"/>
        </a:p>
      </dgm:t>
    </dgm:pt>
    <dgm:pt modelId="{C7D54F64-4B6D-D943-A898-57916467E97D}" type="parTrans" cxnId="{B85F3B22-67FD-0C4B-823C-6D75BFD2AE52}">
      <dgm:prSet/>
      <dgm:spPr/>
      <dgm:t>
        <a:bodyPr/>
        <a:lstStyle/>
        <a:p>
          <a:endParaRPr lang="en-GB"/>
        </a:p>
      </dgm:t>
    </dgm:pt>
    <dgm:pt modelId="{57D14878-0AD7-9344-AB2B-E14A573C311A}">
      <dgm:prSet phldrT="[Text]" custT="1"/>
      <dgm:spPr>
        <a:solidFill>
          <a:schemeClr val="bg2">
            <a:lumMod val="20000"/>
            <a:lumOff val="80000"/>
          </a:schemeClr>
        </a:solidFill>
        <a:ln w="12700">
          <a:solidFill>
            <a:schemeClr val="tx1"/>
          </a:solidFill>
        </a:ln>
      </dgm:spPr>
      <dgm:t>
        <a:bodyPr/>
        <a:lstStyle/>
        <a:p>
          <a:pPr>
            <a:buClrTx/>
            <a:buSzTx/>
            <a:buFontTx/>
            <a:buNone/>
          </a:pPr>
          <a:r>
            <a:rPr lang="en-GB" sz="1400" dirty="0"/>
            <a:t>Supporting personalised medicine agenda</a:t>
          </a:r>
        </a:p>
      </dgm:t>
    </dgm:pt>
    <dgm:pt modelId="{1CEFF381-61E7-5743-8508-F7D8CC6BF3EF}" type="sibTrans" cxnId="{22747D22-1374-C64F-A433-1C78DE0D8A11}">
      <dgm:prSet/>
      <dgm:spPr/>
      <dgm:t>
        <a:bodyPr/>
        <a:lstStyle/>
        <a:p>
          <a:endParaRPr lang="en-GB"/>
        </a:p>
      </dgm:t>
    </dgm:pt>
    <dgm:pt modelId="{5B95108D-D290-6C45-9DC0-C81D1D91E647}" type="parTrans" cxnId="{22747D22-1374-C64F-A433-1C78DE0D8A11}">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AC9A42BD-144D-4434-B3A0-114576FE19D3}" type="pres">
      <dgm:prSet presAssocID="{670FF909-F3B9-4AAF-8E7C-D74D28104019}" presName="node" presStyleLbl="node1" presStyleIdx="0" presStyleCnt="13">
        <dgm:presLayoutVars>
          <dgm:bulletEnabled val="1"/>
        </dgm:presLayoutVars>
      </dgm:prSet>
      <dgm:spPr/>
    </dgm:pt>
    <dgm:pt modelId="{657FA40A-0A59-40C9-9DE5-178F5EF08D4A}" type="pres">
      <dgm:prSet presAssocID="{2651F93A-854A-4487-9827-6A07BCFF1BF7}" presName="sibTrans" presStyleCnt="0"/>
      <dgm:spPr/>
    </dgm:pt>
    <dgm:pt modelId="{14A7483F-53E1-4FF8-9149-1B67A84E391E}" type="pres">
      <dgm:prSet presAssocID="{ADB8DF34-E075-4EBA-8F31-AA30C339CEDB}" presName="node" presStyleLbl="node1" presStyleIdx="1" presStyleCnt="13">
        <dgm:presLayoutVars>
          <dgm:bulletEnabled val="1"/>
        </dgm:presLayoutVars>
      </dgm:prSet>
      <dgm:spPr/>
    </dgm:pt>
    <dgm:pt modelId="{820BBAAB-10FD-46C9-9BE8-5A68236E420F}" type="pres">
      <dgm:prSet presAssocID="{057174E9-3F2C-401C-80CE-8F55850B4882}" presName="sibTrans" presStyleCnt="0"/>
      <dgm:spPr/>
    </dgm:pt>
    <dgm:pt modelId="{5EF327DE-3C6A-4910-BDAA-9ACA2CA53880}" type="pres">
      <dgm:prSet presAssocID="{4696BAFB-C312-4017-A369-897C891E5692}" presName="node" presStyleLbl="node1" presStyleIdx="2" presStyleCnt="13">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3" presStyleCnt="13">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4" presStyleCnt="13">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5" presStyleCnt="13">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6" presStyleCnt="13">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7" presStyleCnt="13">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8" presStyleCnt="13">
        <dgm:presLayoutVars>
          <dgm:bulletEnabled val="1"/>
        </dgm:presLayoutVars>
      </dgm:prSet>
      <dgm:spPr/>
    </dgm:pt>
    <dgm:pt modelId="{3CC7D85F-B434-4655-8A6D-A35B56320BDD}" type="pres">
      <dgm:prSet presAssocID="{F732A910-BD27-4B61-BD13-BB8A705B677A}" presName="sibTrans" presStyleCnt="0"/>
      <dgm:spPr/>
    </dgm:pt>
    <dgm:pt modelId="{497BCB29-D59E-4366-8DC6-3708C0469842}" type="pres">
      <dgm:prSet presAssocID="{6FCB93B5-3D82-482A-B555-308CE4368253}" presName="node" presStyleLbl="node1" presStyleIdx="9" presStyleCnt="13">
        <dgm:presLayoutVars>
          <dgm:bulletEnabled val="1"/>
        </dgm:presLayoutVars>
      </dgm:prSet>
      <dgm:spPr/>
    </dgm:pt>
    <dgm:pt modelId="{F7F59385-4C27-4200-A802-3DFFB28212EA}" type="pres">
      <dgm:prSet presAssocID="{84ACB5E2-F43E-404D-A225-9550605D8370}" presName="sibTrans" presStyleCnt="0"/>
      <dgm:spPr/>
    </dgm:pt>
    <dgm:pt modelId="{A7D6EC74-20A9-46CD-A1AF-5010BB1798CE}" type="pres">
      <dgm:prSet presAssocID="{295C90BB-B144-4571-B458-059FDBC3CB5D}" presName="node" presStyleLbl="node1" presStyleIdx="10" presStyleCnt="13">
        <dgm:presLayoutVars>
          <dgm:bulletEnabled val="1"/>
        </dgm:presLayoutVars>
      </dgm:prSet>
      <dgm:spPr/>
    </dgm:pt>
    <dgm:pt modelId="{EE7129D3-E7EE-484E-88CD-6277F30C02BA}" type="pres">
      <dgm:prSet presAssocID="{5A74DA21-3B16-48FF-85F8-56912440EABD}" presName="sibTrans" presStyleCnt="0"/>
      <dgm:spPr/>
    </dgm:pt>
    <dgm:pt modelId="{EABF7D9B-F446-8043-9F13-F2426F7B119A}" type="pres">
      <dgm:prSet presAssocID="{DC24766D-321D-A642-B872-D6EB23402BED}" presName="node" presStyleLbl="node1" presStyleIdx="11" presStyleCnt="13">
        <dgm:presLayoutVars>
          <dgm:bulletEnabled val="1"/>
        </dgm:presLayoutVars>
      </dgm:prSet>
      <dgm:spPr/>
    </dgm:pt>
    <dgm:pt modelId="{F92F07B2-F116-DB47-BA78-3BDFE29C57E9}" type="pres">
      <dgm:prSet presAssocID="{83FC7A65-8667-344F-93FF-0E6B7670AD6F}" presName="sibTrans" presStyleCnt="0"/>
      <dgm:spPr/>
    </dgm:pt>
    <dgm:pt modelId="{E22CAC97-EF05-0346-84A8-505A201973E1}" type="pres">
      <dgm:prSet presAssocID="{57D14878-0AD7-9344-AB2B-E14A573C311A}" presName="node" presStyleLbl="node1" presStyleIdx="12" presStyleCnt="13">
        <dgm:presLayoutVars>
          <dgm:bulletEnabled val="1"/>
        </dgm:presLayoutVars>
      </dgm:prSet>
      <dgm:spPr/>
    </dgm:pt>
  </dgm:ptLst>
  <dgm:cxnLst>
    <dgm:cxn modelId="{98FE6510-F24D-4F75-A00F-89F8464E7F4C}" srcId="{D76C3AF9-A01B-4303-BC40-86F695A5BB90}" destId="{52D7ACB4-D538-4230-9212-1877DE9F10E2}" srcOrd="8" destOrd="0" parTransId="{4ABC10F8-B32F-42EF-B6EE-F78069539FD4}" sibTransId="{F732A910-BD27-4B61-BD13-BB8A705B677A}"/>
    <dgm:cxn modelId="{D2E25D11-A4B3-494E-BF28-23BC2D215FF8}" srcId="{D76C3AF9-A01B-4303-BC40-86F695A5BB90}" destId="{D5CBC0C9-F8F9-45E5-894E-63BA574BAEE9}" srcOrd="5" destOrd="0" parTransId="{6CCE5DF2-FEDD-43F3-8FEE-9AFC3A0B52B5}" sibTransId="{F1674D07-DDDB-4E4C-AC6D-2AD757F547B4}"/>
    <dgm:cxn modelId="{B85F3B22-67FD-0C4B-823C-6D75BFD2AE52}" srcId="{D76C3AF9-A01B-4303-BC40-86F695A5BB90}" destId="{DC24766D-321D-A642-B872-D6EB23402BED}" srcOrd="11" destOrd="0" parTransId="{C7D54F64-4B6D-D943-A898-57916467E97D}" sibTransId="{83FC7A65-8667-344F-93FF-0E6B7670AD6F}"/>
    <dgm:cxn modelId="{22747D22-1374-C64F-A433-1C78DE0D8A11}" srcId="{D76C3AF9-A01B-4303-BC40-86F695A5BB90}" destId="{57D14878-0AD7-9344-AB2B-E14A573C311A}" srcOrd="12" destOrd="0" parTransId="{5B95108D-D290-6C45-9DC0-C81D1D91E647}" sibTransId="{1CEFF381-61E7-5743-8508-F7D8CC6BF3EF}"/>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F3E2032B-9DCE-4C0D-BE4E-29BC8D069CDE}" type="presOf" srcId="{ADB8DF34-E075-4EBA-8F31-AA30C339CEDB}" destId="{14A7483F-53E1-4FF8-9149-1B67A84E391E}" srcOrd="0" destOrd="0" presId="urn:microsoft.com/office/officeart/2005/8/layout/default"/>
    <dgm:cxn modelId="{5C1C6D35-96E3-4641-AFA1-2E1155C3D820}" srcId="{D76C3AF9-A01B-4303-BC40-86F695A5BB90}" destId="{F6476F9D-93CF-4028-8DF7-BD2B173C2577}" srcOrd="4" destOrd="0" parTransId="{0867901A-B211-41F4-B6D7-FA0CDDCD9878}" sibTransId="{FCC24B73-5F10-4D57-B8CE-497C932CF61C}"/>
    <dgm:cxn modelId="{AAD6E761-998A-CB4C-A43D-B5EF5C078642}" type="presOf" srcId="{57D14878-0AD7-9344-AB2B-E14A573C311A}" destId="{E22CAC97-EF05-0346-84A8-505A201973E1}" srcOrd="0" destOrd="0" presId="urn:microsoft.com/office/officeart/2005/8/layout/default"/>
    <dgm:cxn modelId="{BD4E9C42-CEAB-4350-8742-00A6FB62D221}" srcId="{D76C3AF9-A01B-4303-BC40-86F695A5BB90}" destId="{B2E7AD66-D358-4912-9595-953685DE4A00}" srcOrd="6" destOrd="0" parTransId="{84AB70C4-B3EF-4E66-A1FC-5674E7430887}" sibTransId="{53D919E2-FB98-4E1F-9373-3232A589DD2A}"/>
    <dgm:cxn modelId="{D5ED5E4A-2DAD-47A9-838F-B184B98D68E9}" srcId="{D76C3AF9-A01B-4303-BC40-86F695A5BB90}" destId="{ADB8DF34-E075-4EBA-8F31-AA30C339CEDB}" srcOrd="1" destOrd="0" parTransId="{C37272E5-E05A-4F72-8944-498E63B937A2}" sibTransId="{057174E9-3F2C-401C-80CE-8F55850B4882}"/>
    <dgm:cxn modelId="{B2AD4C4A-8198-48DA-9DCE-155844EB7439}" type="presOf" srcId="{4696BAFB-C312-4017-A369-897C891E5692}" destId="{5EF327DE-3C6A-4910-BDAA-9ACA2CA53880}"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5A2F8982-882C-4FAD-8E89-F753E56B7DF9}" type="presOf" srcId="{6FCB93B5-3D82-482A-B555-308CE4368253}" destId="{497BCB29-D59E-4366-8DC6-3708C0469842}" srcOrd="0" destOrd="0" presId="urn:microsoft.com/office/officeart/2005/8/layout/default"/>
    <dgm:cxn modelId="{34917A83-F2E1-4437-811C-83EAA6EC95F7}" srcId="{D76C3AF9-A01B-4303-BC40-86F695A5BB90}" destId="{E53E18CC-7784-46B1-934F-CFA99531319C}" srcOrd="3"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0596679E-AAE5-4EA7-A158-CA4AE20608AA}" type="presOf" srcId="{E53E18CC-7784-46B1-934F-CFA99531319C}" destId="{C811154A-1CCD-4BF9-8DFE-8A9F30FA1BC5}" srcOrd="0" destOrd="0" presId="urn:microsoft.com/office/officeart/2005/8/layout/default"/>
    <dgm:cxn modelId="{5CE947A3-2EB5-4580-9FDC-3F34E00295AC}" type="presOf" srcId="{295C90BB-B144-4571-B458-059FDBC3CB5D}" destId="{A7D6EC74-20A9-46CD-A1AF-5010BB1798CE}" srcOrd="0" destOrd="0" presId="urn:microsoft.com/office/officeart/2005/8/layout/default"/>
    <dgm:cxn modelId="{7FC093AA-5231-4EE1-89FC-1FCDC3157105}" srcId="{D76C3AF9-A01B-4303-BC40-86F695A5BB90}" destId="{295C90BB-B144-4571-B458-059FDBC3CB5D}" srcOrd="10" destOrd="0" parTransId="{028BB85A-BFA5-40FB-AA1E-71EFEAB99F59}" sibTransId="{5A74DA21-3B16-48FF-85F8-56912440EABD}"/>
    <dgm:cxn modelId="{642408B9-68FF-41D5-9904-01BE07C9964D}" srcId="{D76C3AF9-A01B-4303-BC40-86F695A5BB90}" destId="{6FCB93B5-3D82-482A-B555-308CE4368253}" srcOrd="9" destOrd="0" parTransId="{F938EC25-A81F-4221-9F46-CC2A76F3F38D}" sibTransId="{84ACB5E2-F43E-404D-A225-9550605D8370}"/>
    <dgm:cxn modelId="{828254C0-4569-4714-AB96-099C48D9E799}" srcId="{D76C3AF9-A01B-4303-BC40-86F695A5BB90}" destId="{670FF909-F3B9-4AAF-8E7C-D74D28104019}" srcOrd="0"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31DD85DC-B0BC-4CBE-838F-4C3150B933A7}" srcId="{D76C3AF9-A01B-4303-BC40-86F695A5BB90}" destId="{08B13232-1B0C-4BF6-A3BB-6FEE71C03C70}" srcOrd="7" destOrd="0" parTransId="{8E655E80-997E-49E3-9743-9EADF00AB066}" sibTransId="{8B061A40-1054-4131-AD93-DCDBAF1E745F}"/>
    <dgm:cxn modelId="{6517F7EB-925C-4794-A22A-4965060F5FED}" srcId="{D76C3AF9-A01B-4303-BC40-86F695A5BB90}" destId="{4696BAFB-C312-4017-A369-897C891E5692}" srcOrd="2"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1BC00CFE-01BF-0941-B9F6-6B4A5190BCCF}" type="presOf" srcId="{DC24766D-321D-A642-B872-D6EB23402BED}" destId="{EABF7D9B-F446-8043-9F13-F2426F7B119A}" srcOrd="0" destOrd="0" presId="urn:microsoft.com/office/officeart/2005/8/layout/default"/>
    <dgm:cxn modelId="{B00DF318-04B1-4C3C-890D-5EEEC4B50954}" type="presParOf" srcId="{790C49AD-5B67-4476-B39B-DEDEC531C193}" destId="{AC9A42BD-144D-4434-B3A0-114576FE19D3}" srcOrd="0" destOrd="0" presId="urn:microsoft.com/office/officeart/2005/8/layout/default"/>
    <dgm:cxn modelId="{A4DFAA8E-92EC-4E56-BEA2-E6D814BD43A9}" type="presParOf" srcId="{790C49AD-5B67-4476-B39B-DEDEC531C193}" destId="{657FA40A-0A59-40C9-9DE5-178F5EF08D4A}" srcOrd="1" destOrd="0" presId="urn:microsoft.com/office/officeart/2005/8/layout/default"/>
    <dgm:cxn modelId="{EDBE51CE-9360-454C-8ABD-D21914D0F190}" type="presParOf" srcId="{790C49AD-5B67-4476-B39B-DEDEC531C193}" destId="{14A7483F-53E1-4FF8-9149-1B67A84E391E}" srcOrd="2" destOrd="0" presId="urn:microsoft.com/office/officeart/2005/8/layout/default"/>
    <dgm:cxn modelId="{1703862F-0D4C-4495-8947-A741B8DC4EAD}" type="presParOf" srcId="{790C49AD-5B67-4476-B39B-DEDEC531C193}" destId="{820BBAAB-10FD-46C9-9BE8-5A68236E420F}" srcOrd="3" destOrd="0" presId="urn:microsoft.com/office/officeart/2005/8/layout/default"/>
    <dgm:cxn modelId="{4B743441-062E-4384-AD39-8D10D0B5DF5F}" type="presParOf" srcId="{790C49AD-5B67-4476-B39B-DEDEC531C193}" destId="{5EF327DE-3C6A-4910-BDAA-9ACA2CA53880}" srcOrd="4" destOrd="0" presId="urn:microsoft.com/office/officeart/2005/8/layout/default"/>
    <dgm:cxn modelId="{C4CF5BD1-5E0F-4215-AA31-D02D9FFE4739}" type="presParOf" srcId="{790C49AD-5B67-4476-B39B-DEDEC531C193}" destId="{9739A1BE-DF60-4730-8F06-DB432C51DE6D}" srcOrd="5" destOrd="0" presId="urn:microsoft.com/office/officeart/2005/8/layout/default"/>
    <dgm:cxn modelId="{08DFF27E-1EB6-4DF7-9AAE-86DC22B2FB22}" type="presParOf" srcId="{790C49AD-5B67-4476-B39B-DEDEC531C193}" destId="{C811154A-1CCD-4BF9-8DFE-8A9F30FA1BC5}" srcOrd="6" destOrd="0" presId="urn:microsoft.com/office/officeart/2005/8/layout/default"/>
    <dgm:cxn modelId="{B460FA49-CCDC-46D4-8B4F-BE0C37B89D7B}" type="presParOf" srcId="{790C49AD-5B67-4476-B39B-DEDEC531C193}" destId="{3EDBBFED-CF5D-4903-B76E-4CB5D2D1B264}" srcOrd="7" destOrd="0" presId="urn:microsoft.com/office/officeart/2005/8/layout/default"/>
    <dgm:cxn modelId="{862FB923-4571-4B00-92EF-2F33A3129241}" type="presParOf" srcId="{790C49AD-5B67-4476-B39B-DEDEC531C193}" destId="{48104E75-B15F-43D7-B0E0-05CC7485F386}" srcOrd="8" destOrd="0" presId="urn:microsoft.com/office/officeart/2005/8/layout/default"/>
    <dgm:cxn modelId="{5A1C3BAF-E979-48F8-994D-EDF9AF86E1F2}" type="presParOf" srcId="{790C49AD-5B67-4476-B39B-DEDEC531C193}" destId="{93AC05D5-AAB7-4BC8-9216-0812D8581C12}" srcOrd="9" destOrd="0" presId="urn:microsoft.com/office/officeart/2005/8/layout/default"/>
    <dgm:cxn modelId="{4EADB3C6-1045-46CB-B456-3A37FDE4A0E4}" type="presParOf" srcId="{790C49AD-5B67-4476-B39B-DEDEC531C193}" destId="{04F0921A-6A52-4C34-96A1-24CF12BAE589}" srcOrd="10" destOrd="0" presId="urn:microsoft.com/office/officeart/2005/8/layout/default"/>
    <dgm:cxn modelId="{E21E6848-6016-4681-B44B-9AE5690E2023}" type="presParOf" srcId="{790C49AD-5B67-4476-B39B-DEDEC531C193}" destId="{B02A342C-A19A-4BB2-B2C5-3612768C3375}" srcOrd="11" destOrd="0" presId="urn:microsoft.com/office/officeart/2005/8/layout/default"/>
    <dgm:cxn modelId="{1458A866-F599-4651-9321-F2CBDEE44775}" type="presParOf" srcId="{790C49AD-5B67-4476-B39B-DEDEC531C193}" destId="{D3329857-E319-41F0-819B-F809585C0A60}" srcOrd="12" destOrd="0" presId="urn:microsoft.com/office/officeart/2005/8/layout/default"/>
    <dgm:cxn modelId="{D94FE7B5-206F-4893-AAD0-B778FBB282F9}" type="presParOf" srcId="{790C49AD-5B67-4476-B39B-DEDEC531C193}" destId="{3FF37532-8E3B-4F75-9FB1-282E5126C0DC}" srcOrd="13" destOrd="0" presId="urn:microsoft.com/office/officeart/2005/8/layout/default"/>
    <dgm:cxn modelId="{40BBC567-5FFB-41CB-A9C0-B9E466A397B4}" type="presParOf" srcId="{790C49AD-5B67-4476-B39B-DEDEC531C193}" destId="{1294197E-C8FE-4441-81D6-99EA7B7A8B42}" srcOrd="14" destOrd="0" presId="urn:microsoft.com/office/officeart/2005/8/layout/default"/>
    <dgm:cxn modelId="{7BDFE6CA-AD2A-40F5-8E01-EE7059E10835}" type="presParOf" srcId="{790C49AD-5B67-4476-B39B-DEDEC531C193}" destId="{8F5662E2-D936-455C-991C-CE20CBA40AD2}" srcOrd="15" destOrd="0" presId="urn:microsoft.com/office/officeart/2005/8/layout/default"/>
    <dgm:cxn modelId="{56A0EAC4-DC5F-46F9-A624-934369391CED}" type="presParOf" srcId="{790C49AD-5B67-4476-B39B-DEDEC531C193}" destId="{436F555C-3B61-412C-87BA-251BCD8E276F}" srcOrd="16" destOrd="0" presId="urn:microsoft.com/office/officeart/2005/8/layout/default"/>
    <dgm:cxn modelId="{98B32AF6-7B21-4FCA-A0F9-BDED6C9CBD2E}" type="presParOf" srcId="{790C49AD-5B67-4476-B39B-DEDEC531C193}" destId="{3CC7D85F-B434-4655-8A6D-A35B56320BDD}" srcOrd="17" destOrd="0" presId="urn:microsoft.com/office/officeart/2005/8/layout/default"/>
    <dgm:cxn modelId="{27A7220F-DE4F-41A0-8913-C80D8AAED9F3}" type="presParOf" srcId="{790C49AD-5B67-4476-B39B-DEDEC531C193}" destId="{497BCB29-D59E-4366-8DC6-3708C0469842}" srcOrd="18" destOrd="0" presId="urn:microsoft.com/office/officeart/2005/8/layout/default"/>
    <dgm:cxn modelId="{1C130AE7-470C-441B-96C5-CE7201EF2003}" type="presParOf" srcId="{790C49AD-5B67-4476-B39B-DEDEC531C193}" destId="{F7F59385-4C27-4200-A802-3DFFB28212EA}" srcOrd="19" destOrd="0" presId="urn:microsoft.com/office/officeart/2005/8/layout/default"/>
    <dgm:cxn modelId="{359BE55E-D995-43B5-9E59-1773EB42E007}" type="presParOf" srcId="{790C49AD-5B67-4476-B39B-DEDEC531C193}" destId="{A7D6EC74-20A9-46CD-A1AF-5010BB1798CE}" srcOrd="20" destOrd="0" presId="urn:microsoft.com/office/officeart/2005/8/layout/default"/>
    <dgm:cxn modelId="{4E1CD04A-0E59-A84B-AA7D-846A90D03376}" type="presParOf" srcId="{790C49AD-5B67-4476-B39B-DEDEC531C193}" destId="{EE7129D3-E7EE-484E-88CD-6277F30C02BA}" srcOrd="21" destOrd="0" presId="urn:microsoft.com/office/officeart/2005/8/layout/default"/>
    <dgm:cxn modelId="{D4E72DB4-C973-5C4A-9156-07CE4AC08517}" type="presParOf" srcId="{790C49AD-5B67-4476-B39B-DEDEC531C193}" destId="{EABF7D9B-F446-8043-9F13-F2426F7B119A}" srcOrd="22" destOrd="0" presId="urn:microsoft.com/office/officeart/2005/8/layout/default"/>
    <dgm:cxn modelId="{2B75A6EA-A189-5641-A35E-37FA3F55E01A}" type="presParOf" srcId="{790C49AD-5B67-4476-B39B-DEDEC531C193}" destId="{F92F07B2-F116-DB47-BA78-3BDFE29C57E9}" srcOrd="23" destOrd="0" presId="urn:microsoft.com/office/officeart/2005/8/layout/default"/>
    <dgm:cxn modelId="{F1E04601-56B8-B841-B2A3-FBE39C4F7F05}" type="presParOf" srcId="{790C49AD-5B67-4476-B39B-DEDEC531C193}" destId="{E22CAC97-EF05-0346-84A8-505A201973E1}"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6C3AF9-A01B-4303-BC40-86F695A5BB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70FF909-F3B9-4AAF-8E7C-D74D28104019}">
      <dgm:prSet phldrT="[Text]" custT="1"/>
      <dgm:spPr>
        <a:solidFill>
          <a:srgbClr val="80D2CC"/>
        </a:solidFill>
        <a:ln w="57150"/>
      </dgm:spPr>
      <dgm:t>
        <a:bodyPr/>
        <a:lstStyle/>
        <a:p>
          <a:r>
            <a:rPr lang="en-GB" sz="1400" dirty="0"/>
            <a:t>Clinical pathways to follow showing accountability at each stage</a:t>
          </a:r>
        </a:p>
      </dgm:t>
    </dgm:pt>
    <dgm:pt modelId="{B47D37DC-ADDC-4D20-B336-5AB3CFCF9369}" type="parTrans" cxnId="{828254C0-4569-4714-AB96-099C48D9E799}">
      <dgm:prSet/>
      <dgm:spPr/>
      <dgm:t>
        <a:bodyPr/>
        <a:lstStyle/>
        <a:p>
          <a:endParaRPr lang="en-GB"/>
        </a:p>
      </dgm:t>
    </dgm:pt>
    <dgm:pt modelId="{2651F93A-854A-4487-9827-6A07BCFF1BF7}" type="sibTrans" cxnId="{828254C0-4569-4714-AB96-099C48D9E799}">
      <dgm:prSet/>
      <dgm:spPr/>
      <dgm:t>
        <a:bodyPr/>
        <a:lstStyle/>
        <a:p>
          <a:endParaRPr lang="en-GB"/>
        </a:p>
      </dgm:t>
    </dgm:pt>
    <dgm:pt modelId="{4696BAFB-C312-4017-A369-897C891E5692}">
      <dgm:prSet phldrT="[Text]" custT="1"/>
      <dgm:spPr>
        <a:solidFill>
          <a:srgbClr val="80D2CC"/>
        </a:solidFill>
      </dgm:spPr>
      <dgm:t>
        <a:bodyPr/>
        <a:lstStyle/>
        <a:p>
          <a:r>
            <a:rPr lang="en-GB" sz="1400" dirty="0"/>
            <a:t>Education that is embedded into existing training pathway</a:t>
          </a:r>
        </a:p>
      </dgm:t>
    </dgm:pt>
    <dgm:pt modelId="{53867A99-5AE0-494B-AE59-A5B5506E0A3F}" type="parTrans" cxnId="{6517F7EB-925C-4794-A22A-4965060F5FED}">
      <dgm:prSet/>
      <dgm:spPr/>
      <dgm:t>
        <a:bodyPr/>
        <a:lstStyle/>
        <a:p>
          <a:endParaRPr lang="en-GB"/>
        </a:p>
      </dgm:t>
    </dgm:pt>
    <dgm:pt modelId="{DA737080-4598-42B5-9685-74B5F5519987}" type="sibTrans" cxnId="{6517F7EB-925C-4794-A22A-4965060F5FED}">
      <dgm:prSet/>
      <dgm:spPr/>
      <dgm:t>
        <a:bodyPr/>
        <a:lstStyle/>
        <a:p>
          <a:endParaRPr lang="en-GB"/>
        </a:p>
      </dgm:t>
    </dgm:pt>
    <dgm:pt modelId="{E53E18CC-7784-46B1-934F-CFA99531319C}">
      <dgm:prSet phldrT="[Text]" custT="1"/>
      <dgm:spPr>
        <a:solidFill>
          <a:srgbClr val="80D2CC"/>
        </a:solidFill>
      </dgm:spPr>
      <dgm:t>
        <a:bodyPr/>
        <a:lstStyle/>
        <a:p>
          <a:r>
            <a:rPr lang="en-GB" sz="1400" dirty="0"/>
            <a:t>Leadership in this space and clear communication of what is expected of me</a:t>
          </a:r>
        </a:p>
      </dgm:t>
    </dgm:pt>
    <dgm:pt modelId="{0D0C0100-9703-4452-B644-1D95745561CA}" type="parTrans" cxnId="{34917A83-F2E1-4437-811C-83EAA6EC95F7}">
      <dgm:prSet/>
      <dgm:spPr/>
      <dgm:t>
        <a:bodyPr/>
        <a:lstStyle/>
        <a:p>
          <a:endParaRPr lang="en-GB"/>
        </a:p>
      </dgm:t>
    </dgm:pt>
    <dgm:pt modelId="{9AEA476B-C773-46F8-8B67-BA50C31C5620}" type="sibTrans" cxnId="{34917A83-F2E1-4437-811C-83EAA6EC95F7}">
      <dgm:prSet/>
      <dgm:spPr/>
      <dgm:t>
        <a:bodyPr/>
        <a:lstStyle/>
        <a:p>
          <a:endParaRPr lang="en-GB"/>
        </a:p>
      </dgm:t>
    </dgm:pt>
    <dgm:pt modelId="{F6476F9D-93CF-4028-8DF7-BD2B173C2577}">
      <dgm:prSet phldrT="[Text]" custT="1"/>
      <dgm:spPr>
        <a:solidFill>
          <a:srgbClr val="80D2CC"/>
        </a:solidFill>
      </dgm:spPr>
      <dgm:t>
        <a:bodyPr/>
        <a:lstStyle/>
        <a:p>
          <a:pPr>
            <a:buClrTx/>
            <a:buSzTx/>
            <a:buFontTx/>
            <a:buNone/>
          </a:pPr>
          <a:r>
            <a:rPr lang="en-GB" sz="1400" dirty="0"/>
            <a:t>Local PCN genomics champion/ specialist – </a:t>
          </a:r>
          <a:r>
            <a:rPr lang="en-GB" sz="1400" b="0" dirty="0"/>
            <a:t>when service is up and running</a:t>
          </a:r>
          <a:endParaRPr lang="en-GB" sz="1400" dirty="0"/>
        </a:p>
      </dgm:t>
    </dgm:pt>
    <dgm:pt modelId="{0867901A-B211-41F4-B6D7-FA0CDDCD9878}" type="parTrans" cxnId="{5C1C6D35-96E3-4641-AFA1-2E1155C3D820}">
      <dgm:prSet/>
      <dgm:spPr/>
      <dgm:t>
        <a:bodyPr/>
        <a:lstStyle/>
        <a:p>
          <a:endParaRPr lang="en-GB"/>
        </a:p>
      </dgm:t>
    </dgm:pt>
    <dgm:pt modelId="{FCC24B73-5F10-4D57-B8CE-497C932CF61C}" type="sibTrans" cxnId="{5C1C6D35-96E3-4641-AFA1-2E1155C3D820}">
      <dgm:prSet/>
      <dgm:spPr/>
      <dgm:t>
        <a:bodyPr/>
        <a:lstStyle/>
        <a:p>
          <a:endParaRPr lang="en-GB"/>
        </a:p>
      </dgm:t>
    </dgm:pt>
    <dgm:pt modelId="{52D7ACB4-D538-4230-9212-1877DE9F10E2}">
      <dgm:prSet phldrT="[Text]" custT="1"/>
      <dgm:spPr>
        <a:solidFill>
          <a:srgbClr val="80D2CC"/>
        </a:solidFill>
      </dgm:spPr>
      <dgm:t>
        <a:bodyPr/>
        <a:lstStyle/>
        <a:p>
          <a:r>
            <a:rPr lang="en-GB" sz="1400" dirty="0"/>
            <a:t>Understanding how to work in a new multi professional team</a:t>
          </a:r>
        </a:p>
      </dgm:t>
    </dgm:pt>
    <dgm:pt modelId="{4ABC10F8-B32F-42EF-B6EE-F78069539FD4}" type="parTrans" cxnId="{98FE6510-F24D-4F75-A00F-89F8464E7F4C}">
      <dgm:prSet/>
      <dgm:spPr/>
      <dgm:t>
        <a:bodyPr/>
        <a:lstStyle/>
        <a:p>
          <a:endParaRPr lang="en-GB"/>
        </a:p>
      </dgm:t>
    </dgm:pt>
    <dgm:pt modelId="{F732A910-BD27-4B61-BD13-BB8A705B677A}" type="sibTrans" cxnId="{98FE6510-F24D-4F75-A00F-89F8464E7F4C}">
      <dgm:prSet/>
      <dgm:spPr/>
      <dgm:t>
        <a:bodyPr/>
        <a:lstStyle/>
        <a:p>
          <a:endParaRPr lang="en-GB"/>
        </a:p>
      </dgm:t>
    </dgm:pt>
    <dgm:pt modelId="{D5CBC0C9-F8F9-45E5-894E-63BA574BAEE9}">
      <dgm:prSet phldrT="[Text]" custT="1"/>
      <dgm:spPr>
        <a:solidFill>
          <a:srgbClr val="80D2CC"/>
        </a:solidFill>
      </dgm:spPr>
      <dgm:t>
        <a:bodyPr/>
        <a:lstStyle/>
        <a:p>
          <a:pPr>
            <a:buClrTx/>
            <a:buSzTx/>
            <a:buFontTx/>
            <a:buNone/>
          </a:pPr>
          <a:r>
            <a:rPr lang="en-GB" sz="1400" dirty="0"/>
            <a:t>Referral pathways to follow to identify which patients need testing</a:t>
          </a:r>
        </a:p>
      </dgm:t>
    </dgm:pt>
    <dgm:pt modelId="{6CCE5DF2-FEDD-43F3-8FEE-9AFC3A0B52B5}" type="parTrans" cxnId="{D2E25D11-A4B3-494E-BF28-23BC2D215FF8}">
      <dgm:prSet/>
      <dgm:spPr/>
      <dgm:t>
        <a:bodyPr/>
        <a:lstStyle/>
        <a:p>
          <a:endParaRPr lang="en-GB"/>
        </a:p>
      </dgm:t>
    </dgm:pt>
    <dgm:pt modelId="{F1674D07-DDDB-4E4C-AC6D-2AD757F547B4}" type="sibTrans" cxnId="{D2E25D11-A4B3-494E-BF28-23BC2D215FF8}">
      <dgm:prSet/>
      <dgm:spPr/>
      <dgm:t>
        <a:bodyPr/>
        <a:lstStyle/>
        <a:p>
          <a:endParaRPr lang="en-GB"/>
        </a:p>
      </dgm:t>
    </dgm:pt>
    <dgm:pt modelId="{B2E7AD66-D358-4912-9595-953685DE4A00}">
      <dgm:prSet phldrT="[Text]" custT="1"/>
      <dgm:spPr>
        <a:solidFill>
          <a:srgbClr val="80D2CC"/>
        </a:solidFill>
        <a:ln w="57150"/>
      </dgm:spPr>
      <dgm:t>
        <a:bodyPr/>
        <a:lstStyle/>
        <a:p>
          <a:r>
            <a:rPr lang="en-GB" sz="1400" dirty="0"/>
            <a:t>Support to deal with legal, ethical ramifications &amp; know limits of reasonable practice</a:t>
          </a:r>
        </a:p>
      </dgm:t>
    </dgm:pt>
    <dgm:pt modelId="{84AB70C4-B3EF-4E66-A1FC-5674E7430887}" type="parTrans" cxnId="{BD4E9C42-CEAB-4350-8742-00A6FB62D221}">
      <dgm:prSet/>
      <dgm:spPr/>
      <dgm:t>
        <a:bodyPr/>
        <a:lstStyle/>
        <a:p>
          <a:endParaRPr lang="en-GB"/>
        </a:p>
      </dgm:t>
    </dgm:pt>
    <dgm:pt modelId="{53D919E2-FB98-4E1F-9373-3232A589DD2A}" type="sibTrans" cxnId="{BD4E9C42-CEAB-4350-8742-00A6FB62D221}">
      <dgm:prSet/>
      <dgm:spPr/>
      <dgm:t>
        <a:bodyPr/>
        <a:lstStyle/>
        <a:p>
          <a:endParaRPr lang="en-GB"/>
        </a:p>
      </dgm:t>
    </dgm:pt>
    <dgm:pt modelId="{08B13232-1B0C-4BF6-A3BB-6FEE71C03C70}">
      <dgm:prSet phldrT="[Text]" custT="1"/>
      <dgm:spPr>
        <a:solidFill>
          <a:srgbClr val="80D2CC"/>
        </a:solidFill>
        <a:ln w="12700"/>
      </dgm:spPr>
      <dgm:t>
        <a:bodyPr/>
        <a:lstStyle/>
        <a:p>
          <a:pPr>
            <a:buClrTx/>
            <a:buSzTx/>
            <a:buFontTx/>
            <a:buNone/>
          </a:pPr>
          <a:r>
            <a:rPr lang="en-GB" sz="1400" dirty="0"/>
            <a:t>Support to identify patients who need genomic intervention</a:t>
          </a:r>
        </a:p>
      </dgm:t>
    </dgm:pt>
    <dgm:pt modelId="{8E655E80-997E-49E3-9743-9EADF00AB066}" type="parTrans" cxnId="{31DD85DC-B0BC-4CBE-838F-4C3150B933A7}">
      <dgm:prSet/>
      <dgm:spPr/>
      <dgm:t>
        <a:bodyPr/>
        <a:lstStyle/>
        <a:p>
          <a:endParaRPr lang="en-GB"/>
        </a:p>
      </dgm:t>
    </dgm:pt>
    <dgm:pt modelId="{8B061A40-1054-4131-AD93-DCDBAF1E745F}" type="sibTrans" cxnId="{31DD85DC-B0BC-4CBE-838F-4C3150B933A7}">
      <dgm:prSet/>
      <dgm:spPr/>
      <dgm:t>
        <a:bodyPr/>
        <a:lstStyle/>
        <a:p>
          <a:endParaRPr lang="en-GB"/>
        </a:p>
      </dgm:t>
    </dgm:pt>
    <dgm:pt modelId="{03B8DE76-CD9C-4F1E-A10E-A8A4B13FB507}">
      <dgm:prSet custT="1"/>
      <dgm:spPr>
        <a:solidFill>
          <a:srgbClr val="80D2CC"/>
        </a:solidFill>
      </dgm:spPr>
      <dgm:t>
        <a:bodyPr/>
        <a:lstStyle/>
        <a:p>
          <a:r>
            <a:rPr lang="en-GB" sz="1400" dirty="0"/>
            <a:t>Easy access to genomics results and confidence in lab testing &amp; results </a:t>
          </a:r>
        </a:p>
      </dgm:t>
    </dgm:pt>
    <dgm:pt modelId="{5F472383-DC4D-4899-BA9B-895536783C96}" type="sibTrans" cxnId="{8028B138-64D2-4391-BFB7-31D61D78E31E}">
      <dgm:prSet/>
      <dgm:spPr/>
      <dgm:t>
        <a:bodyPr/>
        <a:lstStyle/>
        <a:p>
          <a:endParaRPr lang="en-GB"/>
        </a:p>
      </dgm:t>
    </dgm:pt>
    <dgm:pt modelId="{8E2F6045-BEC2-46D2-9B7B-40BFC4D0F71D}" type="parTrans" cxnId="{8028B138-64D2-4391-BFB7-31D61D78E31E}">
      <dgm:prSet/>
      <dgm:spPr/>
      <dgm:t>
        <a:bodyPr/>
        <a:lstStyle/>
        <a:p>
          <a:endParaRPr lang="en-GB"/>
        </a:p>
      </dgm:t>
    </dgm:pt>
    <dgm:pt modelId="{BBE3EB94-F95B-4F9B-A8D2-48C37CD90D8C}">
      <dgm:prSet phldrT="[Text]" custT="1"/>
      <dgm:spPr>
        <a:solidFill>
          <a:srgbClr val="80D2CC"/>
        </a:solidFill>
      </dgm:spPr>
      <dgm:t>
        <a:bodyPr/>
        <a:lstStyle/>
        <a:p>
          <a:pPr>
            <a:buClrTx/>
            <a:buSzTx/>
            <a:buFontTx/>
            <a:buNone/>
          </a:pPr>
          <a:r>
            <a:rPr lang="en-GB" sz="1400" dirty="0"/>
            <a:t>Understanding who does what in testing process and how to apply results</a:t>
          </a:r>
        </a:p>
      </dgm:t>
    </dgm:pt>
    <dgm:pt modelId="{B607BCDD-B20F-4989-B820-951A85F84BDC}" type="parTrans" cxnId="{9DC7C453-11CC-49A8-9D25-FD1EB6378A70}">
      <dgm:prSet/>
      <dgm:spPr/>
      <dgm:t>
        <a:bodyPr/>
        <a:lstStyle/>
        <a:p>
          <a:endParaRPr lang="en-GB"/>
        </a:p>
      </dgm:t>
    </dgm:pt>
    <dgm:pt modelId="{6E90EE2B-13FC-4150-90D9-539B41405D8C}" type="sibTrans" cxnId="{9DC7C453-11CC-49A8-9D25-FD1EB6378A70}">
      <dgm:prSet/>
      <dgm:spPr/>
      <dgm:t>
        <a:bodyPr/>
        <a:lstStyle/>
        <a:p>
          <a:endParaRPr lang="en-GB"/>
        </a:p>
      </dgm:t>
    </dgm:pt>
    <dgm:pt modelId="{9F5F9A24-5926-4E3E-A7C0-715F76E7C412}">
      <dgm:prSet phldrT="[Text]" custT="1"/>
      <dgm:spPr>
        <a:solidFill>
          <a:srgbClr val="80D2CC"/>
        </a:solidFill>
        <a:ln w="12700"/>
      </dgm:spPr>
      <dgm:t>
        <a:bodyPr/>
        <a:lstStyle/>
        <a:p>
          <a:r>
            <a:rPr lang="en-GB" sz="1400" dirty="0"/>
            <a:t>Access to resources &amp; education to use in practice and for them to be built into my digital systems</a:t>
          </a:r>
        </a:p>
      </dgm:t>
    </dgm:pt>
    <dgm:pt modelId="{19392037-CC56-44DE-A98E-711AB57F6B12}" type="parTrans" cxnId="{ADA60C17-4FBA-497F-95B1-31BDF53003BA}">
      <dgm:prSet/>
      <dgm:spPr/>
      <dgm:t>
        <a:bodyPr/>
        <a:lstStyle/>
        <a:p>
          <a:endParaRPr lang="en-GB"/>
        </a:p>
      </dgm:t>
    </dgm:pt>
    <dgm:pt modelId="{32B9EA41-78D1-4DCE-ACE5-D467222DFCD7}" type="sibTrans" cxnId="{ADA60C17-4FBA-497F-95B1-31BDF53003BA}">
      <dgm:prSet/>
      <dgm:spPr/>
      <dgm:t>
        <a:bodyPr/>
        <a:lstStyle/>
        <a:p>
          <a:endParaRPr lang="en-GB"/>
        </a:p>
      </dgm:t>
    </dgm:pt>
    <dgm:pt modelId="{315F27FA-84FE-4444-8D2C-E1F428C01B2C}">
      <dgm:prSet phldrT="[Text]" custT="1"/>
      <dgm:spPr>
        <a:solidFill>
          <a:srgbClr val="80D2CC"/>
        </a:solidFill>
        <a:ln w="57150"/>
      </dgm:spPr>
      <dgm:t>
        <a:bodyPr/>
        <a:lstStyle/>
        <a:p>
          <a:pPr>
            <a:buClrTx/>
            <a:buSzTx/>
            <a:buFontTx/>
            <a:buNone/>
          </a:pPr>
          <a:r>
            <a:rPr lang="en-GB" sz="1400" dirty="0"/>
            <a:t>Background knowledge. Understand what genomics is &amp; how it fits into my role</a:t>
          </a:r>
        </a:p>
      </dgm:t>
    </dgm:pt>
    <dgm:pt modelId="{C9E45EA1-0398-4DCF-93EF-05CCDD3C51F3}" type="parTrans" cxnId="{9FD062A4-0172-496B-88E4-574203CF4431}">
      <dgm:prSet/>
      <dgm:spPr/>
      <dgm:t>
        <a:bodyPr/>
        <a:lstStyle/>
        <a:p>
          <a:endParaRPr lang="en-GB"/>
        </a:p>
      </dgm:t>
    </dgm:pt>
    <dgm:pt modelId="{13AABA2C-CBE0-4B49-9FF4-69E3F8DD68AE}" type="sibTrans" cxnId="{9FD062A4-0172-496B-88E4-574203CF4431}">
      <dgm:prSet/>
      <dgm:spPr/>
      <dgm:t>
        <a:bodyPr/>
        <a:lstStyle/>
        <a:p>
          <a:endParaRPr lang="en-GB"/>
        </a:p>
      </dgm:t>
    </dgm:pt>
    <dgm:pt modelId="{B8A6D06B-6C1B-4B21-9270-C88F6875E64B}">
      <dgm:prSet phldrT="[Text]" custT="1"/>
      <dgm:spPr>
        <a:solidFill>
          <a:srgbClr val="80D2CC"/>
        </a:solidFill>
      </dgm:spPr>
      <dgm:t>
        <a:bodyPr/>
        <a:lstStyle/>
        <a:p>
          <a:r>
            <a:rPr lang="en-GB" sz="1400" dirty="0"/>
            <a:t>Clear guidance on where I sit within this and what role we need to play</a:t>
          </a:r>
        </a:p>
      </dgm:t>
    </dgm:pt>
    <dgm:pt modelId="{C66CDF8A-2F5C-4889-A2B9-7C58A3803A35}" type="parTrans" cxnId="{4216AF93-7FBE-4166-A318-20FB9A283F3F}">
      <dgm:prSet/>
      <dgm:spPr/>
      <dgm:t>
        <a:bodyPr/>
        <a:lstStyle/>
        <a:p>
          <a:endParaRPr lang="en-GB"/>
        </a:p>
      </dgm:t>
    </dgm:pt>
    <dgm:pt modelId="{7A79DA01-F8E3-4D95-BCDE-901C371C1776}" type="sibTrans" cxnId="{4216AF93-7FBE-4166-A318-20FB9A283F3F}">
      <dgm:prSet/>
      <dgm:spPr/>
      <dgm:t>
        <a:bodyPr/>
        <a:lstStyle/>
        <a:p>
          <a:endParaRPr lang="en-GB"/>
        </a:p>
      </dgm:t>
    </dgm:pt>
    <dgm:pt modelId="{D61325EE-1425-4EDB-B389-B7E22A7E80B3}">
      <dgm:prSet phldrT="[Text]" custT="1"/>
      <dgm:spPr>
        <a:solidFill>
          <a:srgbClr val="80D2CC"/>
        </a:solidFill>
      </dgm:spPr>
      <dgm:t>
        <a:bodyPr/>
        <a:lstStyle/>
        <a:p>
          <a:r>
            <a:rPr lang="en-GB" sz="1400" dirty="0"/>
            <a:t>Universal knowledge of where test results are put and how to access them</a:t>
          </a:r>
        </a:p>
      </dgm:t>
    </dgm:pt>
    <dgm:pt modelId="{F3F8E748-46B7-450C-A01C-F708FFC6533D}" type="parTrans" cxnId="{9E9E3991-250D-451B-9E43-89AA6178E1C9}">
      <dgm:prSet/>
      <dgm:spPr/>
      <dgm:t>
        <a:bodyPr/>
        <a:lstStyle/>
        <a:p>
          <a:endParaRPr lang="en-GB"/>
        </a:p>
      </dgm:t>
    </dgm:pt>
    <dgm:pt modelId="{C27B1FD1-28E3-4689-9F61-D8582F0035E7}" type="sibTrans" cxnId="{9E9E3991-250D-451B-9E43-89AA6178E1C9}">
      <dgm:prSet/>
      <dgm:spPr/>
      <dgm:t>
        <a:bodyPr/>
        <a:lstStyle/>
        <a:p>
          <a:endParaRPr lang="en-GB"/>
        </a:p>
      </dgm:t>
    </dgm:pt>
    <dgm:pt modelId="{3D2FA93B-D185-46FC-BB47-6A24B78F727B}">
      <dgm:prSet phldrT="[Text]" custT="1"/>
      <dgm:spPr>
        <a:solidFill>
          <a:srgbClr val="80D2CC"/>
        </a:solidFill>
        <a:ln w="12700"/>
      </dgm:spPr>
      <dgm:t>
        <a:bodyPr/>
        <a:lstStyle/>
        <a:p>
          <a:r>
            <a:rPr lang="en-GB" sz="1400" dirty="0"/>
            <a:t>Access to specialist advice from a hospital or genomics service</a:t>
          </a:r>
        </a:p>
      </dgm:t>
    </dgm:pt>
    <dgm:pt modelId="{193118F0-E8C4-4809-AFBD-0410F7FCEA43}" type="parTrans" cxnId="{B69ED87C-CFF4-4F18-86D1-C53693BB8D97}">
      <dgm:prSet/>
      <dgm:spPr/>
      <dgm:t>
        <a:bodyPr/>
        <a:lstStyle/>
        <a:p>
          <a:endParaRPr lang="en-GB"/>
        </a:p>
      </dgm:t>
    </dgm:pt>
    <dgm:pt modelId="{A9733DB7-117A-44C3-92EB-251688BB8340}" type="sibTrans" cxnId="{B69ED87C-CFF4-4F18-86D1-C53693BB8D97}">
      <dgm:prSet/>
      <dgm:spPr/>
      <dgm:t>
        <a:bodyPr/>
        <a:lstStyle/>
        <a:p>
          <a:endParaRPr lang="en-GB"/>
        </a:p>
      </dgm:t>
    </dgm:pt>
    <dgm:pt modelId="{790C49AD-5B67-4476-B39B-DEDEC531C193}" type="pres">
      <dgm:prSet presAssocID="{D76C3AF9-A01B-4303-BC40-86F695A5BB90}" presName="diagram" presStyleCnt="0">
        <dgm:presLayoutVars>
          <dgm:dir/>
          <dgm:resizeHandles val="exact"/>
        </dgm:presLayoutVars>
      </dgm:prSet>
      <dgm:spPr/>
    </dgm:pt>
    <dgm:pt modelId="{72BBEBBA-90E1-49BE-A3E7-67C5A1EC7B69}" type="pres">
      <dgm:prSet presAssocID="{9F5F9A24-5926-4E3E-A7C0-715F76E7C412}" presName="node" presStyleLbl="node1" presStyleIdx="0" presStyleCnt="15">
        <dgm:presLayoutVars>
          <dgm:bulletEnabled val="1"/>
        </dgm:presLayoutVars>
      </dgm:prSet>
      <dgm:spPr/>
    </dgm:pt>
    <dgm:pt modelId="{7B3E7E70-35EF-4944-A891-901BB94B5121}" type="pres">
      <dgm:prSet presAssocID="{32B9EA41-78D1-4DCE-ACE5-D467222DFCD7}" presName="sibTrans" presStyleCnt="0"/>
      <dgm:spPr/>
    </dgm:pt>
    <dgm:pt modelId="{3216DBA7-3D13-42EA-9FA1-81A2E17232D2}" type="pres">
      <dgm:prSet presAssocID="{3D2FA93B-D185-46FC-BB47-6A24B78F727B}" presName="node" presStyleLbl="node1" presStyleIdx="1" presStyleCnt="15">
        <dgm:presLayoutVars>
          <dgm:bulletEnabled val="1"/>
        </dgm:presLayoutVars>
      </dgm:prSet>
      <dgm:spPr/>
    </dgm:pt>
    <dgm:pt modelId="{F62CB71E-4B14-4AF1-BF2C-16BF0577D117}" type="pres">
      <dgm:prSet presAssocID="{A9733DB7-117A-44C3-92EB-251688BB8340}" presName="sibTrans" presStyleCnt="0"/>
      <dgm:spPr/>
    </dgm:pt>
    <dgm:pt modelId="{701E2E8E-A9A9-4554-A380-6CBF8ECF61CF}" type="pres">
      <dgm:prSet presAssocID="{315F27FA-84FE-4444-8D2C-E1F428C01B2C}" presName="node" presStyleLbl="node1" presStyleIdx="2" presStyleCnt="15">
        <dgm:presLayoutVars>
          <dgm:bulletEnabled val="1"/>
        </dgm:presLayoutVars>
      </dgm:prSet>
      <dgm:spPr/>
    </dgm:pt>
    <dgm:pt modelId="{1E9FEA09-0540-4A49-8F15-139B9BD64FE8}" type="pres">
      <dgm:prSet presAssocID="{13AABA2C-CBE0-4B49-9FF4-69E3F8DD68AE}" presName="sibTrans" presStyleCnt="0"/>
      <dgm:spPr/>
    </dgm:pt>
    <dgm:pt modelId="{0ED84DE8-99E7-4D18-A92A-F072C526F29B}" type="pres">
      <dgm:prSet presAssocID="{B8A6D06B-6C1B-4B21-9270-C88F6875E64B}" presName="node" presStyleLbl="node1" presStyleIdx="3" presStyleCnt="15">
        <dgm:presLayoutVars>
          <dgm:bulletEnabled val="1"/>
        </dgm:presLayoutVars>
      </dgm:prSet>
      <dgm:spPr/>
    </dgm:pt>
    <dgm:pt modelId="{7CE7A014-A622-458A-A2D7-FF7325CC2CB3}" type="pres">
      <dgm:prSet presAssocID="{7A79DA01-F8E3-4D95-BCDE-901C371C1776}" presName="sibTrans" presStyleCnt="0"/>
      <dgm:spPr/>
    </dgm:pt>
    <dgm:pt modelId="{AC9A42BD-144D-4434-B3A0-114576FE19D3}" type="pres">
      <dgm:prSet presAssocID="{670FF909-F3B9-4AAF-8E7C-D74D28104019}" presName="node" presStyleLbl="node1" presStyleIdx="4" presStyleCnt="15">
        <dgm:presLayoutVars>
          <dgm:bulletEnabled val="1"/>
        </dgm:presLayoutVars>
      </dgm:prSet>
      <dgm:spPr/>
    </dgm:pt>
    <dgm:pt modelId="{657FA40A-0A59-40C9-9DE5-178F5EF08D4A}" type="pres">
      <dgm:prSet presAssocID="{2651F93A-854A-4487-9827-6A07BCFF1BF7}" presName="sibTrans" presStyleCnt="0"/>
      <dgm:spPr/>
    </dgm:pt>
    <dgm:pt modelId="{CE82D2BB-9201-491F-AB39-FD588C2D3038}" type="pres">
      <dgm:prSet presAssocID="{03B8DE76-CD9C-4F1E-A10E-A8A4B13FB507}" presName="node" presStyleLbl="node1" presStyleIdx="5" presStyleCnt="15">
        <dgm:presLayoutVars>
          <dgm:bulletEnabled val="1"/>
        </dgm:presLayoutVars>
      </dgm:prSet>
      <dgm:spPr/>
    </dgm:pt>
    <dgm:pt modelId="{77BC74B7-045C-4555-A5ED-5E27C7D7A7E8}" type="pres">
      <dgm:prSet presAssocID="{5F472383-DC4D-4899-BA9B-895536783C96}" presName="sibTrans" presStyleCnt="0"/>
      <dgm:spPr/>
    </dgm:pt>
    <dgm:pt modelId="{5EF327DE-3C6A-4910-BDAA-9ACA2CA53880}" type="pres">
      <dgm:prSet presAssocID="{4696BAFB-C312-4017-A369-897C891E5692}" presName="node" presStyleLbl="node1" presStyleIdx="6" presStyleCnt="15">
        <dgm:presLayoutVars>
          <dgm:bulletEnabled val="1"/>
        </dgm:presLayoutVars>
      </dgm:prSet>
      <dgm:spPr/>
    </dgm:pt>
    <dgm:pt modelId="{9739A1BE-DF60-4730-8F06-DB432C51DE6D}" type="pres">
      <dgm:prSet presAssocID="{DA737080-4598-42B5-9685-74B5F5519987}" presName="sibTrans" presStyleCnt="0"/>
      <dgm:spPr/>
    </dgm:pt>
    <dgm:pt modelId="{C811154A-1CCD-4BF9-8DFE-8A9F30FA1BC5}" type="pres">
      <dgm:prSet presAssocID="{E53E18CC-7784-46B1-934F-CFA99531319C}" presName="node" presStyleLbl="node1" presStyleIdx="7" presStyleCnt="15">
        <dgm:presLayoutVars>
          <dgm:bulletEnabled val="1"/>
        </dgm:presLayoutVars>
      </dgm:prSet>
      <dgm:spPr/>
    </dgm:pt>
    <dgm:pt modelId="{3EDBBFED-CF5D-4903-B76E-4CB5D2D1B264}" type="pres">
      <dgm:prSet presAssocID="{9AEA476B-C773-46F8-8B67-BA50C31C5620}" presName="sibTrans" presStyleCnt="0"/>
      <dgm:spPr/>
    </dgm:pt>
    <dgm:pt modelId="{48104E75-B15F-43D7-B0E0-05CC7485F386}" type="pres">
      <dgm:prSet presAssocID="{F6476F9D-93CF-4028-8DF7-BD2B173C2577}" presName="node" presStyleLbl="node1" presStyleIdx="8" presStyleCnt="15">
        <dgm:presLayoutVars>
          <dgm:bulletEnabled val="1"/>
        </dgm:presLayoutVars>
      </dgm:prSet>
      <dgm:spPr/>
    </dgm:pt>
    <dgm:pt modelId="{93AC05D5-AAB7-4BC8-9216-0812D8581C12}" type="pres">
      <dgm:prSet presAssocID="{FCC24B73-5F10-4D57-B8CE-497C932CF61C}" presName="sibTrans" presStyleCnt="0"/>
      <dgm:spPr/>
    </dgm:pt>
    <dgm:pt modelId="{04F0921A-6A52-4C34-96A1-24CF12BAE589}" type="pres">
      <dgm:prSet presAssocID="{D5CBC0C9-F8F9-45E5-894E-63BA574BAEE9}" presName="node" presStyleLbl="node1" presStyleIdx="9" presStyleCnt="15">
        <dgm:presLayoutVars>
          <dgm:bulletEnabled val="1"/>
        </dgm:presLayoutVars>
      </dgm:prSet>
      <dgm:spPr/>
    </dgm:pt>
    <dgm:pt modelId="{B02A342C-A19A-4BB2-B2C5-3612768C3375}" type="pres">
      <dgm:prSet presAssocID="{F1674D07-DDDB-4E4C-AC6D-2AD757F547B4}" presName="sibTrans" presStyleCnt="0"/>
      <dgm:spPr/>
    </dgm:pt>
    <dgm:pt modelId="{D3329857-E319-41F0-819B-F809585C0A60}" type="pres">
      <dgm:prSet presAssocID="{B2E7AD66-D358-4912-9595-953685DE4A00}" presName="node" presStyleLbl="node1" presStyleIdx="10" presStyleCnt="15">
        <dgm:presLayoutVars>
          <dgm:bulletEnabled val="1"/>
        </dgm:presLayoutVars>
      </dgm:prSet>
      <dgm:spPr/>
    </dgm:pt>
    <dgm:pt modelId="{3FF37532-8E3B-4F75-9FB1-282E5126C0DC}" type="pres">
      <dgm:prSet presAssocID="{53D919E2-FB98-4E1F-9373-3232A589DD2A}" presName="sibTrans" presStyleCnt="0"/>
      <dgm:spPr/>
    </dgm:pt>
    <dgm:pt modelId="{1294197E-C8FE-4441-81D6-99EA7B7A8B42}" type="pres">
      <dgm:prSet presAssocID="{08B13232-1B0C-4BF6-A3BB-6FEE71C03C70}" presName="node" presStyleLbl="node1" presStyleIdx="11" presStyleCnt="15">
        <dgm:presLayoutVars>
          <dgm:bulletEnabled val="1"/>
        </dgm:presLayoutVars>
      </dgm:prSet>
      <dgm:spPr/>
    </dgm:pt>
    <dgm:pt modelId="{8F5662E2-D936-455C-991C-CE20CBA40AD2}" type="pres">
      <dgm:prSet presAssocID="{8B061A40-1054-4131-AD93-DCDBAF1E745F}" presName="sibTrans" presStyleCnt="0"/>
      <dgm:spPr/>
    </dgm:pt>
    <dgm:pt modelId="{436F555C-3B61-412C-87BA-251BCD8E276F}" type="pres">
      <dgm:prSet presAssocID="{52D7ACB4-D538-4230-9212-1877DE9F10E2}" presName="node" presStyleLbl="node1" presStyleIdx="12" presStyleCnt="15">
        <dgm:presLayoutVars>
          <dgm:bulletEnabled val="1"/>
        </dgm:presLayoutVars>
      </dgm:prSet>
      <dgm:spPr/>
    </dgm:pt>
    <dgm:pt modelId="{93FED9F7-C045-4516-AD64-2746C80FCE3B}" type="pres">
      <dgm:prSet presAssocID="{F732A910-BD27-4B61-BD13-BB8A705B677A}" presName="sibTrans" presStyleCnt="0"/>
      <dgm:spPr/>
    </dgm:pt>
    <dgm:pt modelId="{9910D55C-63A0-404A-9A78-5223A57DBC03}" type="pres">
      <dgm:prSet presAssocID="{BBE3EB94-F95B-4F9B-A8D2-48C37CD90D8C}" presName="node" presStyleLbl="node1" presStyleIdx="13" presStyleCnt="15">
        <dgm:presLayoutVars>
          <dgm:bulletEnabled val="1"/>
        </dgm:presLayoutVars>
      </dgm:prSet>
      <dgm:spPr/>
    </dgm:pt>
    <dgm:pt modelId="{79B5E765-C206-4619-86AA-2C1EFFA6CCCC}" type="pres">
      <dgm:prSet presAssocID="{6E90EE2B-13FC-4150-90D9-539B41405D8C}" presName="sibTrans" presStyleCnt="0"/>
      <dgm:spPr/>
    </dgm:pt>
    <dgm:pt modelId="{D29F4886-9AD2-4B32-AC8A-673DA3B66131}" type="pres">
      <dgm:prSet presAssocID="{D61325EE-1425-4EDB-B389-B7E22A7E80B3}" presName="node" presStyleLbl="node1" presStyleIdx="14" presStyleCnt="15">
        <dgm:presLayoutVars>
          <dgm:bulletEnabled val="1"/>
        </dgm:presLayoutVars>
      </dgm:prSet>
      <dgm:spPr/>
    </dgm:pt>
  </dgm:ptLst>
  <dgm:cxnLst>
    <dgm:cxn modelId="{98FE6510-F24D-4F75-A00F-89F8464E7F4C}" srcId="{D76C3AF9-A01B-4303-BC40-86F695A5BB90}" destId="{52D7ACB4-D538-4230-9212-1877DE9F10E2}" srcOrd="12" destOrd="0" parTransId="{4ABC10F8-B32F-42EF-B6EE-F78069539FD4}" sibTransId="{F732A910-BD27-4B61-BD13-BB8A705B677A}"/>
    <dgm:cxn modelId="{D2E25D11-A4B3-494E-BF28-23BC2D215FF8}" srcId="{D76C3AF9-A01B-4303-BC40-86F695A5BB90}" destId="{D5CBC0C9-F8F9-45E5-894E-63BA574BAEE9}" srcOrd="9" destOrd="0" parTransId="{6CCE5DF2-FEDD-43F3-8FEE-9AFC3A0B52B5}" sibTransId="{F1674D07-DDDB-4E4C-AC6D-2AD757F547B4}"/>
    <dgm:cxn modelId="{ADA60C17-4FBA-497F-95B1-31BDF53003BA}" srcId="{D76C3AF9-A01B-4303-BC40-86F695A5BB90}" destId="{9F5F9A24-5926-4E3E-A7C0-715F76E7C412}" srcOrd="0" destOrd="0" parTransId="{19392037-CC56-44DE-A98E-711AB57F6B12}" sibTransId="{32B9EA41-78D1-4DCE-ACE5-D467222DFCD7}"/>
    <dgm:cxn modelId="{DB39E925-CBCA-4B5A-BC7B-938C40693D67}" type="presOf" srcId="{9F5F9A24-5926-4E3E-A7C0-715F76E7C412}" destId="{72BBEBBA-90E1-49BE-A3E7-67C5A1EC7B69}" srcOrd="0" destOrd="0" presId="urn:microsoft.com/office/officeart/2005/8/layout/default"/>
    <dgm:cxn modelId="{EDF2B626-0705-4F7C-A22A-7CFB684DCD78}" type="presOf" srcId="{F6476F9D-93CF-4028-8DF7-BD2B173C2577}" destId="{48104E75-B15F-43D7-B0E0-05CC7485F386}" srcOrd="0" destOrd="0" presId="urn:microsoft.com/office/officeart/2005/8/layout/default"/>
    <dgm:cxn modelId="{8CF68929-CD3D-411D-88FC-6A807CD4E8E4}" type="presOf" srcId="{D76C3AF9-A01B-4303-BC40-86F695A5BB90}" destId="{790C49AD-5B67-4476-B39B-DEDEC531C193}" srcOrd="0" destOrd="0" presId="urn:microsoft.com/office/officeart/2005/8/layout/default"/>
    <dgm:cxn modelId="{5C1C6D35-96E3-4641-AFA1-2E1155C3D820}" srcId="{D76C3AF9-A01B-4303-BC40-86F695A5BB90}" destId="{F6476F9D-93CF-4028-8DF7-BD2B173C2577}" srcOrd="8" destOrd="0" parTransId="{0867901A-B211-41F4-B6D7-FA0CDDCD9878}" sibTransId="{FCC24B73-5F10-4D57-B8CE-497C932CF61C}"/>
    <dgm:cxn modelId="{8028B138-64D2-4391-BFB7-31D61D78E31E}" srcId="{D76C3AF9-A01B-4303-BC40-86F695A5BB90}" destId="{03B8DE76-CD9C-4F1E-A10E-A8A4B13FB507}" srcOrd="5" destOrd="0" parTransId="{8E2F6045-BEC2-46D2-9B7B-40BFC4D0F71D}" sibTransId="{5F472383-DC4D-4899-BA9B-895536783C96}"/>
    <dgm:cxn modelId="{BD4E9C42-CEAB-4350-8742-00A6FB62D221}" srcId="{D76C3AF9-A01B-4303-BC40-86F695A5BB90}" destId="{B2E7AD66-D358-4912-9595-953685DE4A00}" srcOrd="10" destOrd="0" parTransId="{84AB70C4-B3EF-4E66-A1FC-5674E7430887}" sibTransId="{53D919E2-FB98-4E1F-9373-3232A589DD2A}"/>
    <dgm:cxn modelId="{F0CB5F43-E328-440A-85B0-831268299ECA}" type="presOf" srcId="{B8A6D06B-6C1B-4B21-9270-C88F6875E64B}" destId="{0ED84DE8-99E7-4D18-A92A-F072C526F29B}" srcOrd="0" destOrd="0" presId="urn:microsoft.com/office/officeart/2005/8/layout/default"/>
    <dgm:cxn modelId="{B2AD4C4A-8198-48DA-9DCE-155844EB7439}" type="presOf" srcId="{4696BAFB-C312-4017-A369-897C891E5692}" destId="{5EF327DE-3C6A-4910-BDAA-9ACA2CA53880}" srcOrd="0" destOrd="0" presId="urn:microsoft.com/office/officeart/2005/8/layout/default"/>
    <dgm:cxn modelId="{9DC7C453-11CC-49A8-9D25-FD1EB6378A70}" srcId="{D76C3AF9-A01B-4303-BC40-86F695A5BB90}" destId="{BBE3EB94-F95B-4F9B-A8D2-48C37CD90D8C}" srcOrd="13" destOrd="0" parTransId="{B607BCDD-B20F-4989-B820-951A85F84BDC}" sibTransId="{6E90EE2B-13FC-4150-90D9-539B41405D8C}"/>
    <dgm:cxn modelId="{8C201F78-0751-4AAC-B5B8-9C7F07DB93E4}" type="presOf" srcId="{315F27FA-84FE-4444-8D2C-E1F428C01B2C}" destId="{701E2E8E-A9A9-4554-A380-6CBF8ECF61CF}" srcOrd="0" destOrd="0" presId="urn:microsoft.com/office/officeart/2005/8/layout/default"/>
    <dgm:cxn modelId="{EB520B7C-88EC-4989-9B58-F7B7CFB38675}" type="presOf" srcId="{B2E7AD66-D358-4912-9595-953685DE4A00}" destId="{D3329857-E319-41F0-819B-F809585C0A60}" srcOrd="0" destOrd="0" presId="urn:microsoft.com/office/officeart/2005/8/layout/default"/>
    <dgm:cxn modelId="{B69ED87C-CFF4-4F18-86D1-C53693BB8D97}" srcId="{D76C3AF9-A01B-4303-BC40-86F695A5BB90}" destId="{3D2FA93B-D185-46FC-BB47-6A24B78F727B}" srcOrd="1" destOrd="0" parTransId="{193118F0-E8C4-4809-AFBD-0410F7FCEA43}" sibTransId="{A9733DB7-117A-44C3-92EB-251688BB8340}"/>
    <dgm:cxn modelId="{34917A83-F2E1-4437-811C-83EAA6EC95F7}" srcId="{D76C3AF9-A01B-4303-BC40-86F695A5BB90}" destId="{E53E18CC-7784-46B1-934F-CFA99531319C}" srcOrd="7" destOrd="0" parTransId="{0D0C0100-9703-4452-B644-1D95745561CA}" sibTransId="{9AEA476B-C773-46F8-8B67-BA50C31C5620}"/>
    <dgm:cxn modelId="{965B018A-CCCD-4517-8A49-D04F42AC5DFB}" type="presOf" srcId="{670FF909-F3B9-4AAF-8E7C-D74D28104019}" destId="{AC9A42BD-144D-4434-B3A0-114576FE19D3}" srcOrd="0" destOrd="0" presId="urn:microsoft.com/office/officeart/2005/8/layout/default"/>
    <dgm:cxn modelId="{D2CFCF8E-F916-4BBA-A2D9-62D3C47A1A4A}" type="presOf" srcId="{08B13232-1B0C-4BF6-A3BB-6FEE71C03C70}" destId="{1294197E-C8FE-4441-81D6-99EA7B7A8B42}" srcOrd="0" destOrd="0" presId="urn:microsoft.com/office/officeart/2005/8/layout/default"/>
    <dgm:cxn modelId="{9E9E3991-250D-451B-9E43-89AA6178E1C9}" srcId="{D76C3AF9-A01B-4303-BC40-86F695A5BB90}" destId="{D61325EE-1425-4EDB-B389-B7E22A7E80B3}" srcOrd="14" destOrd="0" parTransId="{F3F8E748-46B7-450C-A01C-F708FFC6533D}" sibTransId="{C27B1FD1-28E3-4689-9F61-D8582F0035E7}"/>
    <dgm:cxn modelId="{4216AF93-7FBE-4166-A318-20FB9A283F3F}" srcId="{D76C3AF9-A01B-4303-BC40-86F695A5BB90}" destId="{B8A6D06B-6C1B-4B21-9270-C88F6875E64B}" srcOrd="3" destOrd="0" parTransId="{C66CDF8A-2F5C-4889-A2B9-7C58A3803A35}" sibTransId="{7A79DA01-F8E3-4D95-BCDE-901C371C1776}"/>
    <dgm:cxn modelId="{0596679E-AAE5-4EA7-A158-CA4AE20608AA}" type="presOf" srcId="{E53E18CC-7784-46B1-934F-CFA99531319C}" destId="{C811154A-1CCD-4BF9-8DFE-8A9F30FA1BC5}" srcOrd="0" destOrd="0" presId="urn:microsoft.com/office/officeart/2005/8/layout/default"/>
    <dgm:cxn modelId="{9FD062A4-0172-496B-88E4-574203CF4431}" srcId="{D76C3AF9-A01B-4303-BC40-86F695A5BB90}" destId="{315F27FA-84FE-4444-8D2C-E1F428C01B2C}" srcOrd="2" destOrd="0" parTransId="{C9E45EA1-0398-4DCF-93EF-05CCDD3C51F3}" sibTransId="{13AABA2C-CBE0-4B49-9FF4-69E3F8DD68AE}"/>
    <dgm:cxn modelId="{610CDAA5-75F2-4732-8D2B-61FA7A4031D7}" type="presOf" srcId="{BBE3EB94-F95B-4F9B-A8D2-48C37CD90D8C}" destId="{9910D55C-63A0-404A-9A78-5223A57DBC03}" srcOrd="0" destOrd="0" presId="urn:microsoft.com/office/officeart/2005/8/layout/default"/>
    <dgm:cxn modelId="{082E4AB5-0D67-4665-A769-A9FA83F2390E}" type="presOf" srcId="{3D2FA93B-D185-46FC-BB47-6A24B78F727B}" destId="{3216DBA7-3D13-42EA-9FA1-81A2E17232D2}" srcOrd="0" destOrd="0" presId="urn:microsoft.com/office/officeart/2005/8/layout/default"/>
    <dgm:cxn modelId="{828254C0-4569-4714-AB96-099C48D9E799}" srcId="{D76C3AF9-A01B-4303-BC40-86F695A5BB90}" destId="{670FF909-F3B9-4AAF-8E7C-D74D28104019}" srcOrd="4" destOrd="0" parTransId="{B47D37DC-ADDC-4D20-B336-5AB3CFCF9369}" sibTransId="{2651F93A-854A-4487-9827-6A07BCFF1BF7}"/>
    <dgm:cxn modelId="{EF8777C7-FA99-4190-889E-0F1AC936B8EA}" type="presOf" srcId="{D5CBC0C9-F8F9-45E5-894E-63BA574BAEE9}" destId="{04F0921A-6A52-4C34-96A1-24CF12BAE589}" srcOrd="0" destOrd="0" presId="urn:microsoft.com/office/officeart/2005/8/layout/default"/>
    <dgm:cxn modelId="{0342FDC9-D78E-4071-B5CA-5A7CD0EF7FBA}" type="presOf" srcId="{03B8DE76-CD9C-4F1E-A10E-A8A4B13FB507}" destId="{CE82D2BB-9201-491F-AB39-FD588C2D3038}" srcOrd="0" destOrd="0" presId="urn:microsoft.com/office/officeart/2005/8/layout/default"/>
    <dgm:cxn modelId="{FACB05D4-6FD7-437A-8FBB-46E30D33A202}" type="presOf" srcId="{D61325EE-1425-4EDB-B389-B7E22A7E80B3}" destId="{D29F4886-9AD2-4B32-AC8A-673DA3B66131}" srcOrd="0" destOrd="0" presId="urn:microsoft.com/office/officeart/2005/8/layout/default"/>
    <dgm:cxn modelId="{31DD85DC-B0BC-4CBE-838F-4C3150B933A7}" srcId="{D76C3AF9-A01B-4303-BC40-86F695A5BB90}" destId="{08B13232-1B0C-4BF6-A3BB-6FEE71C03C70}" srcOrd="11" destOrd="0" parTransId="{8E655E80-997E-49E3-9743-9EADF00AB066}" sibTransId="{8B061A40-1054-4131-AD93-DCDBAF1E745F}"/>
    <dgm:cxn modelId="{6517F7EB-925C-4794-A22A-4965060F5FED}" srcId="{D76C3AF9-A01B-4303-BC40-86F695A5BB90}" destId="{4696BAFB-C312-4017-A369-897C891E5692}" srcOrd="6" destOrd="0" parTransId="{53867A99-5AE0-494B-AE59-A5B5506E0A3F}" sibTransId="{DA737080-4598-42B5-9685-74B5F5519987}"/>
    <dgm:cxn modelId="{5F40B2FA-86F8-434B-8BAE-8D4CE8126B73}" type="presOf" srcId="{52D7ACB4-D538-4230-9212-1877DE9F10E2}" destId="{436F555C-3B61-412C-87BA-251BCD8E276F}" srcOrd="0" destOrd="0" presId="urn:microsoft.com/office/officeart/2005/8/layout/default"/>
    <dgm:cxn modelId="{DFA72740-0AFB-4E20-B8C9-D70AE1AFE036}" type="presParOf" srcId="{790C49AD-5B67-4476-B39B-DEDEC531C193}" destId="{72BBEBBA-90E1-49BE-A3E7-67C5A1EC7B69}" srcOrd="0" destOrd="0" presId="urn:microsoft.com/office/officeart/2005/8/layout/default"/>
    <dgm:cxn modelId="{B3A7F570-5977-4DE8-9A9B-E2A90DC4555D}" type="presParOf" srcId="{790C49AD-5B67-4476-B39B-DEDEC531C193}" destId="{7B3E7E70-35EF-4944-A891-901BB94B5121}" srcOrd="1" destOrd="0" presId="urn:microsoft.com/office/officeart/2005/8/layout/default"/>
    <dgm:cxn modelId="{4FB01E67-D4CC-46F1-BE86-D434BF3871FE}" type="presParOf" srcId="{790C49AD-5B67-4476-B39B-DEDEC531C193}" destId="{3216DBA7-3D13-42EA-9FA1-81A2E17232D2}" srcOrd="2" destOrd="0" presId="urn:microsoft.com/office/officeart/2005/8/layout/default"/>
    <dgm:cxn modelId="{0BC1E221-6CBA-413C-BC50-ACE6B48EC64E}" type="presParOf" srcId="{790C49AD-5B67-4476-B39B-DEDEC531C193}" destId="{F62CB71E-4B14-4AF1-BF2C-16BF0577D117}" srcOrd="3" destOrd="0" presId="urn:microsoft.com/office/officeart/2005/8/layout/default"/>
    <dgm:cxn modelId="{29B7E284-00E2-4A71-96AC-35AD70ADEF80}" type="presParOf" srcId="{790C49AD-5B67-4476-B39B-DEDEC531C193}" destId="{701E2E8E-A9A9-4554-A380-6CBF8ECF61CF}" srcOrd="4" destOrd="0" presId="urn:microsoft.com/office/officeart/2005/8/layout/default"/>
    <dgm:cxn modelId="{5BB90506-9F85-4D76-BB0B-F988D7038AD0}" type="presParOf" srcId="{790C49AD-5B67-4476-B39B-DEDEC531C193}" destId="{1E9FEA09-0540-4A49-8F15-139B9BD64FE8}" srcOrd="5" destOrd="0" presId="urn:microsoft.com/office/officeart/2005/8/layout/default"/>
    <dgm:cxn modelId="{D3B4296A-8430-4AD9-834F-9FE8372BD62A}" type="presParOf" srcId="{790C49AD-5B67-4476-B39B-DEDEC531C193}" destId="{0ED84DE8-99E7-4D18-A92A-F072C526F29B}" srcOrd="6" destOrd="0" presId="urn:microsoft.com/office/officeart/2005/8/layout/default"/>
    <dgm:cxn modelId="{4069F0FC-18E9-46B4-9F3F-A8FD33DB1D01}" type="presParOf" srcId="{790C49AD-5B67-4476-B39B-DEDEC531C193}" destId="{7CE7A014-A622-458A-A2D7-FF7325CC2CB3}" srcOrd="7" destOrd="0" presId="urn:microsoft.com/office/officeart/2005/8/layout/default"/>
    <dgm:cxn modelId="{B00DF318-04B1-4C3C-890D-5EEEC4B50954}" type="presParOf" srcId="{790C49AD-5B67-4476-B39B-DEDEC531C193}" destId="{AC9A42BD-144D-4434-B3A0-114576FE19D3}" srcOrd="8" destOrd="0" presId="urn:microsoft.com/office/officeart/2005/8/layout/default"/>
    <dgm:cxn modelId="{A4DFAA8E-92EC-4E56-BEA2-E6D814BD43A9}" type="presParOf" srcId="{790C49AD-5B67-4476-B39B-DEDEC531C193}" destId="{657FA40A-0A59-40C9-9DE5-178F5EF08D4A}" srcOrd="9" destOrd="0" presId="urn:microsoft.com/office/officeart/2005/8/layout/default"/>
    <dgm:cxn modelId="{D23E9F33-DC51-4640-AC35-C02D40578FDF}" type="presParOf" srcId="{790C49AD-5B67-4476-B39B-DEDEC531C193}" destId="{CE82D2BB-9201-491F-AB39-FD588C2D3038}" srcOrd="10" destOrd="0" presId="urn:microsoft.com/office/officeart/2005/8/layout/default"/>
    <dgm:cxn modelId="{35DE45AB-3BAF-44A5-BD2C-BE3053B70C9C}" type="presParOf" srcId="{790C49AD-5B67-4476-B39B-DEDEC531C193}" destId="{77BC74B7-045C-4555-A5ED-5E27C7D7A7E8}" srcOrd="11" destOrd="0" presId="urn:microsoft.com/office/officeart/2005/8/layout/default"/>
    <dgm:cxn modelId="{4B743441-062E-4384-AD39-8D10D0B5DF5F}" type="presParOf" srcId="{790C49AD-5B67-4476-B39B-DEDEC531C193}" destId="{5EF327DE-3C6A-4910-BDAA-9ACA2CA53880}" srcOrd="12" destOrd="0" presId="urn:microsoft.com/office/officeart/2005/8/layout/default"/>
    <dgm:cxn modelId="{C4CF5BD1-5E0F-4215-AA31-D02D9FFE4739}" type="presParOf" srcId="{790C49AD-5B67-4476-B39B-DEDEC531C193}" destId="{9739A1BE-DF60-4730-8F06-DB432C51DE6D}" srcOrd="13" destOrd="0" presId="urn:microsoft.com/office/officeart/2005/8/layout/default"/>
    <dgm:cxn modelId="{08DFF27E-1EB6-4DF7-9AAE-86DC22B2FB22}" type="presParOf" srcId="{790C49AD-5B67-4476-B39B-DEDEC531C193}" destId="{C811154A-1CCD-4BF9-8DFE-8A9F30FA1BC5}" srcOrd="14" destOrd="0" presId="urn:microsoft.com/office/officeart/2005/8/layout/default"/>
    <dgm:cxn modelId="{B460FA49-CCDC-46D4-8B4F-BE0C37B89D7B}" type="presParOf" srcId="{790C49AD-5B67-4476-B39B-DEDEC531C193}" destId="{3EDBBFED-CF5D-4903-B76E-4CB5D2D1B264}" srcOrd="15" destOrd="0" presId="urn:microsoft.com/office/officeart/2005/8/layout/default"/>
    <dgm:cxn modelId="{862FB923-4571-4B00-92EF-2F33A3129241}" type="presParOf" srcId="{790C49AD-5B67-4476-B39B-DEDEC531C193}" destId="{48104E75-B15F-43D7-B0E0-05CC7485F386}" srcOrd="16" destOrd="0" presId="urn:microsoft.com/office/officeart/2005/8/layout/default"/>
    <dgm:cxn modelId="{5A1C3BAF-E979-48F8-994D-EDF9AF86E1F2}" type="presParOf" srcId="{790C49AD-5B67-4476-B39B-DEDEC531C193}" destId="{93AC05D5-AAB7-4BC8-9216-0812D8581C12}" srcOrd="17" destOrd="0" presId="urn:microsoft.com/office/officeart/2005/8/layout/default"/>
    <dgm:cxn modelId="{4EADB3C6-1045-46CB-B456-3A37FDE4A0E4}" type="presParOf" srcId="{790C49AD-5B67-4476-B39B-DEDEC531C193}" destId="{04F0921A-6A52-4C34-96A1-24CF12BAE589}" srcOrd="18" destOrd="0" presId="urn:microsoft.com/office/officeart/2005/8/layout/default"/>
    <dgm:cxn modelId="{E21E6848-6016-4681-B44B-9AE5690E2023}" type="presParOf" srcId="{790C49AD-5B67-4476-B39B-DEDEC531C193}" destId="{B02A342C-A19A-4BB2-B2C5-3612768C3375}" srcOrd="19" destOrd="0" presId="urn:microsoft.com/office/officeart/2005/8/layout/default"/>
    <dgm:cxn modelId="{1458A866-F599-4651-9321-F2CBDEE44775}" type="presParOf" srcId="{790C49AD-5B67-4476-B39B-DEDEC531C193}" destId="{D3329857-E319-41F0-819B-F809585C0A60}" srcOrd="20" destOrd="0" presId="urn:microsoft.com/office/officeart/2005/8/layout/default"/>
    <dgm:cxn modelId="{D94FE7B5-206F-4893-AAD0-B778FBB282F9}" type="presParOf" srcId="{790C49AD-5B67-4476-B39B-DEDEC531C193}" destId="{3FF37532-8E3B-4F75-9FB1-282E5126C0DC}" srcOrd="21" destOrd="0" presId="urn:microsoft.com/office/officeart/2005/8/layout/default"/>
    <dgm:cxn modelId="{40BBC567-5FFB-41CB-A9C0-B9E466A397B4}" type="presParOf" srcId="{790C49AD-5B67-4476-B39B-DEDEC531C193}" destId="{1294197E-C8FE-4441-81D6-99EA7B7A8B42}" srcOrd="22" destOrd="0" presId="urn:microsoft.com/office/officeart/2005/8/layout/default"/>
    <dgm:cxn modelId="{7BDFE6CA-AD2A-40F5-8E01-EE7059E10835}" type="presParOf" srcId="{790C49AD-5B67-4476-B39B-DEDEC531C193}" destId="{8F5662E2-D936-455C-991C-CE20CBA40AD2}" srcOrd="23" destOrd="0" presId="urn:microsoft.com/office/officeart/2005/8/layout/default"/>
    <dgm:cxn modelId="{56A0EAC4-DC5F-46F9-A624-934369391CED}" type="presParOf" srcId="{790C49AD-5B67-4476-B39B-DEDEC531C193}" destId="{436F555C-3B61-412C-87BA-251BCD8E276F}" srcOrd="24" destOrd="0" presId="urn:microsoft.com/office/officeart/2005/8/layout/default"/>
    <dgm:cxn modelId="{529C147A-2AF9-4AA5-B941-CED204C1DC59}" type="presParOf" srcId="{790C49AD-5B67-4476-B39B-DEDEC531C193}" destId="{93FED9F7-C045-4516-AD64-2746C80FCE3B}" srcOrd="25" destOrd="0" presId="urn:microsoft.com/office/officeart/2005/8/layout/default"/>
    <dgm:cxn modelId="{509CC042-49F7-44D9-82BF-4D54FF4D1E3D}" type="presParOf" srcId="{790C49AD-5B67-4476-B39B-DEDEC531C193}" destId="{9910D55C-63A0-404A-9A78-5223A57DBC03}" srcOrd="26" destOrd="0" presId="urn:microsoft.com/office/officeart/2005/8/layout/default"/>
    <dgm:cxn modelId="{166361EF-309B-4364-B189-69395F61DD6D}" type="presParOf" srcId="{790C49AD-5B67-4476-B39B-DEDEC531C193}" destId="{79B5E765-C206-4619-86AA-2C1EFFA6CCCC}" srcOrd="27" destOrd="0" presId="urn:microsoft.com/office/officeart/2005/8/layout/default"/>
    <dgm:cxn modelId="{00854783-0BB2-43DF-89B9-9116086CBCA6}" type="presParOf" srcId="{790C49AD-5B67-4476-B39B-DEDEC531C193}" destId="{D29F4886-9AD2-4B32-AC8A-673DA3B66131}"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Acute and minor ailment clinics (including diagnosis and prescribing)</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Antimicrobial stewardship</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Audits and service improvement work</a:t>
          </a:r>
        </a:p>
      </dsp:txBody>
      <dsp:txXfrm>
        <a:off x="4158456" y="430028"/>
        <a:ext cx="1889124" cy="1133475"/>
      </dsp:txXfrm>
    </dsp:sp>
    <dsp:sp modelId="{48104E75-B15F-43D7-B0E0-05CC7485F386}">
      <dsp:nvSpPr>
        <dsp:cNvPr id="0" name=""/>
        <dsp:cNvSpPr/>
      </dsp:nvSpPr>
      <dsp:spPr>
        <a:xfrm>
          <a:off x="6236493" y="430028"/>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Long-term condition management (specialist input)</a:t>
          </a:r>
        </a:p>
      </dsp:txBody>
      <dsp:txXfrm>
        <a:off x="6236493" y="430028"/>
        <a:ext cx="1889124" cy="1133475"/>
      </dsp:txXfrm>
    </dsp:sp>
    <dsp:sp modelId="{04F0921A-6A52-4C34-96A1-24CF12BAE589}">
      <dsp:nvSpPr>
        <dsp:cNvPr id="0" name=""/>
        <dsp:cNvSpPr/>
      </dsp:nvSpPr>
      <dsp:spPr>
        <a:xfrm>
          <a:off x="2381" y="1752415"/>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Medicines optimisation and support for patients</a:t>
          </a:r>
        </a:p>
      </dsp:txBody>
      <dsp:txXfrm>
        <a:off x="2381" y="1752415"/>
        <a:ext cx="1889124" cy="1133475"/>
      </dsp:txXfrm>
    </dsp:sp>
    <dsp:sp modelId="{D3329857-E319-41F0-819B-F809585C0A60}">
      <dsp:nvSpPr>
        <dsp:cNvPr id="0" name=""/>
        <dsp:cNvSpPr/>
      </dsp:nvSpPr>
      <dsp:spPr>
        <a:xfrm>
          <a:off x="2080418"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Medicines reconciliation to support discharged patients and transfer of care</a:t>
          </a:r>
        </a:p>
      </dsp:txBody>
      <dsp:txXfrm>
        <a:off x="2080418" y="1752415"/>
        <a:ext cx="1889124" cy="1133475"/>
      </dsp:txXfrm>
    </dsp:sp>
    <dsp:sp modelId="{1294197E-C8FE-4441-81D6-99EA7B7A8B42}">
      <dsp:nvSpPr>
        <dsp:cNvPr id="0" name=""/>
        <dsp:cNvSpPr/>
      </dsp:nvSpPr>
      <dsp:spPr>
        <a:xfrm>
          <a:off x="4158456"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Patient &amp; HCP education and queries</a:t>
          </a:r>
        </a:p>
      </dsp:txBody>
      <dsp:txXfrm>
        <a:off x="4158456" y="1752415"/>
        <a:ext cx="1889124" cy="1133475"/>
      </dsp:txXfrm>
    </dsp:sp>
    <dsp:sp modelId="{436F555C-3B61-412C-87BA-251BCD8E276F}">
      <dsp:nvSpPr>
        <dsp:cNvPr id="0" name=""/>
        <dsp:cNvSpPr/>
      </dsp:nvSpPr>
      <dsp:spPr>
        <a:xfrm>
          <a:off x="6236493"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Prescribing and deprescribing of medication</a:t>
          </a:r>
        </a:p>
      </dsp:txBody>
      <dsp:txXfrm>
        <a:off x="6236493" y="1752415"/>
        <a:ext cx="1889124" cy="1133475"/>
      </dsp:txXfrm>
    </dsp:sp>
    <dsp:sp modelId="{8C32C6CA-3CC8-450E-8DBC-F2BA8899D766}">
      <dsp:nvSpPr>
        <dsp:cNvPr id="0" name=""/>
        <dsp:cNvSpPr/>
      </dsp:nvSpPr>
      <dsp:spPr>
        <a:xfrm>
          <a:off x="1041400" y="3074802"/>
          <a:ext cx="1889124" cy="1133475"/>
        </a:xfrm>
        <a:prstGeom prst="rect">
          <a:avLst/>
        </a:prstGeom>
        <a:solidFill>
          <a:schemeClr val="bg2">
            <a:lumMod val="20000"/>
            <a:lumOff val="80000"/>
          </a:schemeClr>
        </a:solidFill>
        <a:ln w="158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Repeat medication management for certain conditions</a:t>
          </a:r>
        </a:p>
      </dsp:txBody>
      <dsp:txXfrm>
        <a:off x="1041400" y="3074802"/>
        <a:ext cx="1889124" cy="1133475"/>
      </dsp:txXfrm>
    </dsp:sp>
    <dsp:sp modelId="{95AE97FB-EA9E-45E0-990C-2656C82B0102}">
      <dsp:nvSpPr>
        <dsp:cNvPr id="0" name=""/>
        <dsp:cNvSpPr/>
      </dsp:nvSpPr>
      <dsp:spPr>
        <a:xfrm>
          <a:off x="3119437" y="3074802"/>
          <a:ext cx="1889124" cy="1133475"/>
        </a:xfrm>
        <a:prstGeom prst="rect">
          <a:avLst/>
        </a:prstGeom>
        <a:solidFill>
          <a:schemeClr val="bg2">
            <a:lumMod val="20000"/>
            <a:lumOff val="80000"/>
          </a:schemeClr>
        </a:solidFill>
        <a:ln w="508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Structured medication reviews</a:t>
          </a:r>
        </a:p>
      </dsp:txBody>
      <dsp:txXfrm>
        <a:off x="3119437" y="3074802"/>
        <a:ext cx="1889124" cy="1133475"/>
      </dsp:txXfrm>
    </dsp:sp>
    <dsp:sp modelId="{8B76B507-BBF5-4E87-A004-FE3D5648A825}">
      <dsp:nvSpPr>
        <dsp:cNvPr id="0" name=""/>
        <dsp:cNvSpPr/>
      </dsp:nvSpPr>
      <dsp:spPr>
        <a:xfrm>
          <a:off x="5197475" y="3074802"/>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 for care homes</a:t>
          </a:r>
        </a:p>
      </dsp:txBody>
      <dsp:txXfrm>
        <a:off x="5197475" y="3074802"/>
        <a:ext cx="1889124" cy="11334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1D354-BE29-42A3-B4EF-42503DF51ADB}">
      <dsp:nvSpPr>
        <dsp:cNvPr id="0" name=""/>
        <dsp:cNvSpPr/>
      </dsp:nvSpPr>
      <dsp:spPr>
        <a:xfrm>
          <a:off x="58941" y="0"/>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Capacity in the system to deal with the testing and the application of the results</a:t>
          </a:r>
        </a:p>
      </dsp:txBody>
      <dsp:txXfrm>
        <a:off x="58941" y="0"/>
        <a:ext cx="1717790" cy="1030674"/>
      </dsp:txXfrm>
    </dsp:sp>
    <dsp:sp modelId="{9839C0C6-F11A-47B4-9EB1-343996E8ECA9}">
      <dsp:nvSpPr>
        <dsp:cNvPr id="0" name=""/>
        <dsp:cNvSpPr/>
      </dsp:nvSpPr>
      <dsp:spPr>
        <a:xfrm>
          <a:off x="1948511" y="0"/>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Competing priorities for medicines optimisation</a:t>
          </a:r>
        </a:p>
      </dsp:txBody>
      <dsp:txXfrm>
        <a:off x="1948511" y="0"/>
        <a:ext cx="1717790" cy="1030674"/>
      </dsp:txXfrm>
    </dsp:sp>
    <dsp:sp modelId="{AC9A42BD-144D-4434-B3A0-114576FE19D3}">
      <dsp:nvSpPr>
        <dsp:cNvPr id="0" name=""/>
        <dsp:cNvSpPr/>
      </dsp:nvSpPr>
      <dsp:spPr>
        <a:xfrm>
          <a:off x="3838081" y="135"/>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Fear over legal and ethical ramifications - risk of being sued for making wrong decision</a:t>
          </a:r>
        </a:p>
      </dsp:txBody>
      <dsp:txXfrm>
        <a:off x="3838081" y="135"/>
        <a:ext cx="1717790" cy="1030674"/>
      </dsp:txXfrm>
    </dsp:sp>
    <dsp:sp modelId="{CE82D2BB-9201-491F-AB39-FD588C2D3038}">
      <dsp:nvSpPr>
        <dsp:cNvPr id="0" name=""/>
        <dsp:cNvSpPr/>
      </dsp:nvSpPr>
      <dsp:spPr>
        <a:xfrm>
          <a:off x="5727651" y="135"/>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Increased patient queries, referrals &amp; workload (lack of capacity &amp; trained workforce)</a:t>
          </a:r>
        </a:p>
      </dsp:txBody>
      <dsp:txXfrm>
        <a:off x="5727651" y="135"/>
        <a:ext cx="1717790" cy="1030674"/>
      </dsp:txXfrm>
    </dsp:sp>
    <dsp:sp modelId="{533AE8E3-F38E-417F-87AD-6EFB6714FDC4}">
      <dsp:nvSpPr>
        <dsp:cNvPr id="0" name=""/>
        <dsp:cNvSpPr/>
      </dsp:nvSpPr>
      <dsp:spPr>
        <a:xfrm>
          <a:off x="7617221" y="135"/>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Individual’s concern about being incompetent</a:t>
          </a:r>
        </a:p>
      </dsp:txBody>
      <dsp:txXfrm>
        <a:off x="7617221" y="135"/>
        <a:ext cx="1717790" cy="1030674"/>
      </dsp:txXfrm>
    </dsp:sp>
    <dsp:sp modelId="{5EF327DE-3C6A-4910-BDAA-9ACA2CA53880}">
      <dsp:nvSpPr>
        <dsp:cNvPr id="0" name=""/>
        <dsp:cNvSpPr/>
      </dsp:nvSpPr>
      <dsp:spPr>
        <a:xfrm>
          <a:off x="58941" y="1202588"/>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IT interoperability; challenge of info sharing, e.g. test result as PDF</a:t>
          </a:r>
        </a:p>
      </dsp:txBody>
      <dsp:txXfrm>
        <a:off x="58941" y="1202588"/>
        <a:ext cx="1717790" cy="1030674"/>
      </dsp:txXfrm>
    </dsp:sp>
    <dsp:sp modelId="{C811154A-1CCD-4BF9-8DFE-8A9F30FA1BC5}">
      <dsp:nvSpPr>
        <dsp:cNvPr id="0" name=""/>
        <dsp:cNvSpPr/>
      </dsp:nvSpPr>
      <dsp:spPr>
        <a:xfrm>
          <a:off x="1948511" y="1202588"/>
          <a:ext cx="1717790" cy="1030674"/>
        </a:xfrm>
        <a:prstGeom prst="rect">
          <a:avLst/>
        </a:prstGeom>
        <a:solidFill>
          <a:srgbClr val="FFCCCC"/>
        </a:solidFill>
        <a:ln w="508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Lack of background knowledge and good understanding of genomics</a:t>
          </a:r>
        </a:p>
      </dsp:txBody>
      <dsp:txXfrm>
        <a:off x="1948511" y="1202588"/>
        <a:ext cx="1717790" cy="1030674"/>
      </dsp:txXfrm>
    </dsp:sp>
    <dsp:sp modelId="{48104E75-B15F-43D7-B0E0-05CC7485F386}">
      <dsp:nvSpPr>
        <dsp:cNvPr id="0" name=""/>
        <dsp:cNvSpPr/>
      </dsp:nvSpPr>
      <dsp:spPr>
        <a:xfrm>
          <a:off x="3838081" y="1202588"/>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Lack of clarity over accountability – who takes ownership for testing &amp; application of the results</a:t>
          </a:r>
        </a:p>
      </dsp:txBody>
      <dsp:txXfrm>
        <a:off x="3838081" y="1202588"/>
        <a:ext cx="1717790" cy="1030674"/>
      </dsp:txXfrm>
    </dsp:sp>
    <dsp:sp modelId="{04F0921A-6A52-4C34-96A1-24CF12BAE589}">
      <dsp:nvSpPr>
        <dsp:cNvPr id="0" name=""/>
        <dsp:cNvSpPr/>
      </dsp:nvSpPr>
      <dsp:spPr>
        <a:xfrm>
          <a:off x="5727651" y="1202588"/>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Lack of guidelines</a:t>
          </a:r>
        </a:p>
      </dsp:txBody>
      <dsp:txXfrm>
        <a:off x="5727651" y="1202588"/>
        <a:ext cx="1717790" cy="1030674"/>
      </dsp:txXfrm>
    </dsp:sp>
    <dsp:sp modelId="{D3329857-E319-41F0-819B-F809585C0A60}">
      <dsp:nvSpPr>
        <dsp:cNvPr id="0" name=""/>
        <dsp:cNvSpPr/>
      </dsp:nvSpPr>
      <dsp:spPr>
        <a:xfrm>
          <a:off x="7617221" y="1202588"/>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Lack of peer support – more isolated in primary care if not well connected in PCN</a:t>
          </a:r>
        </a:p>
      </dsp:txBody>
      <dsp:txXfrm>
        <a:off x="7617221" y="1202588"/>
        <a:ext cx="1717790" cy="1030674"/>
      </dsp:txXfrm>
    </dsp:sp>
    <dsp:sp modelId="{1294197E-C8FE-4441-81D6-99EA7B7A8B42}">
      <dsp:nvSpPr>
        <dsp:cNvPr id="0" name=""/>
        <dsp:cNvSpPr/>
      </dsp:nvSpPr>
      <dsp:spPr>
        <a:xfrm>
          <a:off x="58941" y="2380749"/>
          <a:ext cx="1717790" cy="1030674"/>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No clinical pathways in place (need writing) –important for accountability</a:t>
          </a:r>
        </a:p>
      </dsp:txBody>
      <dsp:txXfrm>
        <a:off x="58941" y="2380749"/>
        <a:ext cx="1717790" cy="1030674"/>
      </dsp:txXfrm>
    </dsp:sp>
    <dsp:sp modelId="{436F555C-3B61-412C-87BA-251BCD8E276F}">
      <dsp:nvSpPr>
        <dsp:cNvPr id="0" name=""/>
        <dsp:cNvSpPr/>
      </dsp:nvSpPr>
      <dsp:spPr>
        <a:xfrm>
          <a:off x="1948511" y="2405042"/>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No ethical skillset to navigate prescribing and screening in the grey</a:t>
          </a:r>
        </a:p>
      </dsp:txBody>
      <dsp:txXfrm>
        <a:off x="1948511" y="2405042"/>
        <a:ext cx="1717790" cy="1030674"/>
      </dsp:txXfrm>
    </dsp:sp>
    <dsp:sp modelId="{7A3D6403-C5BC-4629-82E0-DEB36ADCE0D0}">
      <dsp:nvSpPr>
        <dsp:cNvPr id="0" name=""/>
        <dsp:cNvSpPr/>
      </dsp:nvSpPr>
      <dsp:spPr>
        <a:xfrm>
          <a:off x="3838081" y="2405042"/>
          <a:ext cx="1717790" cy="1030674"/>
        </a:xfrm>
        <a:prstGeom prst="rect">
          <a:avLst/>
        </a:prstGeom>
        <a:solidFill>
          <a:srgbClr val="FFCCCC"/>
        </a:solidFill>
        <a:ln w="508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Personal risk: risk of action and/or no action and link to legal and ethical </a:t>
          </a:r>
        </a:p>
      </dsp:txBody>
      <dsp:txXfrm>
        <a:off x="3838081" y="2405042"/>
        <a:ext cx="1717790" cy="1030674"/>
      </dsp:txXfrm>
    </dsp:sp>
    <dsp:sp modelId="{9910D55C-63A0-404A-9A78-5223A57DBC03}">
      <dsp:nvSpPr>
        <dsp:cNvPr id="0" name=""/>
        <dsp:cNvSpPr/>
      </dsp:nvSpPr>
      <dsp:spPr>
        <a:xfrm>
          <a:off x="5727651" y="2405042"/>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Prescribing competence to apply test results</a:t>
          </a:r>
        </a:p>
      </dsp:txBody>
      <dsp:txXfrm>
        <a:off x="5727651" y="2405042"/>
        <a:ext cx="1717790" cy="1030674"/>
      </dsp:txXfrm>
    </dsp:sp>
    <dsp:sp modelId="{50F673DC-C504-4A57-A54E-9C4F9428AD5A}">
      <dsp:nvSpPr>
        <dsp:cNvPr id="0" name=""/>
        <dsp:cNvSpPr/>
      </dsp:nvSpPr>
      <dsp:spPr>
        <a:xfrm>
          <a:off x="7617221" y="2405042"/>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Private genomics results – could cause issue of knowing if I need to act on results or not </a:t>
          </a:r>
        </a:p>
      </dsp:txBody>
      <dsp:txXfrm>
        <a:off x="7617221" y="2405042"/>
        <a:ext cx="1717790" cy="1030674"/>
      </dsp:txXfrm>
    </dsp:sp>
    <dsp:sp modelId="{02F532DD-6E99-4923-B4F6-EACA5C80B48C}">
      <dsp:nvSpPr>
        <dsp:cNvPr id="0" name=""/>
        <dsp:cNvSpPr/>
      </dsp:nvSpPr>
      <dsp:spPr>
        <a:xfrm>
          <a:off x="1928361" y="3607496"/>
          <a:ext cx="1717790" cy="1030674"/>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System concerns about impact on medicines budget</a:t>
          </a:r>
          <a:endParaRPr lang="en-GB" sz="1400" b="0" kern="1200" dirty="0"/>
        </a:p>
      </dsp:txBody>
      <dsp:txXfrm>
        <a:off x="1928361" y="3607496"/>
        <a:ext cx="1717790" cy="10306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Absolute data and good quality evidence</a:t>
          </a:r>
        </a:p>
      </dsp:txBody>
      <dsp:txXfrm>
        <a:off x="373558" y="1899"/>
        <a:ext cx="1716484" cy="1029890"/>
      </dsp:txXfrm>
    </dsp:sp>
    <dsp:sp modelId="{CE82D2BB-9201-491F-AB39-FD588C2D3038}">
      <dsp:nvSpPr>
        <dsp:cNvPr id="0" name=""/>
        <dsp:cNvSpPr/>
      </dsp:nvSpPr>
      <dsp:spPr>
        <a:xfrm>
          <a:off x="2261691" y="1899"/>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Contractual need and strategic push from professional leaders</a:t>
          </a:r>
        </a:p>
      </dsp:txBody>
      <dsp:txXfrm>
        <a:off x="2261691" y="1899"/>
        <a:ext cx="1716484" cy="1029890"/>
      </dsp:txXfrm>
    </dsp:sp>
    <dsp:sp modelId="{5EF327DE-3C6A-4910-BDAA-9ACA2CA53880}">
      <dsp:nvSpPr>
        <dsp:cNvPr id="0" name=""/>
        <dsp:cNvSpPr/>
      </dsp:nvSpPr>
      <dsp:spPr>
        <a:xfrm>
          <a:off x="4149824" y="1899"/>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Cost-savings (consensus this is less important)</a:t>
          </a:r>
        </a:p>
      </dsp:txBody>
      <dsp:txXfrm>
        <a:off x="4149824" y="1899"/>
        <a:ext cx="1716484" cy="1029890"/>
      </dsp:txXfrm>
    </dsp:sp>
    <dsp:sp modelId="{C811154A-1CCD-4BF9-8DFE-8A9F30FA1BC5}">
      <dsp:nvSpPr>
        <dsp:cNvPr id="0" name=""/>
        <dsp:cNvSpPr/>
      </dsp:nvSpPr>
      <dsp:spPr>
        <a:xfrm>
          <a:off x="6037957" y="1899"/>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Desire to lead change and be a professional leader</a:t>
          </a:r>
        </a:p>
      </dsp:txBody>
      <dsp:txXfrm>
        <a:off x="6037957" y="1899"/>
        <a:ext cx="1716484" cy="1029890"/>
      </dsp:txXfrm>
    </dsp:sp>
    <dsp:sp modelId="{48104E75-B15F-43D7-B0E0-05CC7485F386}">
      <dsp:nvSpPr>
        <dsp:cNvPr id="0" name=""/>
        <dsp:cNvSpPr/>
      </dsp:nvSpPr>
      <dsp:spPr>
        <a:xfrm>
          <a:off x="373558" y="1203438"/>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Experiential learning</a:t>
          </a:r>
        </a:p>
      </dsp:txBody>
      <dsp:txXfrm>
        <a:off x="373558" y="1203438"/>
        <a:ext cx="1716484" cy="1029890"/>
      </dsp:txXfrm>
    </dsp:sp>
    <dsp:sp modelId="{04F0921A-6A52-4C34-96A1-24CF12BAE589}">
      <dsp:nvSpPr>
        <dsp:cNvPr id="0" name=""/>
        <dsp:cNvSpPr/>
      </dsp:nvSpPr>
      <dsp:spPr>
        <a:xfrm>
          <a:off x="2261691" y="1203438"/>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Feeling confident and competent at work</a:t>
          </a:r>
        </a:p>
      </dsp:txBody>
      <dsp:txXfrm>
        <a:off x="2261691" y="1203438"/>
        <a:ext cx="1716484" cy="1029890"/>
      </dsp:txXfrm>
    </dsp:sp>
    <dsp:sp modelId="{D3329857-E319-41F0-819B-F809585C0A60}">
      <dsp:nvSpPr>
        <dsp:cNvPr id="0" name=""/>
        <dsp:cNvSpPr/>
      </dsp:nvSpPr>
      <dsp:spPr>
        <a:xfrm>
          <a:off x="4149824" y="1203438"/>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Inspirational leaders/ colleagues</a:t>
          </a:r>
        </a:p>
      </dsp:txBody>
      <dsp:txXfrm>
        <a:off x="4149824" y="1203438"/>
        <a:ext cx="1716484" cy="1029890"/>
      </dsp:txXfrm>
    </dsp:sp>
    <dsp:sp modelId="{1294197E-C8FE-4441-81D6-99EA7B7A8B42}">
      <dsp:nvSpPr>
        <dsp:cNvPr id="0" name=""/>
        <dsp:cNvSpPr/>
      </dsp:nvSpPr>
      <dsp:spPr>
        <a:xfrm>
          <a:off x="6037957" y="1203438"/>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Patient outcomes</a:t>
          </a:r>
        </a:p>
      </dsp:txBody>
      <dsp:txXfrm>
        <a:off x="6037957" y="1203438"/>
        <a:ext cx="1716484" cy="1029890"/>
      </dsp:txXfrm>
    </dsp:sp>
    <dsp:sp modelId="{436F555C-3B61-412C-87BA-251BCD8E276F}">
      <dsp:nvSpPr>
        <dsp:cNvPr id="0" name=""/>
        <dsp:cNvSpPr/>
      </dsp:nvSpPr>
      <dsp:spPr>
        <a:xfrm>
          <a:off x="373558" y="2404977"/>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Peer support</a:t>
          </a:r>
        </a:p>
      </dsp:txBody>
      <dsp:txXfrm>
        <a:off x="373558" y="2404977"/>
        <a:ext cx="1716484" cy="1029890"/>
      </dsp:txXfrm>
    </dsp:sp>
    <dsp:sp modelId="{283226CD-1EA2-44FB-9F47-DA6C41CC7C4B}">
      <dsp:nvSpPr>
        <dsp:cNvPr id="0" name=""/>
        <dsp:cNvSpPr/>
      </dsp:nvSpPr>
      <dsp:spPr>
        <a:xfrm>
          <a:off x="2261691" y="2404977"/>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Personal risk: risk of action and/or no action and link to legal and ethical </a:t>
          </a:r>
        </a:p>
      </dsp:txBody>
      <dsp:txXfrm>
        <a:off x="2261691" y="2404977"/>
        <a:ext cx="1716484" cy="1029890"/>
      </dsp:txXfrm>
    </dsp:sp>
    <dsp:sp modelId="{9910D55C-63A0-404A-9A78-5223A57DBC03}">
      <dsp:nvSpPr>
        <dsp:cNvPr id="0" name=""/>
        <dsp:cNvSpPr/>
      </dsp:nvSpPr>
      <dsp:spPr>
        <a:xfrm>
          <a:off x="4149824" y="2404977"/>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Providing opportunities for progression of profession and career</a:t>
          </a:r>
        </a:p>
      </dsp:txBody>
      <dsp:txXfrm>
        <a:off x="4149824" y="2404977"/>
        <a:ext cx="1716484" cy="1029890"/>
      </dsp:txXfrm>
    </dsp:sp>
    <dsp:sp modelId="{6EFFD50E-5C8C-428D-94EA-AB2AF69D49A1}">
      <dsp:nvSpPr>
        <dsp:cNvPr id="0" name=""/>
        <dsp:cNvSpPr/>
      </dsp:nvSpPr>
      <dsp:spPr>
        <a:xfrm>
          <a:off x="6037957" y="2404977"/>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Relative risk to patient safety</a:t>
          </a:r>
        </a:p>
      </dsp:txBody>
      <dsp:txXfrm>
        <a:off x="6037957" y="2404977"/>
        <a:ext cx="1716484" cy="1029890"/>
      </dsp:txXfrm>
    </dsp:sp>
    <dsp:sp modelId="{48F86E17-364C-4505-A98C-15DE95E9F577}">
      <dsp:nvSpPr>
        <dsp:cNvPr id="0" name=""/>
        <dsp:cNvSpPr/>
      </dsp:nvSpPr>
      <dsp:spPr>
        <a:xfrm>
          <a:off x="2261691" y="3606516"/>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Safety bulletins</a:t>
          </a:r>
        </a:p>
      </dsp:txBody>
      <dsp:txXfrm>
        <a:off x="2261691" y="3606516"/>
        <a:ext cx="1716484" cy="1029890"/>
      </dsp:txXfrm>
    </dsp:sp>
    <dsp:sp modelId="{E8EFFF69-393D-1E41-BDCD-2CC8AF1B1A7B}">
      <dsp:nvSpPr>
        <dsp:cNvPr id="0" name=""/>
        <dsp:cNvSpPr/>
      </dsp:nvSpPr>
      <dsp:spPr>
        <a:xfrm>
          <a:off x="4149824" y="3606516"/>
          <a:ext cx="1716484" cy="1029890"/>
        </a:xfrm>
        <a:prstGeom prst="rect">
          <a:avLst/>
        </a:prstGeom>
        <a:solidFill>
          <a:srgbClr val="FFFFCC"/>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Want and need to be up to date</a:t>
          </a:r>
        </a:p>
      </dsp:txBody>
      <dsp:txXfrm>
        <a:off x="4149824" y="3606516"/>
        <a:ext cx="1716484" cy="10298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0"/>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Commissioners</a:t>
          </a:r>
        </a:p>
      </dsp:txBody>
      <dsp:txXfrm>
        <a:off x="373558" y="0"/>
        <a:ext cx="1716484" cy="1029890"/>
      </dsp:txXfrm>
    </dsp:sp>
    <dsp:sp modelId="{CE82D2BB-9201-491F-AB39-FD588C2D3038}">
      <dsp:nvSpPr>
        <dsp:cNvPr id="0" name=""/>
        <dsp:cNvSpPr/>
      </dsp:nvSpPr>
      <dsp:spPr>
        <a:xfrm>
          <a:off x="2261691" y="0"/>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Credible experience of colleagues</a:t>
          </a:r>
        </a:p>
      </dsp:txBody>
      <dsp:txXfrm>
        <a:off x="2261691" y="0"/>
        <a:ext cx="1716484" cy="1029890"/>
      </dsp:txXfrm>
    </dsp:sp>
    <dsp:sp modelId="{5EF327DE-3C6A-4910-BDAA-9ACA2CA53880}">
      <dsp:nvSpPr>
        <dsp:cNvPr id="0" name=""/>
        <dsp:cNvSpPr/>
      </dsp:nvSpPr>
      <dsp:spPr>
        <a:xfrm>
          <a:off x="4149824" y="0"/>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Data and evidence base </a:t>
          </a:r>
        </a:p>
      </dsp:txBody>
      <dsp:txXfrm>
        <a:off x="4149824" y="0"/>
        <a:ext cx="1716484" cy="1029890"/>
      </dsp:txXfrm>
    </dsp:sp>
    <dsp:sp modelId="{C811154A-1CCD-4BF9-8DFE-8A9F30FA1BC5}">
      <dsp:nvSpPr>
        <dsp:cNvPr id="0" name=""/>
        <dsp:cNvSpPr/>
      </dsp:nvSpPr>
      <dsp:spPr>
        <a:xfrm>
          <a:off x="6037957" y="0"/>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Education and training sessions</a:t>
          </a:r>
        </a:p>
      </dsp:txBody>
      <dsp:txXfrm>
        <a:off x="6037957" y="0"/>
        <a:ext cx="1716484" cy="1029890"/>
      </dsp:txXfrm>
    </dsp:sp>
    <dsp:sp modelId="{48104E75-B15F-43D7-B0E0-05CC7485F386}">
      <dsp:nvSpPr>
        <dsp:cNvPr id="0" name=""/>
        <dsp:cNvSpPr/>
      </dsp:nvSpPr>
      <dsp:spPr>
        <a:xfrm>
          <a:off x="373558" y="1179163"/>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International research</a:t>
          </a:r>
        </a:p>
      </dsp:txBody>
      <dsp:txXfrm>
        <a:off x="373558" y="1179163"/>
        <a:ext cx="1716484" cy="1029890"/>
      </dsp:txXfrm>
    </dsp:sp>
    <dsp:sp modelId="{04F0921A-6A52-4C34-96A1-24CF12BAE589}">
      <dsp:nvSpPr>
        <dsp:cNvPr id="0" name=""/>
        <dsp:cNvSpPr/>
      </dsp:nvSpPr>
      <dsp:spPr>
        <a:xfrm>
          <a:off x="2261691" y="1179163"/>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Leaders in the profession including pharmacists/ GPs/consultants/ nurses</a:t>
          </a:r>
        </a:p>
      </dsp:txBody>
      <dsp:txXfrm>
        <a:off x="2261691" y="1179163"/>
        <a:ext cx="1716484" cy="1029890"/>
      </dsp:txXfrm>
    </dsp:sp>
    <dsp:sp modelId="{D3329857-E319-41F0-819B-F809585C0A60}">
      <dsp:nvSpPr>
        <dsp:cNvPr id="0" name=""/>
        <dsp:cNvSpPr/>
      </dsp:nvSpPr>
      <dsp:spPr>
        <a:xfrm>
          <a:off x="4149824" y="1179163"/>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Media</a:t>
          </a:r>
        </a:p>
      </dsp:txBody>
      <dsp:txXfrm>
        <a:off x="4149824" y="1179163"/>
        <a:ext cx="1716484" cy="1029890"/>
      </dsp:txXfrm>
    </dsp:sp>
    <dsp:sp modelId="{1294197E-C8FE-4441-81D6-99EA7B7A8B42}">
      <dsp:nvSpPr>
        <dsp:cNvPr id="0" name=""/>
        <dsp:cNvSpPr/>
      </dsp:nvSpPr>
      <dsp:spPr>
        <a:xfrm>
          <a:off x="6037957" y="1179163"/>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Neighbours/family/ friends</a:t>
          </a:r>
        </a:p>
      </dsp:txBody>
      <dsp:txXfrm>
        <a:off x="6037957" y="1179163"/>
        <a:ext cx="1716484" cy="1029890"/>
      </dsp:txXfrm>
    </dsp:sp>
    <dsp:sp modelId="{436F555C-3B61-412C-87BA-251BCD8E276F}">
      <dsp:nvSpPr>
        <dsp:cNvPr id="0" name=""/>
        <dsp:cNvSpPr/>
      </dsp:nvSpPr>
      <dsp:spPr>
        <a:xfrm>
          <a:off x="373558" y="2380702"/>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Patients and their relatives – experts in their own health/medication</a:t>
          </a:r>
        </a:p>
      </dsp:txBody>
      <dsp:txXfrm>
        <a:off x="373558" y="2380702"/>
        <a:ext cx="1716484" cy="1029890"/>
      </dsp:txXfrm>
    </dsp:sp>
    <dsp:sp modelId="{D1652A59-BD67-4441-A394-4A40B79809FE}">
      <dsp:nvSpPr>
        <dsp:cNvPr id="0" name=""/>
        <dsp:cNvSpPr/>
      </dsp:nvSpPr>
      <dsp:spPr>
        <a:xfrm>
          <a:off x="2261691" y="2380702"/>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Peers</a:t>
          </a:r>
        </a:p>
      </dsp:txBody>
      <dsp:txXfrm>
        <a:off x="2261691" y="2380702"/>
        <a:ext cx="1716484" cy="1029890"/>
      </dsp:txXfrm>
    </dsp:sp>
    <dsp:sp modelId="{9910D55C-63A0-404A-9A78-5223A57DBC03}">
      <dsp:nvSpPr>
        <dsp:cNvPr id="0" name=""/>
        <dsp:cNvSpPr/>
      </dsp:nvSpPr>
      <dsp:spPr>
        <a:xfrm>
          <a:off x="4149824" y="2380702"/>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Private genomic test providers</a:t>
          </a:r>
        </a:p>
      </dsp:txBody>
      <dsp:txXfrm>
        <a:off x="4149824" y="2380702"/>
        <a:ext cx="1716484" cy="1029890"/>
      </dsp:txXfrm>
    </dsp:sp>
    <dsp:sp modelId="{DD5C044D-DEA1-4A17-886F-F559D5498944}">
      <dsp:nvSpPr>
        <dsp:cNvPr id="0" name=""/>
        <dsp:cNvSpPr/>
      </dsp:nvSpPr>
      <dsp:spPr>
        <a:xfrm>
          <a:off x="6037957" y="2380702"/>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Professional bodies</a:t>
          </a:r>
        </a:p>
      </dsp:txBody>
      <dsp:txXfrm>
        <a:off x="6037957" y="2380702"/>
        <a:ext cx="1716484" cy="1029890"/>
      </dsp:txXfrm>
    </dsp:sp>
    <dsp:sp modelId="{97829209-CD61-4C46-B066-C14B376C7080}">
      <dsp:nvSpPr>
        <dsp:cNvPr id="0" name=""/>
        <dsp:cNvSpPr/>
      </dsp:nvSpPr>
      <dsp:spPr>
        <a:xfrm>
          <a:off x="373558" y="3606516"/>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Social media</a:t>
          </a:r>
        </a:p>
      </dsp:txBody>
      <dsp:txXfrm>
        <a:off x="373558" y="3606516"/>
        <a:ext cx="1716484" cy="1029890"/>
      </dsp:txXfrm>
    </dsp:sp>
    <dsp:sp modelId="{A8273994-2137-4F5A-9885-05622CD45E8D}">
      <dsp:nvSpPr>
        <dsp:cNvPr id="0" name=""/>
        <dsp:cNvSpPr/>
      </dsp:nvSpPr>
      <dsp:spPr>
        <a:xfrm>
          <a:off x="2261691" y="3608415"/>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Subject Matter Experts (SMEs)</a:t>
          </a:r>
        </a:p>
      </dsp:txBody>
      <dsp:txXfrm>
        <a:off x="2261691" y="3608415"/>
        <a:ext cx="1716484" cy="1029890"/>
      </dsp:txXfrm>
    </dsp:sp>
    <dsp:sp modelId="{3334373D-F9B2-4549-A00F-0C9A7DFB5B30}">
      <dsp:nvSpPr>
        <dsp:cNvPr id="0" name=""/>
        <dsp:cNvSpPr/>
      </dsp:nvSpPr>
      <dsp:spPr>
        <a:xfrm>
          <a:off x="4149824" y="3606516"/>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Superintendent pharmacist / pharmacy owner</a:t>
          </a:r>
        </a:p>
      </dsp:txBody>
      <dsp:txXfrm>
        <a:off x="4149824" y="3606516"/>
        <a:ext cx="1716484" cy="1029890"/>
      </dsp:txXfrm>
    </dsp:sp>
    <dsp:sp modelId="{1CD65664-FAD2-4E52-86B0-E43E809D3E98}">
      <dsp:nvSpPr>
        <dsp:cNvPr id="0" name=""/>
        <dsp:cNvSpPr/>
      </dsp:nvSpPr>
      <dsp:spPr>
        <a:xfrm>
          <a:off x="6037957" y="3582241"/>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Wider team</a:t>
          </a:r>
        </a:p>
      </dsp:txBody>
      <dsp:txXfrm>
        <a:off x="6037957" y="3582241"/>
        <a:ext cx="1716484" cy="10298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778" y="288542"/>
          <a:ext cx="1504156" cy="902493"/>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Accuracy checking  prescriptions</a:t>
          </a:r>
        </a:p>
      </dsp:txBody>
      <dsp:txXfrm>
        <a:off x="2778" y="288542"/>
        <a:ext cx="1504156" cy="902493"/>
      </dsp:txXfrm>
    </dsp:sp>
    <dsp:sp modelId="{CE82D2BB-9201-491F-AB39-FD588C2D3038}">
      <dsp:nvSpPr>
        <dsp:cNvPr id="0" name=""/>
        <dsp:cNvSpPr/>
      </dsp:nvSpPr>
      <dsp:spPr>
        <a:xfrm>
          <a:off x="1657350" y="288542"/>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Answering clinical queries from other HCPs</a:t>
          </a:r>
        </a:p>
      </dsp:txBody>
      <dsp:txXfrm>
        <a:off x="1657350" y="288542"/>
        <a:ext cx="1504156" cy="902493"/>
      </dsp:txXfrm>
    </dsp:sp>
    <dsp:sp modelId="{5EF327DE-3C6A-4910-BDAA-9ACA2CA53880}">
      <dsp:nvSpPr>
        <dsp:cNvPr id="0" name=""/>
        <dsp:cNvSpPr/>
      </dsp:nvSpPr>
      <dsp:spPr>
        <a:xfrm>
          <a:off x="3311921" y="288542"/>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Antimicrobial stewardship</a:t>
          </a:r>
        </a:p>
      </dsp:txBody>
      <dsp:txXfrm>
        <a:off x="3311921" y="288542"/>
        <a:ext cx="1504156" cy="902493"/>
      </dsp:txXfrm>
    </dsp:sp>
    <dsp:sp modelId="{C811154A-1CCD-4BF9-8DFE-8A9F30FA1BC5}">
      <dsp:nvSpPr>
        <dsp:cNvPr id="0" name=""/>
        <dsp:cNvSpPr/>
      </dsp:nvSpPr>
      <dsp:spPr>
        <a:xfrm>
          <a:off x="4966493" y="288542"/>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Attendance on ward rounds</a:t>
          </a:r>
        </a:p>
      </dsp:txBody>
      <dsp:txXfrm>
        <a:off x="4966493" y="288542"/>
        <a:ext cx="1504156" cy="902493"/>
      </dsp:txXfrm>
    </dsp:sp>
    <dsp:sp modelId="{48104E75-B15F-43D7-B0E0-05CC7485F386}">
      <dsp:nvSpPr>
        <dsp:cNvPr id="0" name=""/>
        <dsp:cNvSpPr/>
      </dsp:nvSpPr>
      <dsp:spPr>
        <a:xfrm>
          <a:off x="6621065" y="288542"/>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Audits and quality/service improvement work</a:t>
          </a:r>
        </a:p>
      </dsp:txBody>
      <dsp:txXfrm>
        <a:off x="6621065" y="288542"/>
        <a:ext cx="1504156" cy="902493"/>
      </dsp:txXfrm>
    </dsp:sp>
    <dsp:sp modelId="{04F0921A-6A52-4C34-96A1-24CF12BAE589}">
      <dsp:nvSpPr>
        <dsp:cNvPr id="0" name=""/>
        <dsp:cNvSpPr/>
      </dsp:nvSpPr>
      <dsp:spPr>
        <a:xfrm>
          <a:off x="2778" y="1341451"/>
          <a:ext cx="1504156" cy="902493"/>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Champion and improve patient safety</a:t>
          </a:r>
        </a:p>
      </dsp:txBody>
      <dsp:txXfrm>
        <a:off x="2778" y="1341451"/>
        <a:ext cx="1504156" cy="902493"/>
      </dsp:txXfrm>
    </dsp:sp>
    <dsp:sp modelId="{D3329857-E319-41F0-819B-F809585C0A60}">
      <dsp:nvSpPr>
        <dsp:cNvPr id="0" name=""/>
        <dsp:cNvSpPr/>
      </dsp:nvSpPr>
      <dsp:spPr>
        <a:xfrm>
          <a:off x="1657349" y="1341451"/>
          <a:ext cx="1504156" cy="902493"/>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Clinical screening of patient medication charts</a:t>
          </a:r>
        </a:p>
      </dsp:txBody>
      <dsp:txXfrm>
        <a:off x="1657349" y="1341451"/>
        <a:ext cx="1504156" cy="902493"/>
      </dsp:txXfrm>
    </dsp:sp>
    <dsp:sp modelId="{1294197E-C8FE-4441-81D6-99EA7B7A8B42}">
      <dsp:nvSpPr>
        <dsp:cNvPr id="0" name=""/>
        <dsp:cNvSpPr/>
      </dsp:nvSpPr>
      <dsp:spPr>
        <a:xfrm>
          <a:off x="3311921" y="1341451"/>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Clinical screening of prescriptions (inpatient and discharge)</a:t>
          </a:r>
        </a:p>
      </dsp:txBody>
      <dsp:txXfrm>
        <a:off x="3311921" y="1341451"/>
        <a:ext cx="1504156" cy="902493"/>
      </dsp:txXfrm>
    </dsp:sp>
    <dsp:sp modelId="{436F555C-3B61-412C-87BA-251BCD8E276F}">
      <dsp:nvSpPr>
        <dsp:cNvPr id="0" name=""/>
        <dsp:cNvSpPr/>
      </dsp:nvSpPr>
      <dsp:spPr>
        <a:xfrm>
          <a:off x="4966493" y="1341451"/>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Commissioning, high cost drug management and budgeting</a:t>
          </a:r>
        </a:p>
      </dsp:txBody>
      <dsp:txXfrm>
        <a:off x="4966493" y="1341451"/>
        <a:ext cx="1504156" cy="902493"/>
      </dsp:txXfrm>
    </dsp:sp>
    <dsp:sp modelId="{8DE61066-C8A2-438E-8B04-4C28061C95C3}">
      <dsp:nvSpPr>
        <dsp:cNvPr id="0" name=""/>
        <dsp:cNvSpPr/>
      </dsp:nvSpPr>
      <dsp:spPr>
        <a:xfrm>
          <a:off x="6621065" y="1341451"/>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Developing clinical guidance and policy</a:t>
          </a:r>
        </a:p>
      </dsp:txBody>
      <dsp:txXfrm>
        <a:off x="6621065" y="1341451"/>
        <a:ext cx="1504156" cy="902493"/>
      </dsp:txXfrm>
    </dsp:sp>
    <dsp:sp modelId="{72C10D07-AF09-47B2-B116-DAFDF39325BA}">
      <dsp:nvSpPr>
        <dsp:cNvPr id="0" name=""/>
        <dsp:cNvSpPr/>
      </dsp:nvSpPr>
      <dsp:spPr>
        <a:xfrm>
          <a:off x="2778" y="2394360"/>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Developing patient pathways</a:t>
          </a:r>
        </a:p>
      </dsp:txBody>
      <dsp:txXfrm>
        <a:off x="2778" y="2394360"/>
        <a:ext cx="1504156" cy="902493"/>
      </dsp:txXfrm>
    </dsp:sp>
    <dsp:sp modelId="{CE60DF34-3B4F-4D70-A8B8-24A698964D1C}">
      <dsp:nvSpPr>
        <dsp:cNvPr id="0" name=""/>
        <dsp:cNvSpPr/>
      </dsp:nvSpPr>
      <dsp:spPr>
        <a:xfrm>
          <a:off x="1657349" y="2394360"/>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Incident management and governance </a:t>
          </a:r>
          <a:r>
            <a:rPr lang="en-GB" sz="1400" kern="1200" dirty="0" err="1"/>
            <a:t>inc</a:t>
          </a:r>
          <a:r>
            <a:rPr lang="en-GB" sz="1400" kern="1200" dirty="0"/>
            <a:t> AARs, investigations</a:t>
          </a:r>
        </a:p>
      </dsp:txBody>
      <dsp:txXfrm>
        <a:off x="1657349" y="2394360"/>
        <a:ext cx="1504156" cy="902493"/>
      </dsp:txXfrm>
    </dsp:sp>
    <dsp:sp modelId="{16AF1183-863E-4123-9A16-07DC5B1F17E6}">
      <dsp:nvSpPr>
        <dsp:cNvPr id="0" name=""/>
        <dsp:cNvSpPr/>
      </dsp:nvSpPr>
      <dsp:spPr>
        <a:xfrm>
          <a:off x="3311921" y="2394360"/>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Investigations of missed doses and critical medicine omissions</a:t>
          </a:r>
        </a:p>
      </dsp:txBody>
      <dsp:txXfrm>
        <a:off x="3311921" y="2394360"/>
        <a:ext cx="1504156" cy="902493"/>
      </dsp:txXfrm>
    </dsp:sp>
    <dsp:sp modelId="{C8287A83-A32C-451A-8C91-7E29D3DD2643}">
      <dsp:nvSpPr>
        <dsp:cNvPr id="0" name=""/>
        <dsp:cNvSpPr/>
      </dsp:nvSpPr>
      <dsp:spPr>
        <a:xfrm>
          <a:off x="4966493" y="2394360"/>
          <a:ext cx="1504156" cy="902493"/>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Medicines reconciliation (ward and clinic)</a:t>
          </a:r>
        </a:p>
      </dsp:txBody>
      <dsp:txXfrm>
        <a:off x="4966493" y="2394360"/>
        <a:ext cx="1504156" cy="902493"/>
      </dsp:txXfrm>
    </dsp:sp>
    <dsp:sp modelId="{EB8575DA-6118-4BFF-9E94-B2010655F363}">
      <dsp:nvSpPr>
        <dsp:cNvPr id="0" name=""/>
        <dsp:cNvSpPr/>
      </dsp:nvSpPr>
      <dsp:spPr>
        <a:xfrm>
          <a:off x="6621065" y="2394360"/>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Overseeing digital flow of information in EPS systems</a:t>
          </a:r>
        </a:p>
      </dsp:txBody>
      <dsp:txXfrm>
        <a:off x="6621065" y="2394360"/>
        <a:ext cx="1504156" cy="902493"/>
      </dsp:txXfrm>
    </dsp:sp>
    <dsp:sp modelId="{5C1DEF69-B906-4925-9724-66735F27A6B9}">
      <dsp:nvSpPr>
        <dsp:cNvPr id="0" name=""/>
        <dsp:cNvSpPr/>
      </dsp:nvSpPr>
      <dsp:spPr>
        <a:xfrm>
          <a:off x="830064" y="3447270"/>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 counselling and answering patient queries</a:t>
          </a:r>
        </a:p>
      </dsp:txBody>
      <dsp:txXfrm>
        <a:off x="830064" y="3447270"/>
        <a:ext cx="1504156" cy="902493"/>
      </dsp:txXfrm>
    </dsp:sp>
    <dsp:sp modelId="{1889C670-A689-49D4-BEA5-E11C86A299B6}">
      <dsp:nvSpPr>
        <dsp:cNvPr id="0" name=""/>
        <dsp:cNvSpPr/>
      </dsp:nvSpPr>
      <dsp:spPr>
        <a:xfrm>
          <a:off x="2484635" y="3447270"/>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Prescribing on ward or in clinics (IP/OP)</a:t>
          </a:r>
        </a:p>
      </dsp:txBody>
      <dsp:txXfrm>
        <a:off x="2484635" y="3447270"/>
        <a:ext cx="1504156" cy="902493"/>
      </dsp:txXfrm>
    </dsp:sp>
    <dsp:sp modelId="{B74EAB21-17C3-42D4-9EF6-ECDF7DF77C27}">
      <dsp:nvSpPr>
        <dsp:cNvPr id="0" name=""/>
        <dsp:cNvSpPr/>
      </dsp:nvSpPr>
      <dsp:spPr>
        <a:xfrm>
          <a:off x="4139207" y="3447270"/>
          <a:ext cx="1504156" cy="902493"/>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Reviewing test results – bloods, ECGs, ECHOs, genetics tests e.g. DPYD</a:t>
          </a:r>
        </a:p>
      </dsp:txBody>
      <dsp:txXfrm>
        <a:off x="4139207" y="3447270"/>
        <a:ext cx="1504156" cy="902493"/>
      </dsp:txXfrm>
    </dsp:sp>
    <dsp:sp modelId="{822A5670-5815-44C6-B65F-5BB06988D1D7}">
      <dsp:nvSpPr>
        <dsp:cNvPr id="0" name=""/>
        <dsp:cNvSpPr/>
      </dsp:nvSpPr>
      <dsp:spPr>
        <a:xfrm>
          <a:off x="5793779" y="3447270"/>
          <a:ext cx="1504156" cy="902493"/>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Supply stock medication to wards </a:t>
          </a:r>
        </a:p>
      </dsp:txBody>
      <dsp:txXfrm>
        <a:off x="5793779" y="3447270"/>
        <a:ext cx="1504156" cy="9024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Apply </a:t>
          </a:r>
          <a:r>
            <a:rPr lang="en-GB" sz="1400" kern="1200" dirty="0" err="1"/>
            <a:t>MPharm</a:t>
          </a:r>
          <a:r>
            <a:rPr lang="en-GB" sz="1400" kern="1200" dirty="0"/>
            <a:t> knowledge in practice</a:t>
          </a:r>
        </a:p>
      </dsp:txBody>
      <dsp:txXfrm>
        <a:off x="2381" y="430028"/>
        <a:ext cx="1889124" cy="1133475"/>
      </dsp:txXfrm>
    </dsp:sp>
    <dsp:sp modelId="{14A7483F-53E1-4FF8-9149-1B67A84E391E}">
      <dsp:nvSpPr>
        <dsp:cNvPr id="0" name=""/>
        <dsp:cNvSpPr/>
      </dsp:nvSpPr>
      <dsp:spPr>
        <a:xfrm>
          <a:off x="2080418" y="430028"/>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Cost-effective use of medicines</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professionally across 4 pillars of pharmacy practice</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Ensuring safe and most effective use of medicines</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Optimising patient outcomes</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 relationship and loyalty: enjoy being respected member of the local community</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Prevention (preventing admissions and maintain patients in own home)</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Preventing wastage of medicines</a:t>
          </a:r>
        </a:p>
      </dsp:txBody>
      <dsp:txXfrm>
        <a:off x="6236493" y="1752415"/>
        <a:ext cx="1889124" cy="1133475"/>
      </dsp:txXfrm>
    </dsp:sp>
    <dsp:sp modelId="{436F555C-3B61-412C-87BA-251BCD8E276F}">
      <dsp:nvSpPr>
        <dsp:cNvPr id="0" name=""/>
        <dsp:cNvSpPr/>
      </dsp:nvSpPr>
      <dsp:spPr>
        <a:xfrm>
          <a:off x="1041400" y="3074802"/>
          <a:ext cx="1889124" cy="1133475"/>
        </a:xfrm>
        <a:prstGeom prst="rect">
          <a:avLst/>
        </a:prstGeom>
        <a:solidFill>
          <a:schemeClr val="bg2">
            <a:lumMod val="20000"/>
            <a:lumOff val="80000"/>
          </a:schemeClr>
        </a:solidFill>
        <a:ln w="508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Responding to patient needs and supporting the patient journey</a:t>
          </a:r>
        </a:p>
      </dsp:txBody>
      <dsp:txXfrm>
        <a:off x="1041400" y="3074802"/>
        <a:ext cx="1889124" cy="1133475"/>
      </dsp:txXfrm>
    </dsp:sp>
    <dsp:sp modelId="{497BCB29-D59E-4366-8DC6-3708C0469842}">
      <dsp:nvSpPr>
        <dsp:cNvPr id="0" name=""/>
        <dsp:cNvSpPr/>
      </dsp:nvSpPr>
      <dsp:spPr>
        <a:xfrm>
          <a:off x="3119437" y="3074802"/>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Supporting personalised medicine agenda</a:t>
          </a:r>
        </a:p>
      </dsp:txBody>
      <dsp:txXfrm>
        <a:off x="3119437" y="3074802"/>
        <a:ext cx="1889124" cy="1133475"/>
      </dsp:txXfrm>
    </dsp:sp>
    <dsp:sp modelId="{A7D6EC74-20A9-46CD-A1AF-5010BB1798CE}">
      <dsp:nvSpPr>
        <dsp:cNvPr id="0" name=""/>
        <dsp:cNvSpPr/>
      </dsp:nvSpPr>
      <dsp:spPr>
        <a:xfrm>
          <a:off x="5197475" y="3074802"/>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Supporting targets and services &amp; financial incentives</a:t>
          </a:r>
        </a:p>
      </dsp:txBody>
      <dsp:txXfrm>
        <a:off x="5197475" y="3074802"/>
        <a:ext cx="1889124" cy="11334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Ability to communicate &amp; discuss/ explain on wider PGx impact with minimal info</a:t>
          </a:r>
        </a:p>
      </dsp:txBody>
      <dsp:txXfrm>
        <a:off x="373558" y="1899"/>
        <a:ext cx="1716484" cy="1029890"/>
      </dsp:txXfrm>
    </dsp:sp>
    <dsp:sp modelId="{CE82D2BB-9201-491F-AB39-FD588C2D3038}">
      <dsp:nvSpPr>
        <dsp:cNvPr id="0" name=""/>
        <dsp:cNvSpPr/>
      </dsp:nvSpPr>
      <dsp:spPr>
        <a:xfrm>
          <a:off x="2261691" y="1899"/>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patient info &amp; records</a:t>
          </a:r>
        </a:p>
      </dsp:txBody>
      <dsp:txXfrm>
        <a:off x="2261691" y="1899"/>
        <a:ext cx="1716484" cy="1029890"/>
      </dsp:txXfrm>
    </dsp:sp>
    <dsp:sp modelId="{5EF327DE-3C6A-4910-BDAA-9ACA2CA53880}">
      <dsp:nvSpPr>
        <dsp:cNvPr id="0" name=""/>
        <dsp:cNvSpPr/>
      </dsp:nvSpPr>
      <dsp:spPr>
        <a:xfrm>
          <a:off x="4149824" y="1899"/>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resources &amp; education to use in practice and for them to be built into my digital systems</a:t>
          </a:r>
        </a:p>
      </dsp:txBody>
      <dsp:txXfrm>
        <a:off x="4149824" y="1899"/>
        <a:ext cx="1716484" cy="1029890"/>
      </dsp:txXfrm>
    </dsp:sp>
    <dsp:sp modelId="{C811154A-1CCD-4BF9-8DFE-8A9F30FA1BC5}">
      <dsp:nvSpPr>
        <dsp:cNvPr id="0" name=""/>
        <dsp:cNvSpPr/>
      </dsp:nvSpPr>
      <dsp:spPr>
        <a:xfrm>
          <a:off x="6037957" y="1899"/>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specialist advice from a hospital or genomics service</a:t>
          </a:r>
        </a:p>
      </dsp:txBody>
      <dsp:txXfrm>
        <a:off x="6037957" y="1899"/>
        <a:ext cx="1716484" cy="1029890"/>
      </dsp:txXfrm>
    </dsp:sp>
    <dsp:sp modelId="{48104E75-B15F-43D7-B0E0-05CC7485F386}">
      <dsp:nvSpPr>
        <dsp:cNvPr id="0" name=""/>
        <dsp:cNvSpPr/>
      </dsp:nvSpPr>
      <dsp:spPr>
        <a:xfrm>
          <a:off x="373558" y="1203438"/>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Clear referral pathways</a:t>
          </a:r>
        </a:p>
      </dsp:txBody>
      <dsp:txXfrm>
        <a:off x="373558" y="1203438"/>
        <a:ext cx="1716484" cy="1029890"/>
      </dsp:txXfrm>
    </dsp:sp>
    <dsp:sp modelId="{04F0921A-6A52-4C34-96A1-24CF12BAE589}">
      <dsp:nvSpPr>
        <dsp:cNvPr id="0" name=""/>
        <dsp:cNvSpPr/>
      </dsp:nvSpPr>
      <dsp:spPr>
        <a:xfrm>
          <a:off x="2261691"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Confidence in lab testing &amp; results (e.g. is selection of tests/variants appropriate?)</a:t>
          </a:r>
        </a:p>
      </dsp:txBody>
      <dsp:txXfrm>
        <a:off x="2261691" y="1203438"/>
        <a:ext cx="1716484" cy="1029890"/>
      </dsp:txXfrm>
    </dsp:sp>
    <dsp:sp modelId="{D3329857-E319-41F0-819B-F809585C0A60}">
      <dsp:nvSpPr>
        <dsp:cNvPr id="0" name=""/>
        <dsp:cNvSpPr/>
      </dsp:nvSpPr>
      <dsp:spPr>
        <a:xfrm>
          <a:off x="4149824"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Easy access to genomics results and confidence in lab testing &amp; results </a:t>
          </a:r>
        </a:p>
      </dsp:txBody>
      <dsp:txXfrm>
        <a:off x="4149824" y="1203438"/>
        <a:ext cx="1716484" cy="1029890"/>
      </dsp:txXfrm>
    </dsp:sp>
    <dsp:sp modelId="{1294197E-C8FE-4441-81D6-99EA7B7A8B42}">
      <dsp:nvSpPr>
        <dsp:cNvPr id="0" name=""/>
        <dsp:cNvSpPr/>
      </dsp:nvSpPr>
      <dsp:spPr>
        <a:xfrm>
          <a:off x="6037957" y="1203438"/>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Embedded into existing training pathway</a:t>
          </a:r>
        </a:p>
      </dsp:txBody>
      <dsp:txXfrm>
        <a:off x="6037957" y="1203438"/>
        <a:ext cx="1716484" cy="1029890"/>
      </dsp:txXfrm>
    </dsp:sp>
    <dsp:sp modelId="{436F555C-3B61-412C-87BA-251BCD8E276F}">
      <dsp:nvSpPr>
        <dsp:cNvPr id="0" name=""/>
        <dsp:cNvSpPr/>
      </dsp:nvSpPr>
      <dsp:spPr>
        <a:xfrm>
          <a:off x="373558" y="2404977"/>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Education and training on skills needed in PGx area</a:t>
          </a:r>
        </a:p>
      </dsp:txBody>
      <dsp:txXfrm>
        <a:off x="373558" y="2404977"/>
        <a:ext cx="1716484" cy="1029890"/>
      </dsp:txXfrm>
    </dsp:sp>
    <dsp:sp modelId="{B74ECC0D-4C67-4B50-B25C-7E0EB0DE3544}">
      <dsp:nvSpPr>
        <dsp:cNvPr id="0" name=""/>
        <dsp:cNvSpPr/>
      </dsp:nvSpPr>
      <dsp:spPr>
        <a:xfrm>
          <a:off x="2261691" y="2404977"/>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to work in a new multi professional team</a:t>
          </a:r>
        </a:p>
      </dsp:txBody>
      <dsp:txXfrm>
        <a:off x="2261691" y="2404977"/>
        <a:ext cx="1716484" cy="1029890"/>
      </dsp:txXfrm>
    </dsp:sp>
    <dsp:sp modelId="{BF5ED12A-A9BB-4C5F-84B4-883977C6B02C}">
      <dsp:nvSpPr>
        <dsp:cNvPr id="0" name=""/>
        <dsp:cNvSpPr/>
      </dsp:nvSpPr>
      <dsp:spPr>
        <a:xfrm>
          <a:off x="4149824" y="2404977"/>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Leadership in this space and clear communication of what is expected of me</a:t>
          </a:r>
        </a:p>
      </dsp:txBody>
      <dsp:txXfrm>
        <a:off x="4149824" y="2404977"/>
        <a:ext cx="1716484" cy="1029890"/>
      </dsp:txXfrm>
    </dsp:sp>
    <dsp:sp modelId="{9910D55C-63A0-404A-9A78-5223A57DBC03}">
      <dsp:nvSpPr>
        <dsp:cNvPr id="0" name=""/>
        <dsp:cNvSpPr/>
      </dsp:nvSpPr>
      <dsp:spPr>
        <a:xfrm>
          <a:off x="6037957" y="2404977"/>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Local PCN genomics champion/ specialist – </a:t>
          </a:r>
          <a:r>
            <a:rPr lang="en-GB" sz="1400" b="0" kern="1200" dirty="0"/>
            <a:t>when service is up and running</a:t>
          </a:r>
          <a:endParaRPr lang="en-GB" sz="1400" kern="1200" dirty="0"/>
        </a:p>
      </dsp:txBody>
      <dsp:txXfrm>
        <a:off x="6037957" y="2404977"/>
        <a:ext cx="1716484" cy="1029890"/>
      </dsp:txXfrm>
    </dsp:sp>
    <dsp:sp modelId="{FE39EC66-9171-4E79-89DB-041D238878E2}">
      <dsp:nvSpPr>
        <dsp:cNvPr id="0" name=""/>
        <dsp:cNvSpPr/>
      </dsp:nvSpPr>
      <dsp:spPr>
        <a:xfrm>
          <a:off x="2278427" y="3582241"/>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 to deal with legal, ethical ramifications &amp; know limits of reasonable practice</a:t>
          </a:r>
        </a:p>
      </dsp:txBody>
      <dsp:txXfrm>
        <a:off x="2278427" y="3582241"/>
        <a:ext cx="1716484" cy="1029890"/>
      </dsp:txXfrm>
    </dsp:sp>
    <dsp:sp modelId="{30DAB1B8-D3CC-493C-B799-3629259742D5}">
      <dsp:nvSpPr>
        <dsp:cNvPr id="0" name=""/>
        <dsp:cNvSpPr/>
      </dsp:nvSpPr>
      <dsp:spPr>
        <a:xfrm>
          <a:off x="4149824" y="3606516"/>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 to identify patients who may need genomic intervention</a:t>
          </a:r>
        </a:p>
      </dsp:txBody>
      <dsp:txXfrm>
        <a:off x="4149824" y="3606516"/>
        <a:ext cx="1716484" cy="10298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Competing priorities for medicines optimisation</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Concern about Pandora’s box of genomic testing e.g. parentage </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How to develop an ethical skillset to navigate Rx in the grey</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Impact of contracting – national and ICB</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Incidental findings / dealing with parentage diagnosis etc.</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Increased patient queries, referrals &amp; workload (lack of capacity &amp; trained workforce)</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Individual’s concern about being competent</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IT interoperability; challenge of info sharing, e.g. test result as PDF</a:t>
          </a:r>
        </a:p>
      </dsp:txBody>
      <dsp:txXfrm>
        <a:off x="6236493" y="1752415"/>
        <a:ext cx="1889124" cy="1133475"/>
      </dsp:txXfrm>
    </dsp:sp>
    <dsp:sp modelId="{436F555C-3B61-412C-87BA-251BCD8E276F}">
      <dsp:nvSpPr>
        <dsp:cNvPr id="0" name=""/>
        <dsp:cNvSpPr/>
      </dsp:nvSpPr>
      <dsp:spPr>
        <a:xfrm>
          <a:off x="1041400" y="3074802"/>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Lack of peer support (e.g. more isolated in clinical practice)</a:t>
          </a:r>
        </a:p>
      </dsp:txBody>
      <dsp:txXfrm>
        <a:off x="1041400" y="3074802"/>
        <a:ext cx="1889124" cy="1133475"/>
      </dsp:txXfrm>
    </dsp:sp>
    <dsp:sp modelId="{CD6C9946-613C-4952-A680-C31652E8E8FD}">
      <dsp:nvSpPr>
        <dsp:cNvPr id="0" name=""/>
        <dsp:cNvSpPr/>
      </dsp:nvSpPr>
      <dsp:spPr>
        <a:xfrm>
          <a:off x="3119437" y="3074802"/>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Perceived complexity</a:t>
          </a:r>
        </a:p>
      </dsp:txBody>
      <dsp:txXfrm>
        <a:off x="3119437" y="3074802"/>
        <a:ext cx="1889124" cy="1133475"/>
      </dsp:txXfrm>
    </dsp:sp>
    <dsp:sp modelId="{3E2998BD-A3CF-4AE6-89B5-DD5774FE5300}">
      <dsp:nvSpPr>
        <dsp:cNvPr id="0" name=""/>
        <dsp:cNvSpPr/>
      </dsp:nvSpPr>
      <dsp:spPr>
        <a:xfrm>
          <a:off x="5197475" y="3074802"/>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Tx/>
            <a:buSzTx/>
            <a:buFontTx/>
            <a:buNone/>
          </a:pPr>
          <a:r>
            <a:rPr lang="en-GB" sz="1500" kern="1200" dirty="0"/>
            <a:t>Personal risk: risk of action and/or no action and link to legal and ethical </a:t>
          </a:r>
        </a:p>
      </dsp:txBody>
      <dsp:txXfrm>
        <a:off x="5197475" y="3074802"/>
        <a:ext cx="1889124" cy="11334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2D2BB-9201-491F-AB39-FD588C2D3038}">
      <dsp:nvSpPr>
        <dsp:cNvPr id="0" name=""/>
        <dsp:cNvSpPr/>
      </dsp:nvSpPr>
      <dsp:spPr>
        <a:xfrm>
          <a:off x="2381" y="454307"/>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Contractual need and strategic push from professional leaders</a:t>
          </a:r>
        </a:p>
      </dsp:txBody>
      <dsp:txXfrm>
        <a:off x="2381" y="454307"/>
        <a:ext cx="1889124" cy="1133475"/>
      </dsp:txXfrm>
    </dsp:sp>
    <dsp:sp modelId="{5EF327DE-3C6A-4910-BDAA-9ACA2CA53880}">
      <dsp:nvSpPr>
        <dsp:cNvPr id="0" name=""/>
        <dsp:cNvSpPr/>
      </dsp:nvSpPr>
      <dsp:spPr>
        <a:xfrm>
          <a:off x="2080418" y="454307"/>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Cost-savings (consensus this is less important)</a:t>
          </a:r>
        </a:p>
      </dsp:txBody>
      <dsp:txXfrm>
        <a:off x="2080418" y="454307"/>
        <a:ext cx="1889124" cy="1133475"/>
      </dsp:txXfrm>
    </dsp:sp>
    <dsp:sp modelId="{C811154A-1CCD-4BF9-8DFE-8A9F30FA1BC5}">
      <dsp:nvSpPr>
        <dsp:cNvPr id="0" name=""/>
        <dsp:cNvSpPr/>
      </dsp:nvSpPr>
      <dsp:spPr>
        <a:xfrm>
          <a:off x="4158456" y="430028"/>
          <a:ext cx="1889124" cy="1133475"/>
        </a:xfrm>
        <a:prstGeom prst="rect">
          <a:avLst/>
        </a:prstGeom>
        <a:solidFill>
          <a:srgbClr val="FFFFCC"/>
        </a:solidFill>
        <a:ln w="508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Desire to develop in role</a:t>
          </a:r>
        </a:p>
      </dsp:txBody>
      <dsp:txXfrm>
        <a:off x="4158456" y="430028"/>
        <a:ext cx="1889124" cy="1133475"/>
      </dsp:txXfrm>
    </dsp:sp>
    <dsp:sp modelId="{48104E75-B15F-43D7-B0E0-05CC7485F386}">
      <dsp:nvSpPr>
        <dsp:cNvPr id="0" name=""/>
        <dsp:cNvSpPr/>
      </dsp:nvSpPr>
      <dsp:spPr>
        <a:xfrm>
          <a:off x="6236493" y="430028"/>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Experiential learning</a:t>
          </a:r>
        </a:p>
      </dsp:txBody>
      <dsp:txXfrm>
        <a:off x="6236493" y="430028"/>
        <a:ext cx="1889124" cy="1133475"/>
      </dsp:txXfrm>
    </dsp:sp>
    <dsp:sp modelId="{04F0921A-6A52-4C34-96A1-24CF12BAE589}">
      <dsp:nvSpPr>
        <dsp:cNvPr id="0" name=""/>
        <dsp:cNvSpPr/>
      </dsp:nvSpPr>
      <dsp:spPr>
        <a:xfrm>
          <a:off x="2381" y="1776694"/>
          <a:ext cx="1889124" cy="1133475"/>
        </a:xfrm>
        <a:prstGeom prst="rect">
          <a:avLst/>
        </a:prstGeom>
        <a:solidFill>
          <a:srgbClr val="FFFFCC"/>
        </a:solidFill>
        <a:ln w="508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Feeling confident and competent at work</a:t>
          </a:r>
        </a:p>
      </dsp:txBody>
      <dsp:txXfrm>
        <a:off x="2381" y="1776694"/>
        <a:ext cx="1889124" cy="1133475"/>
      </dsp:txXfrm>
    </dsp:sp>
    <dsp:sp modelId="{D3329857-E319-41F0-819B-F809585C0A60}">
      <dsp:nvSpPr>
        <dsp:cNvPr id="0" name=""/>
        <dsp:cNvSpPr/>
      </dsp:nvSpPr>
      <dsp:spPr>
        <a:xfrm>
          <a:off x="2080418" y="1776694"/>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Inspirational leaders/ colleagues</a:t>
          </a:r>
        </a:p>
      </dsp:txBody>
      <dsp:txXfrm>
        <a:off x="2080418" y="1776694"/>
        <a:ext cx="1889124" cy="1133475"/>
      </dsp:txXfrm>
    </dsp:sp>
    <dsp:sp modelId="{1294197E-C8FE-4441-81D6-99EA7B7A8B42}">
      <dsp:nvSpPr>
        <dsp:cNvPr id="0" name=""/>
        <dsp:cNvSpPr/>
      </dsp:nvSpPr>
      <dsp:spPr>
        <a:xfrm>
          <a:off x="4158456" y="1776694"/>
          <a:ext cx="1889124" cy="1133475"/>
        </a:xfrm>
        <a:prstGeom prst="rect">
          <a:avLst/>
        </a:prstGeom>
        <a:solidFill>
          <a:srgbClr val="FFFFCC"/>
        </a:solidFill>
        <a:ln w="508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Patient outcomes</a:t>
          </a:r>
        </a:p>
      </dsp:txBody>
      <dsp:txXfrm>
        <a:off x="4158456" y="1776694"/>
        <a:ext cx="1889124" cy="1133475"/>
      </dsp:txXfrm>
    </dsp:sp>
    <dsp:sp modelId="{436F555C-3B61-412C-87BA-251BCD8E276F}">
      <dsp:nvSpPr>
        <dsp:cNvPr id="0" name=""/>
        <dsp:cNvSpPr/>
      </dsp:nvSpPr>
      <dsp:spPr>
        <a:xfrm>
          <a:off x="6236493" y="1776694"/>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Peer support</a:t>
          </a:r>
        </a:p>
      </dsp:txBody>
      <dsp:txXfrm>
        <a:off x="6236493" y="1776694"/>
        <a:ext cx="1889124" cy="1133475"/>
      </dsp:txXfrm>
    </dsp:sp>
    <dsp:sp modelId="{9910D55C-63A0-404A-9A78-5223A57DBC03}">
      <dsp:nvSpPr>
        <dsp:cNvPr id="0" name=""/>
        <dsp:cNvSpPr/>
      </dsp:nvSpPr>
      <dsp:spPr>
        <a:xfrm>
          <a:off x="1041400" y="3074802"/>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Providing opportunities for progression of profession and career</a:t>
          </a:r>
        </a:p>
      </dsp:txBody>
      <dsp:txXfrm>
        <a:off x="1041400" y="3074802"/>
        <a:ext cx="1889124" cy="1133475"/>
      </dsp:txXfrm>
    </dsp:sp>
    <dsp:sp modelId="{6EFFD50E-5C8C-428D-94EA-AB2AF69D49A1}">
      <dsp:nvSpPr>
        <dsp:cNvPr id="0" name=""/>
        <dsp:cNvSpPr/>
      </dsp:nvSpPr>
      <dsp:spPr>
        <a:xfrm>
          <a:off x="3119437" y="3074802"/>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Relative risk to patient safety</a:t>
          </a:r>
        </a:p>
      </dsp:txBody>
      <dsp:txXfrm>
        <a:off x="3119437" y="3074802"/>
        <a:ext cx="1889124" cy="1133475"/>
      </dsp:txXfrm>
    </dsp:sp>
    <dsp:sp modelId="{E8EFFF69-393D-1E41-BDCD-2CC8AF1B1A7B}">
      <dsp:nvSpPr>
        <dsp:cNvPr id="0" name=""/>
        <dsp:cNvSpPr/>
      </dsp:nvSpPr>
      <dsp:spPr>
        <a:xfrm>
          <a:off x="5197475" y="3074802"/>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Want and need to be up to date</a:t>
          </a:r>
        </a:p>
      </dsp:txBody>
      <dsp:txXfrm>
        <a:off x="5197475" y="3074802"/>
        <a:ext cx="1889124" cy="11334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0"/>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Commissioners</a:t>
          </a:r>
        </a:p>
      </dsp:txBody>
      <dsp:txXfrm>
        <a:off x="373558" y="0"/>
        <a:ext cx="1716484" cy="1029890"/>
      </dsp:txXfrm>
    </dsp:sp>
    <dsp:sp modelId="{5EF327DE-3C6A-4910-BDAA-9ACA2CA53880}">
      <dsp:nvSpPr>
        <dsp:cNvPr id="0" name=""/>
        <dsp:cNvSpPr/>
      </dsp:nvSpPr>
      <dsp:spPr>
        <a:xfrm>
          <a:off x="2261691" y="0"/>
          <a:ext cx="1716484" cy="1029890"/>
        </a:xfrm>
        <a:prstGeom prst="rect">
          <a:avLst/>
        </a:prstGeom>
        <a:solidFill>
          <a:srgbClr val="FFFFCC"/>
        </a:solidFill>
        <a:ln w="508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Data and evidence base </a:t>
          </a:r>
        </a:p>
      </dsp:txBody>
      <dsp:txXfrm>
        <a:off x="2261691" y="0"/>
        <a:ext cx="1716484" cy="1029890"/>
      </dsp:txXfrm>
    </dsp:sp>
    <dsp:sp modelId="{C811154A-1CCD-4BF9-8DFE-8A9F30FA1BC5}">
      <dsp:nvSpPr>
        <dsp:cNvPr id="0" name=""/>
        <dsp:cNvSpPr/>
      </dsp:nvSpPr>
      <dsp:spPr>
        <a:xfrm>
          <a:off x="4149824" y="0"/>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Education and training sessions</a:t>
          </a:r>
        </a:p>
      </dsp:txBody>
      <dsp:txXfrm>
        <a:off x="4149824" y="0"/>
        <a:ext cx="1716484" cy="1029890"/>
      </dsp:txXfrm>
    </dsp:sp>
    <dsp:sp modelId="{48104E75-B15F-43D7-B0E0-05CC7485F386}">
      <dsp:nvSpPr>
        <dsp:cNvPr id="0" name=""/>
        <dsp:cNvSpPr/>
      </dsp:nvSpPr>
      <dsp:spPr>
        <a:xfrm>
          <a:off x="6037957" y="0"/>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International research</a:t>
          </a:r>
        </a:p>
      </dsp:txBody>
      <dsp:txXfrm>
        <a:off x="6037957" y="0"/>
        <a:ext cx="1716484" cy="1029890"/>
      </dsp:txXfrm>
    </dsp:sp>
    <dsp:sp modelId="{04F0921A-6A52-4C34-96A1-24CF12BAE589}">
      <dsp:nvSpPr>
        <dsp:cNvPr id="0" name=""/>
        <dsp:cNvSpPr/>
      </dsp:nvSpPr>
      <dsp:spPr>
        <a:xfrm>
          <a:off x="373558" y="1179163"/>
          <a:ext cx="1716484" cy="1029890"/>
        </a:xfrm>
        <a:prstGeom prst="rect">
          <a:avLst/>
        </a:prstGeom>
        <a:solidFill>
          <a:srgbClr val="FFFFCC"/>
        </a:solidFill>
        <a:ln w="508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Leaders in the profession including pharmacists/ GPs/consultants/ nurses</a:t>
          </a:r>
        </a:p>
      </dsp:txBody>
      <dsp:txXfrm>
        <a:off x="373558" y="1179163"/>
        <a:ext cx="1716484" cy="1029890"/>
      </dsp:txXfrm>
    </dsp:sp>
    <dsp:sp modelId="{D3329857-E319-41F0-819B-F809585C0A60}">
      <dsp:nvSpPr>
        <dsp:cNvPr id="0" name=""/>
        <dsp:cNvSpPr/>
      </dsp:nvSpPr>
      <dsp:spPr>
        <a:xfrm>
          <a:off x="2261691" y="1179163"/>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Media</a:t>
          </a:r>
        </a:p>
      </dsp:txBody>
      <dsp:txXfrm>
        <a:off x="2261691" y="1179163"/>
        <a:ext cx="1716484" cy="1029890"/>
      </dsp:txXfrm>
    </dsp:sp>
    <dsp:sp modelId="{1294197E-C8FE-4441-81D6-99EA7B7A8B42}">
      <dsp:nvSpPr>
        <dsp:cNvPr id="0" name=""/>
        <dsp:cNvSpPr/>
      </dsp:nvSpPr>
      <dsp:spPr>
        <a:xfrm>
          <a:off x="4149824" y="1179163"/>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Neighbours/family/ friends</a:t>
          </a:r>
        </a:p>
      </dsp:txBody>
      <dsp:txXfrm>
        <a:off x="4149824" y="1179163"/>
        <a:ext cx="1716484" cy="1029890"/>
      </dsp:txXfrm>
    </dsp:sp>
    <dsp:sp modelId="{436F555C-3B61-412C-87BA-251BCD8E276F}">
      <dsp:nvSpPr>
        <dsp:cNvPr id="0" name=""/>
        <dsp:cNvSpPr/>
      </dsp:nvSpPr>
      <dsp:spPr>
        <a:xfrm>
          <a:off x="6037957" y="1179163"/>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Patients and their relatives – experts in their own health/medication</a:t>
          </a:r>
        </a:p>
      </dsp:txBody>
      <dsp:txXfrm>
        <a:off x="6037957" y="1179163"/>
        <a:ext cx="1716484" cy="1029890"/>
      </dsp:txXfrm>
    </dsp:sp>
    <dsp:sp modelId="{9910D55C-63A0-404A-9A78-5223A57DBC03}">
      <dsp:nvSpPr>
        <dsp:cNvPr id="0" name=""/>
        <dsp:cNvSpPr/>
      </dsp:nvSpPr>
      <dsp:spPr>
        <a:xfrm>
          <a:off x="373558" y="2380702"/>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Private genomic test providers</a:t>
          </a:r>
        </a:p>
      </dsp:txBody>
      <dsp:txXfrm>
        <a:off x="373558" y="2380702"/>
        <a:ext cx="1716484" cy="1029890"/>
      </dsp:txXfrm>
    </dsp:sp>
    <dsp:sp modelId="{DD5C044D-DEA1-4A17-886F-F559D5498944}">
      <dsp:nvSpPr>
        <dsp:cNvPr id="0" name=""/>
        <dsp:cNvSpPr/>
      </dsp:nvSpPr>
      <dsp:spPr>
        <a:xfrm>
          <a:off x="2261691" y="2380702"/>
          <a:ext cx="1716484" cy="1029890"/>
        </a:xfrm>
        <a:prstGeom prst="rect">
          <a:avLst/>
        </a:prstGeom>
        <a:solidFill>
          <a:srgbClr val="FFFFCC"/>
        </a:solidFill>
        <a:ln w="508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Professional bodies</a:t>
          </a:r>
        </a:p>
      </dsp:txBody>
      <dsp:txXfrm>
        <a:off x="2261691" y="2380702"/>
        <a:ext cx="1716484" cy="1029890"/>
      </dsp:txXfrm>
    </dsp:sp>
    <dsp:sp modelId="{97829209-CD61-4C46-B066-C14B376C7080}">
      <dsp:nvSpPr>
        <dsp:cNvPr id="0" name=""/>
        <dsp:cNvSpPr/>
      </dsp:nvSpPr>
      <dsp:spPr>
        <a:xfrm>
          <a:off x="4149824" y="2404977"/>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Social media</a:t>
          </a:r>
        </a:p>
      </dsp:txBody>
      <dsp:txXfrm>
        <a:off x="4149824" y="2404977"/>
        <a:ext cx="1716484" cy="1029890"/>
      </dsp:txXfrm>
    </dsp:sp>
    <dsp:sp modelId="{3334373D-F9B2-4549-A00F-0C9A7DFB5B30}">
      <dsp:nvSpPr>
        <dsp:cNvPr id="0" name=""/>
        <dsp:cNvSpPr/>
      </dsp:nvSpPr>
      <dsp:spPr>
        <a:xfrm>
          <a:off x="6037957" y="2404977"/>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Superintendent pharmacist / pharmacy owner</a:t>
          </a:r>
        </a:p>
      </dsp:txBody>
      <dsp:txXfrm>
        <a:off x="6037957" y="2404977"/>
        <a:ext cx="1716484" cy="1029890"/>
      </dsp:txXfrm>
    </dsp:sp>
    <dsp:sp modelId="{1CD65664-FAD2-4E52-86B0-E43E809D3E98}">
      <dsp:nvSpPr>
        <dsp:cNvPr id="0" name=""/>
        <dsp:cNvSpPr/>
      </dsp:nvSpPr>
      <dsp:spPr>
        <a:xfrm>
          <a:off x="3205757" y="3582241"/>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Wider team</a:t>
          </a:r>
        </a:p>
      </dsp:txBody>
      <dsp:txXfrm>
        <a:off x="3205757" y="3582241"/>
        <a:ext cx="1716484" cy="10298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Acute and minor ailment clinics (including diagnosis and prescribing)</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Antimicrobial stewardship</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Audits and quality/service improvement work</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Long-term condition clinics (specialist input)</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Medicines optimisation and support for patients</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Medicines reconciliation to support discharged patients and transfer of care</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Medication safety i.e. managing concerns re high-risk medications</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 &amp; healthcare professional education and queries</a:t>
          </a:r>
        </a:p>
      </dsp:txBody>
      <dsp:txXfrm>
        <a:off x="6236493" y="1752415"/>
        <a:ext cx="1889124" cy="1133475"/>
      </dsp:txXfrm>
    </dsp:sp>
    <dsp:sp modelId="{5DE23FB1-4C14-4827-AFBB-2C158E8E1161}">
      <dsp:nvSpPr>
        <dsp:cNvPr id="0" name=""/>
        <dsp:cNvSpPr/>
      </dsp:nvSpPr>
      <dsp:spPr>
        <a:xfrm>
          <a:off x="2381" y="3074802"/>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 safety initiatives</a:t>
          </a:r>
        </a:p>
      </dsp:txBody>
      <dsp:txXfrm>
        <a:off x="2381" y="3074802"/>
        <a:ext cx="1889124" cy="1133475"/>
      </dsp:txXfrm>
    </dsp:sp>
    <dsp:sp modelId="{AFF0BE16-3B70-40FB-A071-E7929CF31AAB}">
      <dsp:nvSpPr>
        <dsp:cNvPr id="0" name=""/>
        <dsp:cNvSpPr/>
      </dsp:nvSpPr>
      <dsp:spPr>
        <a:xfrm>
          <a:off x="2080418" y="3074802"/>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Repeat prescribing of medication</a:t>
          </a:r>
        </a:p>
      </dsp:txBody>
      <dsp:txXfrm>
        <a:off x="2080418" y="3074802"/>
        <a:ext cx="1889124" cy="1133475"/>
      </dsp:txXfrm>
    </dsp:sp>
    <dsp:sp modelId="{436F555C-3B61-412C-87BA-251BCD8E276F}">
      <dsp:nvSpPr>
        <dsp:cNvPr id="0" name=""/>
        <dsp:cNvSpPr/>
      </dsp:nvSpPr>
      <dsp:spPr>
        <a:xfrm>
          <a:off x="4158456" y="3074802"/>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Structured medication reviews</a:t>
          </a:r>
        </a:p>
      </dsp:txBody>
      <dsp:txXfrm>
        <a:off x="4158456" y="3074802"/>
        <a:ext cx="1889124" cy="1133475"/>
      </dsp:txXfrm>
    </dsp:sp>
    <dsp:sp modelId="{4AD554B6-1D94-4279-BB1B-8B382B59E229}">
      <dsp:nvSpPr>
        <dsp:cNvPr id="0" name=""/>
        <dsp:cNvSpPr/>
      </dsp:nvSpPr>
      <dsp:spPr>
        <a:xfrm>
          <a:off x="6236493" y="3074802"/>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 for care homes</a:t>
          </a:r>
        </a:p>
      </dsp:txBody>
      <dsp:txXfrm>
        <a:off x="6236493" y="3074802"/>
        <a:ext cx="1889124" cy="1133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Achieving targets and KPIs</a:t>
          </a:r>
        </a:p>
      </dsp:txBody>
      <dsp:txXfrm>
        <a:off x="2381" y="430028"/>
        <a:ext cx="1889124" cy="1133475"/>
      </dsp:txXfrm>
    </dsp:sp>
    <dsp:sp modelId="{14A7483F-53E1-4FF8-9149-1B67A84E391E}">
      <dsp:nvSpPr>
        <dsp:cNvPr id="0" name=""/>
        <dsp:cNvSpPr/>
      </dsp:nvSpPr>
      <dsp:spPr>
        <a:xfrm>
          <a:off x="2080418" y="430028"/>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Apply </a:t>
          </a:r>
          <a:r>
            <a:rPr lang="en-GB" sz="1400" kern="1200" dirty="0" err="1"/>
            <a:t>MPharm</a:t>
          </a:r>
          <a:r>
            <a:rPr lang="en-GB" sz="1400" kern="1200" dirty="0"/>
            <a:t> knowledge in practice</a:t>
          </a:r>
        </a:p>
      </dsp:txBody>
      <dsp:txXfrm>
        <a:off x="2080418" y="430028"/>
        <a:ext cx="1889124" cy="1133475"/>
      </dsp:txXfrm>
    </dsp:sp>
    <dsp:sp modelId="{CE82D2BB-9201-491F-AB39-FD588C2D3038}">
      <dsp:nvSpPr>
        <dsp:cNvPr id="0" name=""/>
        <dsp:cNvSpPr/>
      </dsp:nvSpPr>
      <dsp:spPr>
        <a:xfrm>
          <a:off x="4158456"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Cost-effective use of medicines</a:t>
          </a:r>
        </a:p>
      </dsp:txBody>
      <dsp:txXfrm>
        <a:off x="4158456" y="430028"/>
        <a:ext cx="1889124" cy="1133475"/>
      </dsp:txXfrm>
    </dsp:sp>
    <dsp:sp modelId="{5EF327DE-3C6A-4910-BDAA-9ACA2CA53880}">
      <dsp:nvSpPr>
        <dsp:cNvPr id="0" name=""/>
        <dsp:cNvSpPr/>
      </dsp:nvSpPr>
      <dsp:spPr>
        <a:xfrm>
          <a:off x="6236493"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professionally across 4 pillars of pharmacy practice</a:t>
          </a:r>
        </a:p>
      </dsp:txBody>
      <dsp:txXfrm>
        <a:off x="6236493" y="430028"/>
        <a:ext cx="1889124" cy="1133475"/>
      </dsp:txXfrm>
    </dsp:sp>
    <dsp:sp modelId="{C811154A-1CCD-4BF9-8DFE-8A9F30FA1BC5}">
      <dsp:nvSpPr>
        <dsp:cNvPr id="0" name=""/>
        <dsp:cNvSpPr/>
      </dsp:nvSpPr>
      <dsp:spPr>
        <a:xfrm>
          <a:off x="2381" y="1752415"/>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Ensuring safe and most effective use of medicines</a:t>
          </a:r>
        </a:p>
      </dsp:txBody>
      <dsp:txXfrm>
        <a:off x="2381" y="1752415"/>
        <a:ext cx="1889124" cy="1133475"/>
      </dsp:txXfrm>
    </dsp:sp>
    <dsp:sp modelId="{48104E75-B15F-43D7-B0E0-05CC7485F386}">
      <dsp:nvSpPr>
        <dsp:cNvPr id="0" name=""/>
        <dsp:cNvSpPr/>
      </dsp:nvSpPr>
      <dsp:spPr>
        <a:xfrm>
          <a:off x="2080418" y="1752415"/>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Increasing capacity for good quality patient care </a:t>
          </a:r>
        </a:p>
      </dsp:txBody>
      <dsp:txXfrm>
        <a:off x="2080418" y="1752415"/>
        <a:ext cx="1889124" cy="1133475"/>
      </dsp:txXfrm>
    </dsp:sp>
    <dsp:sp modelId="{04F0921A-6A52-4C34-96A1-24CF12BAE589}">
      <dsp:nvSpPr>
        <dsp:cNvPr id="0" name=""/>
        <dsp:cNvSpPr/>
      </dsp:nvSpPr>
      <dsp:spPr>
        <a:xfrm>
          <a:off x="4158456" y="1752415"/>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Optimising patient outcomes</a:t>
          </a:r>
        </a:p>
      </dsp:txBody>
      <dsp:txXfrm>
        <a:off x="4158456" y="1752415"/>
        <a:ext cx="1889124" cy="1133475"/>
      </dsp:txXfrm>
    </dsp:sp>
    <dsp:sp modelId="{D3329857-E319-41F0-819B-F809585C0A60}">
      <dsp:nvSpPr>
        <dsp:cNvPr id="0" name=""/>
        <dsp:cNvSpPr/>
      </dsp:nvSpPr>
      <dsp:spPr>
        <a:xfrm>
          <a:off x="6236493"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Preventing wastage of medicines</a:t>
          </a:r>
        </a:p>
      </dsp:txBody>
      <dsp:txXfrm>
        <a:off x="6236493" y="1752415"/>
        <a:ext cx="1889124" cy="1133475"/>
      </dsp:txXfrm>
    </dsp:sp>
    <dsp:sp modelId="{1294197E-C8FE-4441-81D6-99EA7B7A8B42}">
      <dsp:nvSpPr>
        <dsp:cNvPr id="0" name=""/>
        <dsp:cNvSpPr/>
      </dsp:nvSpPr>
      <dsp:spPr>
        <a:xfrm>
          <a:off x="2381" y="3074802"/>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Prevention (e.g. preventing admission to hospital and maintain patients in own home)	</a:t>
          </a:r>
        </a:p>
      </dsp:txBody>
      <dsp:txXfrm>
        <a:off x="2381" y="3074802"/>
        <a:ext cx="1889124" cy="1133475"/>
      </dsp:txXfrm>
    </dsp:sp>
    <dsp:sp modelId="{436F555C-3B61-412C-87BA-251BCD8E276F}">
      <dsp:nvSpPr>
        <dsp:cNvPr id="0" name=""/>
        <dsp:cNvSpPr/>
      </dsp:nvSpPr>
      <dsp:spPr>
        <a:xfrm>
          <a:off x="2080418" y="3074802"/>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Providing GP and MDT support in terms of workload and knowledge</a:t>
          </a:r>
        </a:p>
      </dsp:txBody>
      <dsp:txXfrm>
        <a:off x="2080418" y="3074802"/>
        <a:ext cx="1889124" cy="1133475"/>
      </dsp:txXfrm>
    </dsp:sp>
    <dsp:sp modelId="{497BCB29-D59E-4366-8DC6-3708C0469842}">
      <dsp:nvSpPr>
        <dsp:cNvPr id="0" name=""/>
        <dsp:cNvSpPr/>
      </dsp:nvSpPr>
      <dsp:spPr>
        <a:xfrm>
          <a:off x="4158456" y="3074802"/>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Responding to patient needs and supporting the patient journey</a:t>
          </a:r>
        </a:p>
      </dsp:txBody>
      <dsp:txXfrm>
        <a:off x="4158456" y="3074802"/>
        <a:ext cx="1889124" cy="1133475"/>
      </dsp:txXfrm>
    </dsp:sp>
    <dsp:sp modelId="{A7D6EC74-20A9-46CD-A1AF-5010BB1798CE}">
      <dsp:nvSpPr>
        <dsp:cNvPr id="0" name=""/>
        <dsp:cNvSpPr/>
      </dsp:nvSpPr>
      <dsp:spPr>
        <a:xfrm>
          <a:off x="6236493" y="3074802"/>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Supporting personalised medicine agenda</a:t>
          </a:r>
        </a:p>
      </dsp:txBody>
      <dsp:txXfrm>
        <a:off x="6236493" y="3074802"/>
        <a:ext cx="1889124" cy="113347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Achieving targets and KPIs</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Apply </a:t>
          </a:r>
          <a:r>
            <a:rPr lang="en-GB" sz="1400" kern="1200" dirty="0" err="1"/>
            <a:t>MPharm</a:t>
          </a:r>
          <a:r>
            <a:rPr lang="en-GB" sz="1400" kern="1200" dirty="0"/>
            <a:t> knowledge in practice</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Cost-effective use of medicines</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professionally across 4 pillars of pharmacy practice</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Ensuring safe and most effective use of medicines</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MDT support in terms of workload and knowledge</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Optimising patient outcomes</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Preventing wastage of medicines</a:t>
          </a:r>
        </a:p>
      </dsp:txBody>
      <dsp:txXfrm>
        <a:off x="6236493" y="1752415"/>
        <a:ext cx="1889124" cy="1133475"/>
      </dsp:txXfrm>
    </dsp:sp>
    <dsp:sp modelId="{436F555C-3B61-412C-87BA-251BCD8E276F}">
      <dsp:nvSpPr>
        <dsp:cNvPr id="0" name=""/>
        <dsp:cNvSpPr/>
      </dsp:nvSpPr>
      <dsp:spPr>
        <a:xfrm>
          <a:off x="2381" y="3074802"/>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Prevention (preventing admissions and maintain patients in own home)</a:t>
          </a:r>
        </a:p>
      </dsp:txBody>
      <dsp:txXfrm>
        <a:off x="2381" y="3074802"/>
        <a:ext cx="1889124" cy="1133475"/>
      </dsp:txXfrm>
    </dsp:sp>
    <dsp:sp modelId="{934A5DE0-59DF-473E-A6A9-BE61846ACEDA}">
      <dsp:nvSpPr>
        <dsp:cNvPr id="0" name=""/>
        <dsp:cNvSpPr/>
      </dsp:nvSpPr>
      <dsp:spPr>
        <a:xfrm>
          <a:off x="2080418" y="3074802"/>
          <a:ext cx="1889124" cy="1133475"/>
        </a:xfrm>
        <a:prstGeom prst="rect">
          <a:avLst/>
        </a:prstGeom>
        <a:solidFill>
          <a:schemeClr val="bg2">
            <a:lumMod val="20000"/>
            <a:lumOff val="8000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Responding to patient needs and supporting the patient journey</a:t>
          </a:r>
        </a:p>
      </dsp:txBody>
      <dsp:txXfrm>
        <a:off x="2080418" y="3074802"/>
        <a:ext cx="1889124" cy="1133475"/>
      </dsp:txXfrm>
    </dsp:sp>
    <dsp:sp modelId="{2D77FDC5-1755-4F30-BB01-F193C3518C42}">
      <dsp:nvSpPr>
        <dsp:cNvPr id="0" name=""/>
        <dsp:cNvSpPr/>
      </dsp:nvSpPr>
      <dsp:spPr>
        <a:xfrm>
          <a:off x="4158456" y="3074802"/>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Supporting personalised medicine agenda</a:t>
          </a:r>
        </a:p>
      </dsp:txBody>
      <dsp:txXfrm>
        <a:off x="4158456" y="3074802"/>
        <a:ext cx="1889124" cy="1133475"/>
      </dsp:txXfrm>
    </dsp:sp>
    <dsp:sp modelId="{E8F90824-2497-46B4-92ED-B4C7BE7FA737}">
      <dsp:nvSpPr>
        <dsp:cNvPr id="0" name=""/>
        <dsp:cNvSpPr/>
      </dsp:nvSpPr>
      <dsp:spPr>
        <a:xfrm>
          <a:off x="6236493" y="3074802"/>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Supporting targets and services &amp; financial incentives</a:t>
          </a:r>
        </a:p>
      </dsp:txBody>
      <dsp:txXfrm>
        <a:off x="6236493" y="3074802"/>
        <a:ext cx="1889124" cy="11334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resources &amp; education to use in practice and for them to be built into my digital systems</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specialist advice from a hospital or genomics service</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Demystification: someone to explain simply what it means for my practice</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Easy access to genomics results and confidence in lab testing &amp; results </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Embedded into existing training pathway</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to work in a new multi professional team</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Leadership in this space and clear communication of what is expected of me</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Local PCN genomics champion/ specialist – </a:t>
          </a:r>
          <a:r>
            <a:rPr lang="en-GB" sz="1400" b="0" kern="1200" dirty="0"/>
            <a:t>when service is up and running</a:t>
          </a:r>
          <a:endParaRPr lang="en-GB" sz="1400" kern="1200" dirty="0"/>
        </a:p>
      </dsp:txBody>
      <dsp:txXfrm>
        <a:off x="6236493" y="1752415"/>
        <a:ext cx="1889124" cy="1133475"/>
      </dsp:txXfrm>
    </dsp:sp>
    <dsp:sp modelId="{436F555C-3B61-412C-87BA-251BCD8E276F}">
      <dsp:nvSpPr>
        <dsp:cNvPr id="0" name=""/>
        <dsp:cNvSpPr/>
      </dsp:nvSpPr>
      <dsp:spPr>
        <a:xfrm>
          <a:off x="1041400" y="3074802"/>
          <a:ext cx="1889124" cy="1133475"/>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Referral pathways to follow to identify which patients need testing</a:t>
          </a:r>
        </a:p>
      </dsp:txBody>
      <dsp:txXfrm>
        <a:off x="1041400" y="3074802"/>
        <a:ext cx="1889124" cy="1133475"/>
      </dsp:txXfrm>
    </dsp:sp>
    <dsp:sp modelId="{9910D55C-63A0-404A-9A78-5223A57DBC03}">
      <dsp:nvSpPr>
        <dsp:cNvPr id="0" name=""/>
        <dsp:cNvSpPr/>
      </dsp:nvSpPr>
      <dsp:spPr>
        <a:xfrm>
          <a:off x="3119437" y="3074802"/>
          <a:ext cx="1889124" cy="1133475"/>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 to deal with legal, ethical ramifications &amp; know limits of reasonable practice</a:t>
          </a:r>
        </a:p>
      </dsp:txBody>
      <dsp:txXfrm>
        <a:off x="3119437" y="3074802"/>
        <a:ext cx="1889124" cy="1133475"/>
      </dsp:txXfrm>
    </dsp:sp>
    <dsp:sp modelId="{1C5BA3B9-A051-44B6-A8E7-7EAD82C59868}">
      <dsp:nvSpPr>
        <dsp:cNvPr id="0" name=""/>
        <dsp:cNvSpPr/>
      </dsp:nvSpPr>
      <dsp:spPr>
        <a:xfrm>
          <a:off x="5197475" y="3074802"/>
          <a:ext cx="1889124" cy="1133475"/>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 to identify patients who may need genomic intervention</a:t>
          </a:r>
        </a:p>
      </dsp:txBody>
      <dsp:txXfrm>
        <a:off x="5197475" y="3074802"/>
        <a:ext cx="1889124" cy="11334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Competing priorities for medicines optimisation</a:t>
          </a:r>
        </a:p>
      </dsp:txBody>
      <dsp:txXfrm>
        <a:off x="373558" y="1899"/>
        <a:ext cx="1716484" cy="1029890"/>
      </dsp:txXfrm>
    </dsp:sp>
    <dsp:sp modelId="{CE82D2BB-9201-491F-AB39-FD588C2D3038}">
      <dsp:nvSpPr>
        <dsp:cNvPr id="0" name=""/>
        <dsp:cNvSpPr/>
      </dsp:nvSpPr>
      <dsp:spPr>
        <a:xfrm>
          <a:off x="2261691" y="1899"/>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Concern about Pandora’s box of genomic testing e.g. parentage </a:t>
          </a:r>
        </a:p>
      </dsp:txBody>
      <dsp:txXfrm>
        <a:off x="2261691" y="1899"/>
        <a:ext cx="1716484" cy="1029890"/>
      </dsp:txXfrm>
    </dsp:sp>
    <dsp:sp modelId="{5EF327DE-3C6A-4910-BDAA-9ACA2CA53880}">
      <dsp:nvSpPr>
        <dsp:cNvPr id="0" name=""/>
        <dsp:cNvSpPr/>
      </dsp:nvSpPr>
      <dsp:spPr>
        <a:xfrm>
          <a:off x="4149824" y="1899"/>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Fear over legal and ethical ramifications - risk of being sued for making wrong decision</a:t>
          </a:r>
        </a:p>
      </dsp:txBody>
      <dsp:txXfrm>
        <a:off x="4149824" y="1899"/>
        <a:ext cx="1716484" cy="1029890"/>
      </dsp:txXfrm>
    </dsp:sp>
    <dsp:sp modelId="{C811154A-1CCD-4BF9-8DFE-8A9F30FA1BC5}">
      <dsp:nvSpPr>
        <dsp:cNvPr id="0" name=""/>
        <dsp:cNvSpPr/>
      </dsp:nvSpPr>
      <dsp:spPr>
        <a:xfrm>
          <a:off x="6037957" y="1899"/>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to develop an ethical skillset to navigate Rx in the grey</a:t>
          </a:r>
        </a:p>
      </dsp:txBody>
      <dsp:txXfrm>
        <a:off x="6037957" y="1899"/>
        <a:ext cx="1716484" cy="1029890"/>
      </dsp:txXfrm>
    </dsp:sp>
    <dsp:sp modelId="{48104E75-B15F-43D7-B0E0-05CC7485F386}">
      <dsp:nvSpPr>
        <dsp:cNvPr id="0" name=""/>
        <dsp:cNvSpPr/>
      </dsp:nvSpPr>
      <dsp:spPr>
        <a:xfrm>
          <a:off x="373558" y="1203438"/>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Impact of contracting – national and ICB</a:t>
          </a:r>
        </a:p>
      </dsp:txBody>
      <dsp:txXfrm>
        <a:off x="373558" y="1203438"/>
        <a:ext cx="1716484" cy="1029890"/>
      </dsp:txXfrm>
    </dsp:sp>
    <dsp:sp modelId="{04F0921A-6A52-4C34-96A1-24CF12BAE589}">
      <dsp:nvSpPr>
        <dsp:cNvPr id="0" name=""/>
        <dsp:cNvSpPr/>
      </dsp:nvSpPr>
      <dsp:spPr>
        <a:xfrm>
          <a:off x="2261691" y="1203438"/>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Incidental findings / dealing with parentage diagnosis etc.</a:t>
          </a:r>
        </a:p>
      </dsp:txBody>
      <dsp:txXfrm>
        <a:off x="2261691" y="1203438"/>
        <a:ext cx="1716484" cy="1029890"/>
      </dsp:txXfrm>
    </dsp:sp>
    <dsp:sp modelId="{D3329857-E319-41F0-819B-F809585C0A60}">
      <dsp:nvSpPr>
        <dsp:cNvPr id="0" name=""/>
        <dsp:cNvSpPr/>
      </dsp:nvSpPr>
      <dsp:spPr>
        <a:xfrm>
          <a:off x="4149824" y="1203438"/>
          <a:ext cx="1716484" cy="1029890"/>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Increased patient queries, referrals &amp; workload (lack of capacity &amp; trained workforce)</a:t>
          </a:r>
        </a:p>
      </dsp:txBody>
      <dsp:txXfrm>
        <a:off x="4149824" y="1203438"/>
        <a:ext cx="1716484" cy="1029890"/>
      </dsp:txXfrm>
    </dsp:sp>
    <dsp:sp modelId="{1294197E-C8FE-4441-81D6-99EA7B7A8B42}">
      <dsp:nvSpPr>
        <dsp:cNvPr id="0" name=""/>
        <dsp:cNvSpPr/>
      </dsp:nvSpPr>
      <dsp:spPr>
        <a:xfrm>
          <a:off x="6037957" y="1203438"/>
          <a:ext cx="1716484" cy="1029890"/>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Individual’s concern about being competent</a:t>
          </a:r>
        </a:p>
      </dsp:txBody>
      <dsp:txXfrm>
        <a:off x="6037957" y="1203438"/>
        <a:ext cx="1716484" cy="1029890"/>
      </dsp:txXfrm>
    </dsp:sp>
    <dsp:sp modelId="{BB4C6938-5FB8-4EE1-B54A-29FC20F92B5D}">
      <dsp:nvSpPr>
        <dsp:cNvPr id="0" name=""/>
        <dsp:cNvSpPr/>
      </dsp:nvSpPr>
      <dsp:spPr>
        <a:xfrm>
          <a:off x="373558" y="2404977"/>
          <a:ext cx="1716484" cy="1029890"/>
        </a:xfrm>
        <a:prstGeom prst="rect">
          <a:avLst/>
        </a:prstGeom>
        <a:solidFill>
          <a:srgbClr val="FFCCCC"/>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IT interoperability; challenge of info sharing, e.g. test result as PDF</a:t>
          </a:r>
        </a:p>
      </dsp:txBody>
      <dsp:txXfrm>
        <a:off x="373558" y="2404977"/>
        <a:ext cx="1716484" cy="1029890"/>
      </dsp:txXfrm>
    </dsp:sp>
    <dsp:sp modelId="{436F555C-3B61-412C-87BA-251BCD8E276F}">
      <dsp:nvSpPr>
        <dsp:cNvPr id="0" name=""/>
        <dsp:cNvSpPr/>
      </dsp:nvSpPr>
      <dsp:spPr>
        <a:xfrm>
          <a:off x="2261691" y="2404977"/>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Lack of peer support (e.g. more isolated in clinical practice)</a:t>
          </a:r>
        </a:p>
      </dsp:txBody>
      <dsp:txXfrm>
        <a:off x="2261691" y="2404977"/>
        <a:ext cx="1716484" cy="1029890"/>
      </dsp:txXfrm>
    </dsp:sp>
    <dsp:sp modelId="{CD6C9946-613C-4952-A680-C31652E8E8FD}">
      <dsp:nvSpPr>
        <dsp:cNvPr id="0" name=""/>
        <dsp:cNvSpPr/>
      </dsp:nvSpPr>
      <dsp:spPr>
        <a:xfrm>
          <a:off x="4149824" y="2404977"/>
          <a:ext cx="1716484" cy="1029890"/>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Perceived complexity</a:t>
          </a:r>
        </a:p>
      </dsp:txBody>
      <dsp:txXfrm>
        <a:off x="4149824" y="2404977"/>
        <a:ext cx="1716484" cy="1029890"/>
      </dsp:txXfrm>
    </dsp:sp>
    <dsp:sp modelId="{1922F15A-120D-447C-815E-DABA9E05C816}">
      <dsp:nvSpPr>
        <dsp:cNvPr id="0" name=""/>
        <dsp:cNvSpPr/>
      </dsp:nvSpPr>
      <dsp:spPr>
        <a:xfrm>
          <a:off x="6037957" y="2404977"/>
          <a:ext cx="1716484" cy="1029890"/>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Personal risk: risk of action and/or no action and link to legal and ethical </a:t>
          </a:r>
        </a:p>
      </dsp:txBody>
      <dsp:txXfrm>
        <a:off x="6037957" y="2404977"/>
        <a:ext cx="1716484" cy="1029890"/>
      </dsp:txXfrm>
    </dsp:sp>
    <dsp:sp modelId="{3E2998BD-A3CF-4AE6-89B5-DD5774FE5300}">
      <dsp:nvSpPr>
        <dsp:cNvPr id="0" name=""/>
        <dsp:cNvSpPr/>
      </dsp:nvSpPr>
      <dsp:spPr>
        <a:xfrm>
          <a:off x="2261691" y="3606516"/>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System concerns about impact on medicines budget</a:t>
          </a:r>
        </a:p>
      </dsp:txBody>
      <dsp:txXfrm>
        <a:off x="2261691" y="3606516"/>
        <a:ext cx="1716484" cy="1029890"/>
      </dsp:txXfrm>
    </dsp:sp>
    <dsp:sp modelId="{79841D0B-3417-4F6F-8E96-AE0211E68939}">
      <dsp:nvSpPr>
        <dsp:cNvPr id="0" name=""/>
        <dsp:cNvSpPr/>
      </dsp:nvSpPr>
      <dsp:spPr>
        <a:xfrm>
          <a:off x="4149824" y="3606516"/>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Understanding/ navigating tension between profession &amp; system</a:t>
          </a:r>
        </a:p>
      </dsp:txBody>
      <dsp:txXfrm>
        <a:off x="4149824" y="3606516"/>
        <a:ext cx="1716484" cy="102989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Contractual need and strategic push from professional leaders</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 savings</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Desire to develop in role</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Experiential learning</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Feeling confident and competent at work</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Inspirational leaders/ colleagues</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 outcomes</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Peer support</a:t>
          </a:r>
        </a:p>
      </dsp:txBody>
      <dsp:txXfrm>
        <a:off x="6236493" y="1752415"/>
        <a:ext cx="1889124" cy="1133475"/>
      </dsp:txXfrm>
    </dsp:sp>
    <dsp:sp modelId="{436F555C-3B61-412C-87BA-251BCD8E276F}">
      <dsp:nvSpPr>
        <dsp:cNvPr id="0" name=""/>
        <dsp:cNvSpPr/>
      </dsp:nvSpPr>
      <dsp:spPr>
        <a:xfrm>
          <a:off x="1041400" y="3074802"/>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Providing opportunities for progression of profession and career</a:t>
          </a:r>
        </a:p>
      </dsp:txBody>
      <dsp:txXfrm>
        <a:off x="1041400" y="3074802"/>
        <a:ext cx="1889124" cy="1133475"/>
      </dsp:txXfrm>
    </dsp:sp>
    <dsp:sp modelId="{9910D55C-63A0-404A-9A78-5223A57DBC03}">
      <dsp:nvSpPr>
        <dsp:cNvPr id="0" name=""/>
        <dsp:cNvSpPr/>
      </dsp:nvSpPr>
      <dsp:spPr>
        <a:xfrm>
          <a:off x="3119437" y="3074802"/>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Relative risk to patient safety</a:t>
          </a:r>
        </a:p>
      </dsp:txBody>
      <dsp:txXfrm>
        <a:off x="3119437" y="3074802"/>
        <a:ext cx="1889124" cy="1133475"/>
      </dsp:txXfrm>
    </dsp:sp>
    <dsp:sp modelId="{8B64C025-9F19-4C64-9ED5-1590548F6B30}">
      <dsp:nvSpPr>
        <dsp:cNvPr id="0" name=""/>
        <dsp:cNvSpPr/>
      </dsp:nvSpPr>
      <dsp:spPr>
        <a:xfrm>
          <a:off x="5197475" y="3074802"/>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Want and need to be up to date</a:t>
          </a:r>
        </a:p>
      </dsp:txBody>
      <dsp:txXfrm>
        <a:off x="5197475" y="3074802"/>
        <a:ext cx="1889124" cy="113347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Commissioner</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Data and evidence base</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Education and training sessions</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International research</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Leaders in the profession including pharmacists/ GPs/consultants/ nurses</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Media</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Neighbours/family/ friends</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Patients and their relatives – experts in their own health/medication</a:t>
          </a:r>
        </a:p>
      </dsp:txBody>
      <dsp:txXfrm>
        <a:off x="6236493" y="1752415"/>
        <a:ext cx="1889124" cy="1133475"/>
      </dsp:txXfrm>
    </dsp:sp>
    <dsp:sp modelId="{436F555C-3B61-412C-87BA-251BCD8E276F}">
      <dsp:nvSpPr>
        <dsp:cNvPr id="0" name=""/>
        <dsp:cNvSpPr/>
      </dsp:nvSpPr>
      <dsp:spPr>
        <a:xfrm>
          <a:off x="2381" y="3074802"/>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Private genetic test providers</a:t>
          </a:r>
        </a:p>
      </dsp:txBody>
      <dsp:txXfrm>
        <a:off x="2381" y="3074802"/>
        <a:ext cx="1889124" cy="1133475"/>
      </dsp:txXfrm>
    </dsp:sp>
    <dsp:sp modelId="{9910D55C-63A0-404A-9A78-5223A57DBC03}">
      <dsp:nvSpPr>
        <dsp:cNvPr id="0" name=""/>
        <dsp:cNvSpPr/>
      </dsp:nvSpPr>
      <dsp:spPr>
        <a:xfrm>
          <a:off x="2080418" y="3074802"/>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Professional bodies</a:t>
          </a:r>
        </a:p>
      </dsp:txBody>
      <dsp:txXfrm>
        <a:off x="2080418" y="3074802"/>
        <a:ext cx="1889124" cy="1133475"/>
      </dsp:txXfrm>
    </dsp:sp>
    <dsp:sp modelId="{B7AEA2DD-A9AC-4A83-BA94-F959173D7321}">
      <dsp:nvSpPr>
        <dsp:cNvPr id="0" name=""/>
        <dsp:cNvSpPr/>
      </dsp:nvSpPr>
      <dsp:spPr>
        <a:xfrm>
          <a:off x="4158456" y="3074802"/>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Social media</a:t>
          </a:r>
        </a:p>
      </dsp:txBody>
      <dsp:txXfrm>
        <a:off x="4158456" y="3074802"/>
        <a:ext cx="1889124" cy="1133475"/>
      </dsp:txXfrm>
    </dsp:sp>
    <dsp:sp modelId="{709A7C44-E922-407D-A85F-FAB6A25D15E1}">
      <dsp:nvSpPr>
        <dsp:cNvPr id="0" name=""/>
        <dsp:cNvSpPr/>
      </dsp:nvSpPr>
      <dsp:spPr>
        <a:xfrm>
          <a:off x="6236493" y="3074802"/>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Wider team</a:t>
          </a:r>
        </a:p>
      </dsp:txBody>
      <dsp:txXfrm>
        <a:off x="6236493" y="3074802"/>
        <a:ext cx="1889124" cy="113347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Accuracy checking of prescriptions</a:t>
          </a:r>
        </a:p>
      </dsp:txBody>
      <dsp:txXfrm>
        <a:off x="373558" y="1899"/>
        <a:ext cx="1716484" cy="1029890"/>
      </dsp:txXfrm>
    </dsp:sp>
    <dsp:sp modelId="{CE82D2BB-9201-491F-AB39-FD588C2D3038}">
      <dsp:nvSpPr>
        <dsp:cNvPr id="0" name=""/>
        <dsp:cNvSpPr/>
      </dsp:nvSpPr>
      <dsp:spPr>
        <a:xfrm>
          <a:off x="2261691" y="1899"/>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Advice on medicines (prescription and OTC medication counselling)</a:t>
          </a:r>
        </a:p>
      </dsp:txBody>
      <dsp:txXfrm>
        <a:off x="2261691" y="1899"/>
        <a:ext cx="1716484" cy="1029890"/>
      </dsp:txXfrm>
    </dsp:sp>
    <dsp:sp modelId="{C811154A-1CCD-4BF9-8DFE-8A9F30FA1BC5}">
      <dsp:nvSpPr>
        <dsp:cNvPr id="0" name=""/>
        <dsp:cNvSpPr/>
      </dsp:nvSpPr>
      <dsp:spPr>
        <a:xfrm>
          <a:off x="4149824" y="1899"/>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Care home medication dispensing and supply</a:t>
          </a:r>
        </a:p>
      </dsp:txBody>
      <dsp:txXfrm>
        <a:off x="4149824" y="1899"/>
        <a:ext cx="1716484" cy="1029890"/>
      </dsp:txXfrm>
    </dsp:sp>
    <dsp:sp modelId="{48104E75-B15F-43D7-B0E0-05CC7485F386}">
      <dsp:nvSpPr>
        <dsp:cNvPr id="0" name=""/>
        <dsp:cNvSpPr/>
      </dsp:nvSpPr>
      <dsp:spPr>
        <a:xfrm>
          <a:off x="6037957" y="1899"/>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Dispensing of repeat and acute prescriptions</a:t>
          </a:r>
        </a:p>
      </dsp:txBody>
      <dsp:txXfrm>
        <a:off x="6037957" y="1899"/>
        <a:ext cx="1716484" cy="1029890"/>
      </dsp:txXfrm>
    </dsp:sp>
    <dsp:sp modelId="{04F0921A-6A52-4C34-96A1-24CF12BAE589}">
      <dsp:nvSpPr>
        <dsp:cNvPr id="0" name=""/>
        <dsp:cNvSpPr/>
      </dsp:nvSpPr>
      <dsp:spPr>
        <a:xfrm>
          <a:off x="373558" y="1203438"/>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Healthy living and lifestyle promotion</a:t>
          </a:r>
        </a:p>
      </dsp:txBody>
      <dsp:txXfrm>
        <a:off x="373558" y="1203438"/>
        <a:ext cx="1716484" cy="1029890"/>
      </dsp:txXfrm>
    </dsp:sp>
    <dsp:sp modelId="{D3329857-E319-41F0-819B-F809585C0A60}">
      <dsp:nvSpPr>
        <dsp:cNvPr id="0" name=""/>
        <dsp:cNvSpPr/>
      </dsp:nvSpPr>
      <dsp:spPr>
        <a:xfrm>
          <a:off x="2261691" y="1203438"/>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Medicines optimisation and support for patients</a:t>
          </a:r>
        </a:p>
      </dsp:txBody>
      <dsp:txXfrm>
        <a:off x="2261691" y="1203438"/>
        <a:ext cx="1716484" cy="1029890"/>
      </dsp:txXfrm>
    </dsp:sp>
    <dsp:sp modelId="{8DE61066-C8A2-438E-8B04-4C28061C95C3}">
      <dsp:nvSpPr>
        <dsp:cNvPr id="0" name=""/>
        <dsp:cNvSpPr/>
      </dsp:nvSpPr>
      <dsp:spPr>
        <a:xfrm>
          <a:off x="4149824" y="1203438"/>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Over the counter consultations and sales; providing information in response symptoms</a:t>
          </a:r>
        </a:p>
      </dsp:txBody>
      <dsp:txXfrm>
        <a:off x="4149824" y="1203438"/>
        <a:ext cx="1716484" cy="1029890"/>
      </dsp:txXfrm>
    </dsp:sp>
    <dsp:sp modelId="{72C10D07-AF09-47B2-B116-DAFDF39325BA}">
      <dsp:nvSpPr>
        <dsp:cNvPr id="0" name=""/>
        <dsp:cNvSpPr/>
      </dsp:nvSpPr>
      <dsp:spPr>
        <a:xfrm>
          <a:off x="6037957" y="1203438"/>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kern="1200" dirty="0"/>
            <a:t>Prevention: healthy living advice (diet, smoking, BP check, sexual health)</a:t>
          </a:r>
          <a:endParaRPr lang="en-GB" sz="1400" kern="1200" dirty="0"/>
        </a:p>
      </dsp:txBody>
      <dsp:txXfrm>
        <a:off x="6037957" y="1203438"/>
        <a:ext cx="1716484" cy="1029890"/>
      </dsp:txXfrm>
    </dsp:sp>
    <dsp:sp modelId="{CE60DF34-3B4F-4D70-A8B8-24A698964D1C}">
      <dsp:nvSpPr>
        <dsp:cNvPr id="0" name=""/>
        <dsp:cNvSpPr/>
      </dsp:nvSpPr>
      <dsp:spPr>
        <a:xfrm>
          <a:off x="373558" y="2404977"/>
          <a:ext cx="1716484" cy="1029890"/>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b="0" i="0" u="none" kern="1200" dirty="0"/>
            <a:t>Public health initiatives</a:t>
          </a:r>
          <a:endParaRPr lang="en-GB" sz="1400" kern="1200" dirty="0"/>
        </a:p>
      </dsp:txBody>
      <dsp:txXfrm>
        <a:off x="373558" y="2404977"/>
        <a:ext cx="1716484" cy="1029890"/>
      </dsp:txXfrm>
    </dsp:sp>
    <dsp:sp modelId="{16AF1183-863E-4123-9A16-07DC5B1F17E6}">
      <dsp:nvSpPr>
        <dsp:cNvPr id="0" name=""/>
        <dsp:cNvSpPr/>
      </dsp:nvSpPr>
      <dsp:spPr>
        <a:xfrm>
          <a:off x="2261691" y="2404977"/>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kern="1200" dirty="0"/>
            <a:t>Relationship building (GPs, care homes, primary care network)</a:t>
          </a:r>
          <a:endParaRPr lang="en-GB" sz="1400" kern="1200" dirty="0"/>
        </a:p>
      </dsp:txBody>
      <dsp:txXfrm>
        <a:off x="2261691" y="2404977"/>
        <a:ext cx="1716484" cy="1029890"/>
      </dsp:txXfrm>
    </dsp:sp>
    <dsp:sp modelId="{C8287A83-A32C-451A-8C91-7E29D3DD2643}">
      <dsp:nvSpPr>
        <dsp:cNvPr id="0" name=""/>
        <dsp:cNvSpPr/>
      </dsp:nvSpPr>
      <dsp:spPr>
        <a:xfrm>
          <a:off x="4149824" y="2404977"/>
          <a:ext cx="1716484" cy="1029890"/>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Stock management including patient specials and extemporaneous preparations</a:t>
          </a:r>
        </a:p>
      </dsp:txBody>
      <dsp:txXfrm>
        <a:off x="4149824" y="2404977"/>
        <a:ext cx="1716484" cy="1029890"/>
      </dsp:txXfrm>
    </dsp:sp>
    <dsp:sp modelId="{EB8575DA-6118-4BFF-9E94-B2010655F363}">
      <dsp:nvSpPr>
        <dsp:cNvPr id="0" name=""/>
        <dsp:cNvSpPr/>
      </dsp:nvSpPr>
      <dsp:spPr>
        <a:xfrm>
          <a:off x="6037957" y="2404977"/>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Store management</a:t>
          </a:r>
        </a:p>
      </dsp:txBody>
      <dsp:txXfrm>
        <a:off x="6037957" y="2404977"/>
        <a:ext cx="1716484" cy="1029890"/>
      </dsp:txXfrm>
    </dsp:sp>
    <dsp:sp modelId="{2BD49DED-2333-6D44-938F-D6D413CF3394}">
      <dsp:nvSpPr>
        <dsp:cNvPr id="0" name=""/>
        <dsp:cNvSpPr/>
      </dsp:nvSpPr>
      <dsp:spPr>
        <a:xfrm>
          <a:off x="2261691" y="3606516"/>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Supervision and training to develop Pharmacy Technician workforce</a:t>
          </a:r>
        </a:p>
      </dsp:txBody>
      <dsp:txXfrm>
        <a:off x="2261691" y="3606516"/>
        <a:ext cx="1716484" cy="1029890"/>
      </dsp:txXfrm>
    </dsp:sp>
    <dsp:sp modelId="{0B3C3194-D962-EC47-91AD-EA04A718EA26}">
      <dsp:nvSpPr>
        <dsp:cNvPr id="0" name=""/>
        <dsp:cNvSpPr/>
      </dsp:nvSpPr>
      <dsp:spPr>
        <a:xfrm>
          <a:off x="4149824" y="3606516"/>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Supply of medicines under PGDs</a:t>
          </a:r>
          <a:endParaRPr lang="en-US" sz="1400" kern="1200" dirty="0"/>
        </a:p>
      </dsp:txBody>
      <dsp:txXfrm>
        <a:off x="4149824" y="3606516"/>
        <a:ext cx="1716484" cy="102989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Adherence to GPhC and regulatory standards (e.g. MHRA, GMP, GDP) and ongoing CPD</a:t>
          </a:r>
        </a:p>
      </dsp:txBody>
      <dsp:txXfrm>
        <a:off x="373558" y="1899"/>
        <a:ext cx="1716484" cy="1029890"/>
      </dsp:txXfrm>
    </dsp:sp>
    <dsp:sp modelId="{CE82D2BB-9201-491F-AB39-FD588C2D3038}">
      <dsp:nvSpPr>
        <dsp:cNvPr id="0" name=""/>
        <dsp:cNvSpPr/>
      </dsp:nvSpPr>
      <dsp:spPr>
        <a:xfrm>
          <a:off x="2261691" y="1899"/>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Cost-effective use of medicines</a:t>
          </a:r>
        </a:p>
      </dsp:txBody>
      <dsp:txXfrm>
        <a:off x="2261691" y="1899"/>
        <a:ext cx="1716484" cy="1029890"/>
      </dsp:txXfrm>
    </dsp:sp>
    <dsp:sp modelId="{5EF327DE-3C6A-4910-BDAA-9ACA2CA53880}">
      <dsp:nvSpPr>
        <dsp:cNvPr id="0" name=""/>
        <dsp:cNvSpPr/>
      </dsp:nvSpPr>
      <dsp:spPr>
        <a:xfrm>
          <a:off x="4149824" y="1899"/>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professionally across 4 pillars of pharmacy practice</a:t>
          </a:r>
        </a:p>
      </dsp:txBody>
      <dsp:txXfrm>
        <a:off x="4149824" y="1899"/>
        <a:ext cx="1716484" cy="1029890"/>
      </dsp:txXfrm>
    </dsp:sp>
    <dsp:sp modelId="{C811154A-1CCD-4BF9-8DFE-8A9F30FA1BC5}">
      <dsp:nvSpPr>
        <dsp:cNvPr id="0" name=""/>
        <dsp:cNvSpPr/>
      </dsp:nvSpPr>
      <dsp:spPr>
        <a:xfrm>
          <a:off x="6037957" y="1899"/>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Disease prevention and healthy living promotion</a:t>
          </a:r>
        </a:p>
      </dsp:txBody>
      <dsp:txXfrm>
        <a:off x="6037957" y="1899"/>
        <a:ext cx="1716484" cy="1029890"/>
      </dsp:txXfrm>
    </dsp:sp>
    <dsp:sp modelId="{48104E75-B15F-43D7-B0E0-05CC7485F386}">
      <dsp:nvSpPr>
        <dsp:cNvPr id="0" name=""/>
        <dsp:cNvSpPr/>
      </dsp:nvSpPr>
      <dsp:spPr>
        <a:xfrm>
          <a:off x="373558" y="1203438"/>
          <a:ext cx="1716484" cy="1029890"/>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Improve patient flow and help NHS capacity</a:t>
          </a:r>
        </a:p>
      </dsp:txBody>
      <dsp:txXfrm>
        <a:off x="373558" y="1203438"/>
        <a:ext cx="1716484" cy="1029890"/>
      </dsp:txXfrm>
    </dsp:sp>
    <dsp:sp modelId="{A6842CF1-F9CC-7442-91D1-62F93233481B}">
      <dsp:nvSpPr>
        <dsp:cNvPr id="0" name=""/>
        <dsp:cNvSpPr/>
      </dsp:nvSpPr>
      <dsp:spPr>
        <a:xfrm>
          <a:off x="2261691" y="1203438"/>
          <a:ext cx="1716484" cy="1029890"/>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Monitoring and achieving KPIs</a:t>
          </a:r>
        </a:p>
      </dsp:txBody>
      <dsp:txXfrm>
        <a:off x="2261691" y="1203438"/>
        <a:ext cx="1716484" cy="1029890"/>
      </dsp:txXfrm>
    </dsp:sp>
    <dsp:sp modelId="{04F0921A-6A52-4C34-96A1-24CF12BAE589}">
      <dsp:nvSpPr>
        <dsp:cNvPr id="0" name=""/>
        <dsp:cNvSpPr/>
      </dsp:nvSpPr>
      <dsp:spPr>
        <a:xfrm>
          <a:off x="4149824" y="1203438"/>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 loyalty/ relationship</a:t>
          </a:r>
        </a:p>
      </dsp:txBody>
      <dsp:txXfrm>
        <a:off x="4149824" y="1203438"/>
        <a:ext cx="1716484" cy="1029890"/>
      </dsp:txXfrm>
    </dsp:sp>
    <dsp:sp modelId="{D3329857-E319-41F0-819B-F809585C0A60}">
      <dsp:nvSpPr>
        <dsp:cNvPr id="0" name=""/>
        <dsp:cNvSpPr/>
      </dsp:nvSpPr>
      <dsp:spPr>
        <a:xfrm>
          <a:off x="6037957" y="1203438"/>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Preventing wastage of medicines</a:t>
          </a:r>
        </a:p>
      </dsp:txBody>
      <dsp:txXfrm>
        <a:off x="6037957" y="1203438"/>
        <a:ext cx="1716484" cy="1029890"/>
      </dsp:txXfrm>
    </dsp:sp>
    <dsp:sp modelId="{1294197E-C8FE-4441-81D6-99EA7B7A8B42}">
      <dsp:nvSpPr>
        <dsp:cNvPr id="0" name=""/>
        <dsp:cNvSpPr/>
      </dsp:nvSpPr>
      <dsp:spPr>
        <a:xfrm>
          <a:off x="373558" y="2404977"/>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Professional responsibility</a:t>
          </a:r>
        </a:p>
      </dsp:txBody>
      <dsp:txXfrm>
        <a:off x="373558" y="2404977"/>
        <a:ext cx="1716484" cy="1029890"/>
      </dsp:txXfrm>
    </dsp:sp>
    <dsp:sp modelId="{436F555C-3B61-412C-87BA-251BCD8E276F}">
      <dsp:nvSpPr>
        <dsp:cNvPr id="0" name=""/>
        <dsp:cNvSpPr/>
      </dsp:nvSpPr>
      <dsp:spPr>
        <a:xfrm>
          <a:off x="2261691" y="2404977"/>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Responding to patient needs – delivering good patient care</a:t>
          </a:r>
        </a:p>
      </dsp:txBody>
      <dsp:txXfrm>
        <a:off x="2261691" y="2404977"/>
        <a:ext cx="1716484" cy="1029890"/>
      </dsp:txXfrm>
    </dsp:sp>
    <dsp:sp modelId="{E730C2B5-05E2-4324-8CDC-379C25E8BE6B}">
      <dsp:nvSpPr>
        <dsp:cNvPr id="0" name=""/>
        <dsp:cNvSpPr/>
      </dsp:nvSpPr>
      <dsp:spPr>
        <a:xfrm>
          <a:off x="4149824" y="2404977"/>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Safe and most effective use of medicines</a:t>
          </a:r>
        </a:p>
      </dsp:txBody>
      <dsp:txXfrm>
        <a:off x="4149824" y="2404977"/>
        <a:ext cx="1716484" cy="1029890"/>
      </dsp:txXfrm>
    </dsp:sp>
    <dsp:sp modelId="{D3E26D70-8D17-48C6-B03A-D9034D340E56}">
      <dsp:nvSpPr>
        <dsp:cNvPr id="0" name=""/>
        <dsp:cNvSpPr/>
      </dsp:nvSpPr>
      <dsp:spPr>
        <a:xfrm>
          <a:off x="6037957" y="2404977"/>
          <a:ext cx="1716484" cy="1029890"/>
        </a:xfrm>
        <a:prstGeom prst="rect">
          <a:avLst/>
        </a:prstGeom>
        <a:solidFill>
          <a:schemeClr val="bg2">
            <a:lumMod val="20000"/>
            <a:lumOff val="8000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Supporting personalised medicine agenda</a:t>
          </a:r>
        </a:p>
      </dsp:txBody>
      <dsp:txXfrm>
        <a:off x="6037957" y="2404977"/>
        <a:ext cx="1716484" cy="1029890"/>
      </dsp:txXfrm>
    </dsp:sp>
    <dsp:sp modelId="{82E694AA-E01E-40CD-8BCF-C59C6B07310A}">
      <dsp:nvSpPr>
        <dsp:cNvPr id="0" name=""/>
        <dsp:cNvSpPr/>
      </dsp:nvSpPr>
      <dsp:spPr>
        <a:xfrm>
          <a:off x="3205757" y="3606516"/>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Supporting targets and services &amp; financial incentives</a:t>
          </a:r>
        </a:p>
      </dsp:txBody>
      <dsp:txXfrm>
        <a:off x="3205757" y="3606516"/>
        <a:ext cx="1716484" cy="102989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patient info &amp; records</a:t>
          </a:r>
        </a:p>
      </dsp:txBody>
      <dsp:txXfrm>
        <a:off x="373558" y="1899"/>
        <a:ext cx="1716484" cy="1029890"/>
      </dsp:txXfrm>
    </dsp:sp>
    <dsp:sp modelId="{CE82D2BB-9201-491F-AB39-FD588C2D3038}">
      <dsp:nvSpPr>
        <dsp:cNvPr id="0" name=""/>
        <dsp:cNvSpPr/>
      </dsp:nvSpPr>
      <dsp:spPr>
        <a:xfrm>
          <a:off x="2261691" y="1899"/>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resources &amp; education and for them to be built into my systems (free at point of use)</a:t>
          </a:r>
        </a:p>
      </dsp:txBody>
      <dsp:txXfrm>
        <a:off x="2261691" y="1899"/>
        <a:ext cx="1716484" cy="1029890"/>
      </dsp:txXfrm>
    </dsp:sp>
    <dsp:sp modelId="{5EF327DE-3C6A-4910-BDAA-9ACA2CA53880}">
      <dsp:nvSpPr>
        <dsp:cNvPr id="0" name=""/>
        <dsp:cNvSpPr/>
      </dsp:nvSpPr>
      <dsp:spPr>
        <a:xfrm>
          <a:off x="4149824" y="1899"/>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specialist advice from hospital or genomics service within scope of practice</a:t>
          </a:r>
        </a:p>
      </dsp:txBody>
      <dsp:txXfrm>
        <a:off x="4149824" y="1899"/>
        <a:ext cx="1716484" cy="1029890"/>
      </dsp:txXfrm>
    </dsp:sp>
    <dsp:sp modelId="{C811154A-1CCD-4BF9-8DFE-8A9F30FA1BC5}">
      <dsp:nvSpPr>
        <dsp:cNvPr id="0" name=""/>
        <dsp:cNvSpPr/>
      </dsp:nvSpPr>
      <dsp:spPr>
        <a:xfrm>
          <a:off x="6037957" y="1899"/>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Accessible content in terms of design and readability </a:t>
          </a:r>
        </a:p>
      </dsp:txBody>
      <dsp:txXfrm>
        <a:off x="6037957" y="1899"/>
        <a:ext cx="1716484" cy="1029890"/>
      </dsp:txXfrm>
    </dsp:sp>
    <dsp:sp modelId="{48104E75-B15F-43D7-B0E0-05CC7485F386}">
      <dsp:nvSpPr>
        <dsp:cNvPr id="0" name=""/>
        <dsp:cNvSpPr/>
      </dsp:nvSpPr>
      <dsp:spPr>
        <a:xfrm>
          <a:off x="373558" y="1203438"/>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00075">
            <a:lnSpc>
              <a:spcPct val="90000"/>
            </a:lnSpc>
            <a:spcBef>
              <a:spcPct val="0"/>
            </a:spcBef>
            <a:spcAft>
              <a:spcPct val="35000"/>
            </a:spcAft>
            <a:buNone/>
          </a:pPr>
          <a:r>
            <a:rPr lang="en-GB" sz="1350" kern="1200" dirty="0"/>
            <a:t>Blended learning methods – F2F, e-learning, peer to peer. Diverse digital literacy in profession</a:t>
          </a:r>
        </a:p>
      </dsp:txBody>
      <dsp:txXfrm>
        <a:off x="373558" y="1203438"/>
        <a:ext cx="1716484" cy="1029890"/>
      </dsp:txXfrm>
    </dsp:sp>
    <dsp:sp modelId="{04F0921A-6A52-4C34-96A1-24CF12BAE589}">
      <dsp:nvSpPr>
        <dsp:cNvPr id="0" name=""/>
        <dsp:cNvSpPr/>
      </dsp:nvSpPr>
      <dsp:spPr>
        <a:xfrm>
          <a:off x="2261691"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Easy access to genomics results and confidence in lab testing &amp; results </a:t>
          </a:r>
        </a:p>
      </dsp:txBody>
      <dsp:txXfrm>
        <a:off x="2261691" y="1203438"/>
        <a:ext cx="1716484" cy="1029890"/>
      </dsp:txXfrm>
    </dsp:sp>
    <dsp:sp modelId="{D3329857-E319-41F0-819B-F809585C0A60}">
      <dsp:nvSpPr>
        <dsp:cNvPr id="0" name=""/>
        <dsp:cNvSpPr/>
      </dsp:nvSpPr>
      <dsp:spPr>
        <a:xfrm>
          <a:off x="4149824"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Education and training on skills needed in PGx area tailored to technicians</a:t>
          </a:r>
        </a:p>
      </dsp:txBody>
      <dsp:txXfrm>
        <a:off x="4149824" y="1203438"/>
        <a:ext cx="1716484" cy="1029890"/>
      </dsp:txXfrm>
    </dsp:sp>
    <dsp:sp modelId="{1294197E-C8FE-4441-81D6-99EA7B7A8B42}">
      <dsp:nvSpPr>
        <dsp:cNvPr id="0" name=""/>
        <dsp:cNvSpPr/>
      </dsp:nvSpPr>
      <dsp:spPr>
        <a:xfrm>
          <a:off x="6037957"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Embedded into existing training pathway</a:t>
          </a:r>
        </a:p>
      </dsp:txBody>
      <dsp:txXfrm>
        <a:off x="6037957" y="1203438"/>
        <a:ext cx="1716484" cy="1029890"/>
      </dsp:txXfrm>
    </dsp:sp>
    <dsp:sp modelId="{436F555C-3B61-412C-87BA-251BCD8E276F}">
      <dsp:nvSpPr>
        <dsp:cNvPr id="0" name=""/>
        <dsp:cNvSpPr/>
      </dsp:nvSpPr>
      <dsp:spPr>
        <a:xfrm>
          <a:off x="373558" y="2404977"/>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How to work in a new multi professional team and limits of my role</a:t>
          </a:r>
        </a:p>
      </dsp:txBody>
      <dsp:txXfrm>
        <a:off x="373558" y="2404977"/>
        <a:ext cx="1716484" cy="1029890"/>
      </dsp:txXfrm>
    </dsp:sp>
    <dsp:sp modelId="{B74ECC0D-4C67-4B50-B25C-7E0EB0DE3544}">
      <dsp:nvSpPr>
        <dsp:cNvPr id="0" name=""/>
        <dsp:cNvSpPr/>
      </dsp:nvSpPr>
      <dsp:spPr>
        <a:xfrm>
          <a:off x="2261691" y="2404977"/>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Leadership in this space and clear communication of what is expected of me</a:t>
          </a:r>
        </a:p>
      </dsp:txBody>
      <dsp:txXfrm>
        <a:off x="2261691" y="2404977"/>
        <a:ext cx="1716484" cy="1029890"/>
      </dsp:txXfrm>
    </dsp:sp>
    <dsp:sp modelId="{BF5ED12A-A9BB-4C5F-84B4-883977C6B02C}">
      <dsp:nvSpPr>
        <dsp:cNvPr id="0" name=""/>
        <dsp:cNvSpPr/>
      </dsp:nvSpPr>
      <dsp:spPr>
        <a:xfrm>
          <a:off x="4149824" y="2404977"/>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Local PCN genomics champion/ specialist – </a:t>
          </a:r>
          <a:r>
            <a:rPr lang="en-GB" sz="1400" b="0" kern="1200" dirty="0"/>
            <a:t>when service is up and running</a:t>
          </a:r>
          <a:endParaRPr lang="en-GB" sz="1400" kern="1200" dirty="0"/>
        </a:p>
      </dsp:txBody>
      <dsp:txXfrm>
        <a:off x="4149824" y="2404977"/>
        <a:ext cx="1716484" cy="1029890"/>
      </dsp:txXfrm>
    </dsp:sp>
    <dsp:sp modelId="{9910D55C-63A0-404A-9A78-5223A57DBC03}">
      <dsp:nvSpPr>
        <dsp:cNvPr id="0" name=""/>
        <dsp:cNvSpPr/>
      </dsp:nvSpPr>
      <dsp:spPr>
        <a:xfrm>
          <a:off x="6037957" y="2404977"/>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Material provided in different forms – to read, watch and listen</a:t>
          </a:r>
        </a:p>
      </dsp:txBody>
      <dsp:txXfrm>
        <a:off x="6037957" y="2404977"/>
        <a:ext cx="1716484" cy="1029890"/>
      </dsp:txXfrm>
    </dsp:sp>
    <dsp:sp modelId="{FE39EC66-9171-4E79-89DB-041D238878E2}">
      <dsp:nvSpPr>
        <dsp:cNvPr id="0" name=""/>
        <dsp:cNvSpPr/>
      </dsp:nvSpPr>
      <dsp:spPr>
        <a:xfrm>
          <a:off x="364486" y="3606516"/>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Methods to assess understanding (personal self-assessment) &amp; proof for records</a:t>
          </a:r>
        </a:p>
      </dsp:txBody>
      <dsp:txXfrm>
        <a:off x="364486" y="3606516"/>
        <a:ext cx="1716484" cy="1029890"/>
      </dsp:txXfrm>
    </dsp:sp>
    <dsp:sp modelId="{C8F3FF7B-DABF-44A6-89C9-CA299E67C061}">
      <dsp:nvSpPr>
        <dsp:cNvPr id="0" name=""/>
        <dsp:cNvSpPr/>
      </dsp:nvSpPr>
      <dsp:spPr>
        <a:xfrm>
          <a:off x="2252619" y="3606516"/>
          <a:ext cx="1734627"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 to deal with legal, ethical ramifications &amp; limits of reasonable practice</a:t>
          </a:r>
        </a:p>
      </dsp:txBody>
      <dsp:txXfrm>
        <a:off x="2252619" y="3606516"/>
        <a:ext cx="1734627" cy="1029890"/>
      </dsp:txXfrm>
    </dsp:sp>
    <dsp:sp modelId="{30DAB1B8-D3CC-493C-B799-3629259742D5}">
      <dsp:nvSpPr>
        <dsp:cNvPr id="0" name=""/>
        <dsp:cNvSpPr/>
      </dsp:nvSpPr>
      <dsp:spPr>
        <a:xfrm>
          <a:off x="4158895" y="3606516"/>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 to identify patients who may need genomic intervention</a:t>
          </a:r>
        </a:p>
      </dsp:txBody>
      <dsp:txXfrm>
        <a:off x="4158895" y="3606516"/>
        <a:ext cx="1716484" cy="1029890"/>
      </dsp:txXfrm>
    </dsp:sp>
    <dsp:sp modelId="{35C6EBD2-D173-43FE-B13F-A083458205F1}">
      <dsp:nvSpPr>
        <dsp:cNvPr id="0" name=""/>
        <dsp:cNvSpPr/>
      </dsp:nvSpPr>
      <dsp:spPr>
        <a:xfrm>
          <a:off x="6047028" y="3606516"/>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Understand why – this defines the what and the how </a:t>
          </a:r>
        </a:p>
      </dsp:txBody>
      <dsp:txXfrm>
        <a:off x="6047028" y="3606516"/>
        <a:ext cx="1716484" cy="102989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Abstract concept of how it will impact the patient and profession in the future</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Competing priorities and workload</a:t>
          </a:r>
          <a:endParaRPr lang="en-GB" sz="1400" kern="1200" dirty="0"/>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Fear over legal and ethical ramifications - risk of being sued for making wrong decision</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Good definition of what genomics is and why it is important</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Individual’s concern about being competent</a:t>
          </a:r>
          <a:endParaRPr lang="en-GB" sz="1400" kern="1200" dirty="0"/>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IT interoperability; challenge of info sharing, e.g. test result as PDF</a:t>
          </a:r>
        </a:p>
      </dsp:txBody>
      <dsp:txXfrm>
        <a:off x="2080418" y="1752415"/>
        <a:ext cx="1889124" cy="1133475"/>
      </dsp:txXfrm>
    </dsp:sp>
    <dsp:sp modelId="{1294197E-C8FE-4441-81D6-99EA7B7A8B42}">
      <dsp:nvSpPr>
        <dsp:cNvPr id="0" name=""/>
        <dsp:cNvSpPr/>
      </dsp:nvSpPr>
      <dsp:spPr>
        <a:xfrm>
          <a:off x="4158456" y="1752415"/>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No direct source of knowledge</a:t>
          </a:r>
        </a:p>
      </dsp:txBody>
      <dsp:txXfrm>
        <a:off x="4158456" y="1752415"/>
        <a:ext cx="1889124" cy="1133475"/>
      </dsp:txXfrm>
    </dsp:sp>
    <dsp:sp modelId="{436F555C-3B61-412C-87BA-251BCD8E276F}">
      <dsp:nvSpPr>
        <dsp:cNvPr id="0" name=""/>
        <dsp:cNvSpPr/>
      </dsp:nvSpPr>
      <dsp:spPr>
        <a:xfrm>
          <a:off x="6236493" y="1752415"/>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Overwhelming: very diverse field that is evolving quickly</a:t>
          </a:r>
        </a:p>
      </dsp:txBody>
      <dsp:txXfrm>
        <a:off x="6236493" y="1752415"/>
        <a:ext cx="1889124" cy="1133475"/>
      </dsp:txXfrm>
    </dsp:sp>
    <dsp:sp modelId="{9910D55C-63A0-404A-9A78-5223A57DBC03}">
      <dsp:nvSpPr>
        <dsp:cNvPr id="0" name=""/>
        <dsp:cNvSpPr/>
      </dsp:nvSpPr>
      <dsp:spPr>
        <a:xfrm>
          <a:off x="2080418" y="3074802"/>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Perceived complexity</a:t>
          </a:r>
        </a:p>
      </dsp:txBody>
      <dsp:txXfrm>
        <a:off x="2080418" y="3074802"/>
        <a:ext cx="1889124" cy="1133475"/>
      </dsp:txXfrm>
    </dsp:sp>
    <dsp:sp modelId="{CD6C9946-613C-4952-A680-C31652E8E8FD}">
      <dsp:nvSpPr>
        <dsp:cNvPr id="0" name=""/>
        <dsp:cNvSpPr/>
      </dsp:nvSpPr>
      <dsp:spPr>
        <a:xfrm>
          <a:off x="4158456" y="3074802"/>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Unsure if applicable to pharmacy technician role. Why me? Does not impact me?</a:t>
          </a:r>
        </a:p>
      </dsp:txBody>
      <dsp:txXfrm>
        <a:off x="4158456" y="3074802"/>
        <a:ext cx="1889124" cy="113347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03" y="430028"/>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Contractual need / strategic push</a:t>
          </a:r>
          <a:endParaRPr lang="en-GB" sz="1400" kern="1200" dirty="0"/>
        </a:p>
      </dsp:txBody>
      <dsp:txXfrm>
        <a:off x="23803" y="430028"/>
        <a:ext cx="1889124" cy="1133475"/>
      </dsp:txXfrm>
    </dsp:sp>
    <dsp:sp modelId="{CE82D2BB-9201-491F-AB39-FD588C2D3038}">
      <dsp:nvSpPr>
        <dsp:cNvPr id="0" name=""/>
        <dsp:cNvSpPr/>
      </dsp:nvSpPr>
      <dsp:spPr>
        <a:xfrm>
          <a:off x="2080418"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Cost savings</a:t>
          </a:r>
          <a:endParaRPr lang="en-GB" sz="1400" kern="1200" dirty="0"/>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Desire to develop in role and personal professional development</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Experiential learning</a:t>
          </a:r>
          <a:endParaRPr lang="en-GB" sz="1400" kern="1200" dirty="0"/>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Feeling confident and competent</a:t>
          </a:r>
          <a:endParaRPr lang="en-GB" sz="1400" kern="1200" dirty="0"/>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Inspirational leaders/ colleagues in PT space</a:t>
          </a:r>
          <a:endParaRPr lang="en-GB" sz="1400" kern="1200" dirty="0"/>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solidFill>
                <a:srgbClr val="231F20"/>
              </a:solidFill>
              <a:latin typeface="Arial" panose="020B0604020202020204"/>
            </a:rPr>
            <a:t>O</a:t>
          </a:r>
          <a:r>
            <a:rPr kumimoji="0" lang="en-GB" sz="1400" b="0" i="0" u="none" strike="noStrike" kern="1200" cap="none" spc="0" normalizeH="0" baseline="0" noProof="0" dirty="0" err="1">
              <a:ln>
                <a:noFill/>
              </a:ln>
              <a:solidFill>
                <a:srgbClr val="231F20"/>
              </a:solidFill>
              <a:effectLst/>
              <a:uLnTx/>
              <a:uFillTx/>
              <a:latin typeface="Arial" panose="020B0604020202020204"/>
              <a:ea typeface="+mn-ea"/>
              <a:cs typeface="+mn-cs"/>
            </a:rPr>
            <a:t>pportunities</a:t>
          </a: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 for progression of PT profession</a:t>
          </a:r>
          <a:endParaRPr lang="en-GB" sz="1400" kern="1200" dirty="0"/>
        </a:p>
      </dsp:txBody>
      <dsp:txXfrm>
        <a:off x="4158456" y="1752415"/>
        <a:ext cx="1889124" cy="1133475"/>
      </dsp:txXfrm>
    </dsp:sp>
    <dsp:sp modelId="{1294197E-C8FE-4441-81D6-99EA7B7A8B42}">
      <dsp:nvSpPr>
        <dsp:cNvPr id="0" name=""/>
        <dsp:cNvSpPr/>
      </dsp:nvSpPr>
      <dsp:spPr>
        <a:xfrm>
          <a:off x="6238875" y="1752415"/>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Patient safety and patient outcomes</a:t>
          </a:r>
          <a:endParaRPr lang="en-GB" sz="1400" kern="1200" dirty="0"/>
        </a:p>
      </dsp:txBody>
      <dsp:txXfrm>
        <a:off x="6238875" y="1752415"/>
        <a:ext cx="1889124" cy="1133475"/>
      </dsp:txXfrm>
    </dsp:sp>
    <dsp:sp modelId="{436F555C-3B61-412C-87BA-251BCD8E276F}">
      <dsp:nvSpPr>
        <dsp:cNvPr id="0" name=""/>
        <dsp:cNvSpPr/>
      </dsp:nvSpPr>
      <dsp:spPr>
        <a:xfrm>
          <a:off x="2101841" y="3074802"/>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Peer support</a:t>
          </a:r>
        </a:p>
      </dsp:txBody>
      <dsp:txXfrm>
        <a:off x="2101841" y="3074802"/>
        <a:ext cx="1889124" cy="1133475"/>
      </dsp:txXfrm>
    </dsp:sp>
    <dsp:sp modelId="{9910D55C-63A0-404A-9A78-5223A57DBC03}">
      <dsp:nvSpPr>
        <dsp:cNvPr id="0" name=""/>
        <dsp:cNvSpPr/>
      </dsp:nvSpPr>
      <dsp:spPr>
        <a:xfrm>
          <a:off x="4158456" y="3074802"/>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Want and need to be up to date (CPD)</a:t>
          </a:r>
        </a:p>
      </dsp:txBody>
      <dsp:txXfrm>
        <a:off x="4158456" y="3074802"/>
        <a:ext cx="1889124" cy="1133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BEBBA-90E1-49BE-A3E7-67C5A1EC7B69}">
      <dsp:nvSpPr>
        <dsp:cNvPr id="0" name=""/>
        <dsp:cNvSpPr/>
      </dsp:nvSpPr>
      <dsp:spPr>
        <a:xfrm>
          <a:off x="373558" y="17059"/>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resources &amp; education to use in practice and for them to be built into my digital systems</a:t>
          </a:r>
        </a:p>
      </dsp:txBody>
      <dsp:txXfrm>
        <a:off x="373558" y="17059"/>
        <a:ext cx="1716484" cy="1029890"/>
      </dsp:txXfrm>
    </dsp:sp>
    <dsp:sp modelId="{3216DBA7-3D13-42EA-9FA1-81A2E17232D2}">
      <dsp:nvSpPr>
        <dsp:cNvPr id="0" name=""/>
        <dsp:cNvSpPr/>
      </dsp:nvSpPr>
      <dsp:spPr>
        <a:xfrm>
          <a:off x="2261691" y="17059"/>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specialist advice from a hospital or genomics service</a:t>
          </a:r>
        </a:p>
      </dsp:txBody>
      <dsp:txXfrm>
        <a:off x="2261691" y="17059"/>
        <a:ext cx="1716484" cy="1029890"/>
      </dsp:txXfrm>
    </dsp:sp>
    <dsp:sp modelId="{701E2E8E-A9A9-4554-A380-6CBF8ECF61CF}">
      <dsp:nvSpPr>
        <dsp:cNvPr id="0" name=""/>
        <dsp:cNvSpPr/>
      </dsp:nvSpPr>
      <dsp:spPr>
        <a:xfrm>
          <a:off x="4149824" y="17059"/>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Background knowledge. Understand what genomics is &amp; how it fits into my role</a:t>
          </a:r>
        </a:p>
      </dsp:txBody>
      <dsp:txXfrm>
        <a:off x="4149824" y="17059"/>
        <a:ext cx="1716484" cy="1029890"/>
      </dsp:txXfrm>
    </dsp:sp>
    <dsp:sp modelId="{0ED84DE8-99E7-4D18-A92A-F072C526F29B}">
      <dsp:nvSpPr>
        <dsp:cNvPr id="0" name=""/>
        <dsp:cNvSpPr/>
      </dsp:nvSpPr>
      <dsp:spPr>
        <a:xfrm>
          <a:off x="6037957" y="17059"/>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Clinical pathways to follow showing accountability at each stage</a:t>
          </a:r>
        </a:p>
      </dsp:txBody>
      <dsp:txXfrm>
        <a:off x="6037957" y="17059"/>
        <a:ext cx="1716484" cy="1029890"/>
      </dsp:txXfrm>
    </dsp:sp>
    <dsp:sp modelId="{AC9A42BD-144D-4434-B3A0-114576FE19D3}">
      <dsp:nvSpPr>
        <dsp:cNvPr id="0" name=""/>
        <dsp:cNvSpPr/>
      </dsp:nvSpPr>
      <dsp:spPr>
        <a:xfrm>
          <a:off x="373558"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Easy access to genomics results</a:t>
          </a:r>
        </a:p>
      </dsp:txBody>
      <dsp:txXfrm>
        <a:off x="373558" y="1203438"/>
        <a:ext cx="1716484" cy="1029890"/>
      </dsp:txXfrm>
    </dsp:sp>
    <dsp:sp modelId="{CE82D2BB-9201-491F-AB39-FD588C2D3038}">
      <dsp:nvSpPr>
        <dsp:cNvPr id="0" name=""/>
        <dsp:cNvSpPr/>
      </dsp:nvSpPr>
      <dsp:spPr>
        <a:xfrm>
          <a:off x="2261691" y="121859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Education that is embedded into existing training pathway</a:t>
          </a:r>
        </a:p>
      </dsp:txBody>
      <dsp:txXfrm>
        <a:off x="2261691" y="1218598"/>
        <a:ext cx="1716484" cy="1029890"/>
      </dsp:txXfrm>
    </dsp:sp>
    <dsp:sp modelId="{5EF327DE-3C6A-4910-BDAA-9ACA2CA53880}">
      <dsp:nvSpPr>
        <dsp:cNvPr id="0" name=""/>
        <dsp:cNvSpPr/>
      </dsp:nvSpPr>
      <dsp:spPr>
        <a:xfrm>
          <a:off x="4149824" y="1218598"/>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Expert support to identify patients who need genomic intervention</a:t>
          </a:r>
        </a:p>
      </dsp:txBody>
      <dsp:txXfrm>
        <a:off x="4149824" y="1218598"/>
        <a:ext cx="1716484" cy="1029890"/>
      </dsp:txXfrm>
    </dsp:sp>
    <dsp:sp modelId="{C811154A-1CCD-4BF9-8DFE-8A9F30FA1BC5}">
      <dsp:nvSpPr>
        <dsp:cNvPr id="0" name=""/>
        <dsp:cNvSpPr/>
      </dsp:nvSpPr>
      <dsp:spPr>
        <a:xfrm>
          <a:off x="6037957" y="121859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Guidance on where I or the GP practice sit within this and what role we need to play</a:t>
          </a:r>
        </a:p>
      </dsp:txBody>
      <dsp:txXfrm>
        <a:off x="6037957" y="1218598"/>
        <a:ext cx="1716484" cy="1029890"/>
      </dsp:txXfrm>
    </dsp:sp>
    <dsp:sp modelId="{48104E75-B15F-43D7-B0E0-05CC7485F386}">
      <dsp:nvSpPr>
        <dsp:cNvPr id="0" name=""/>
        <dsp:cNvSpPr/>
      </dsp:nvSpPr>
      <dsp:spPr>
        <a:xfrm>
          <a:off x="373558" y="2404977"/>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Leadership in this space and clear communication of what is expected of me</a:t>
          </a:r>
        </a:p>
      </dsp:txBody>
      <dsp:txXfrm>
        <a:off x="373558" y="2404977"/>
        <a:ext cx="1716484" cy="1029890"/>
      </dsp:txXfrm>
    </dsp:sp>
    <dsp:sp modelId="{04F0921A-6A52-4C34-96A1-24CF12BAE589}">
      <dsp:nvSpPr>
        <dsp:cNvPr id="0" name=""/>
        <dsp:cNvSpPr/>
      </dsp:nvSpPr>
      <dsp:spPr>
        <a:xfrm>
          <a:off x="2261691" y="2404977"/>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Local PCN genomics champion/ specialist – </a:t>
          </a:r>
          <a:r>
            <a:rPr lang="en-GB" sz="1400" b="0" kern="1200" dirty="0"/>
            <a:t>when service is up and running</a:t>
          </a:r>
        </a:p>
      </dsp:txBody>
      <dsp:txXfrm>
        <a:off x="2261691" y="2404977"/>
        <a:ext cx="1716484" cy="1029890"/>
      </dsp:txXfrm>
    </dsp:sp>
    <dsp:sp modelId="{D3329857-E319-41F0-819B-F809585C0A60}">
      <dsp:nvSpPr>
        <dsp:cNvPr id="0" name=""/>
        <dsp:cNvSpPr/>
      </dsp:nvSpPr>
      <dsp:spPr>
        <a:xfrm>
          <a:off x="4149824" y="2404977"/>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Referral pathways to follow to identify which patients need testing</a:t>
          </a:r>
        </a:p>
      </dsp:txBody>
      <dsp:txXfrm>
        <a:off x="4149824" y="2404977"/>
        <a:ext cx="1716484" cy="1029890"/>
      </dsp:txXfrm>
    </dsp:sp>
    <dsp:sp modelId="{1294197E-C8FE-4441-81D6-99EA7B7A8B42}">
      <dsp:nvSpPr>
        <dsp:cNvPr id="0" name=""/>
        <dsp:cNvSpPr/>
      </dsp:nvSpPr>
      <dsp:spPr>
        <a:xfrm>
          <a:off x="6037957" y="2404977"/>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 to deal with legal and ethical ramifications &amp; know limits of reasonable practice</a:t>
          </a:r>
        </a:p>
      </dsp:txBody>
      <dsp:txXfrm>
        <a:off x="6037957" y="2404977"/>
        <a:ext cx="1716484" cy="1029890"/>
      </dsp:txXfrm>
    </dsp:sp>
    <dsp:sp modelId="{436F555C-3B61-412C-87BA-251BCD8E276F}">
      <dsp:nvSpPr>
        <dsp:cNvPr id="0" name=""/>
        <dsp:cNvSpPr/>
      </dsp:nvSpPr>
      <dsp:spPr>
        <a:xfrm>
          <a:off x="1317625" y="3606516"/>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Understanding of who does what in testing process and how to apply results</a:t>
          </a:r>
        </a:p>
      </dsp:txBody>
      <dsp:txXfrm>
        <a:off x="1317625" y="3606516"/>
        <a:ext cx="1716484" cy="1029890"/>
      </dsp:txXfrm>
    </dsp:sp>
    <dsp:sp modelId="{9910D55C-63A0-404A-9A78-5223A57DBC03}">
      <dsp:nvSpPr>
        <dsp:cNvPr id="0" name=""/>
        <dsp:cNvSpPr/>
      </dsp:nvSpPr>
      <dsp:spPr>
        <a:xfrm>
          <a:off x="3205757" y="3606516"/>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Understanding how to work in a new multi professional team</a:t>
          </a:r>
        </a:p>
      </dsp:txBody>
      <dsp:txXfrm>
        <a:off x="3205757" y="3606516"/>
        <a:ext cx="1716484" cy="1029890"/>
      </dsp:txXfrm>
    </dsp:sp>
    <dsp:sp modelId="{D29F4886-9AD2-4B32-AC8A-673DA3B66131}">
      <dsp:nvSpPr>
        <dsp:cNvPr id="0" name=""/>
        <dsp:cNvSpPr/>
      </dsp:nvSpPr>
      <dsp:spPr>
        <a:xfrm>
          <a:off x="5093890" y="3606516"/>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Universal knowledge of where test results are put and how to access them</a:t>
          </a:r>
        </a:p>
      </dsp:txBody>
      <dsp:txXfrm>
        <a:off x="5093890" y="3606516"/>
        <a:ext cx="1716484" cy="102989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Commissioner</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 typeface="Arial" panose="020B0604020202020204" pitchFamily="34" charset="0"/>
            <a:buNone/>
          </a:pPr>
          <a:r>
            <a:rPr lang="en-GB" sz="1400" kern="1200" dirty="0"/>
            <a:t>Data and evidence base</a:t>
          </a:r>
        </a:p>
      </dsp:txBody>
      <dsp:txXfrm>
        <a:off x="2080418" y="430028"/>
        <a:ext cx="1889124" cy="1133475"/>
      </dsp:txXfrm>
    </dsp:sp>
    <dsp:sp modelId="{C811154A-1CCD-4BF9-8DFE-8A9F30FA1BC5}">
      <dsp:nvSpPr>
        <dsp:cNvPr id="0" name=""/>
        <dsp:cNvSpPr/>
      </dsp:nvSpPr>
      <dsp:spPr>
        <a:xfrm>
          <a:off x="4158456" y="430028"/>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Education and training sessions</a:t>
          </a:r>
        </a:p>
      </dsp:txBody>
      <dsp:txXfrm>
        <a:off x="4158456" y="430028"/>
        <a:ext cx="1889124" cy="1133475"/>
      </dsp:txXfrm>
    </dsp:sp>
    <dsp:sp modelId="{48104E75-B15F-43D7-B0E0-05CC7485F386}">
      <dsp:nvSpPr>
        <dsp:cNvPr id="0" name=""/>
        <dsp:cNvSpPr/>
      </dsp:nvSpPr>
      <dsp:spPr>
        <a:xfrm>
          <a:off x="6236493" y="430028"/>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Leaders in the profession including pharmacists/ GPs/consultants/ nurses</a:t>
          </a:r>
        </a:p>
      </dsp:txBody>
      <dsp:txXfrm>
        <a:off x="6236493" y="430028"/>
        <a:ext cx="1889124" cy="1133475"/>
      </dsp:txXfrm>
    </dsp:sp>
    <dsp:sp modelId="{04F0921A-6A52-4C34-96A1-24CF12BAE589}">
      <dsp:nvSpPr>
        <dsp:cNvPr id="0" name=""/>
        <dsp:cNvSpPr/>
      </dsp:nvSpPr>
      <dsp:spPr>
        <a:xfrm>
          <a:off x="2381"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 typeface="Arial" panose="020B0604020202020204" pitchFamily="34" charset="0"/>
            <a:buNone/>
          </a:pPr>
          <a:r>
            <a:rPr lang="en-GB" sz="1400" kern="1200" dirty="0"/>
            <a:t>Media</a:t>
          </a:r>
        </a:p>
      </dsp:txBody>
      <dsp:txXfrm>
        <a:off x="2381" y="1752415"/>
        <a:ext cx="1889124" cy="1133475"/>
      </dsp:txXfrm>
    </dsp:sp>
    <dsp:sp modelId="{D3329857-E319-41F0-819B-F809585C0A60}">
      <dsp:nvSpPr>
        <dsp:cNvPr id="0" name=""/>
        <dsp:cNvSpPr/>
      </dsp:nvSpPr>
      <dsp:spPr>
        <a:xfrm>
          <a:off x="2080418"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 typeface="Arial" panose="020B0604020202020204" pitchFamily="34" charset="0"/>
            <a:buNone/>
          </a:pPr>
          <a:r>
            <a:rPr lang="en-GB" sz="1400" kern="1200" dirty="0"/>
            <a:t>Neighbours/family/ friends</a:t>
          </a:r>
        </a:p>
      </dsp:txBody>
      <dsp:txXfrm>
        <a:off x="2080418" y="1752415"/>
        <a:ext cx="1889124" cy="1133475"/>
      </dsp:txXfrm>
    </dsp:sp>
    <dsp:sp modelId="{1294197E-C8FE-4441-81D6-99EA7B7A8B42}">
      <dsp:nvSpPr>
        <dsp:cNvPr id="0" name=""/>
        <dsp:cNvSpPr/>
      </dsp:nvSpPr>
      <dsp:spPr>
        <a:xfrm>
          <a:off x="4158456" y="1752415"/>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Patients and their relatives – experts in their own health/medication</a:t>
          </a:r>
        </a:p>
      </dsp:txBody>
      <dsp:txXfrm>
        <a:off x="4158456" y="1752415"/>
        <a:ext cx="1889124" cy="1133475"/>
      </dsp:txXfrm>
    </dsp:sp>
    <dsp:sp modelId="{436F555C-3B61-412C-87BA-251BCD8E276F}">
      <dsp:nvSpPr>
        <dsp:cNvPr id="0" name=""/>
        <dsp:cNvSpPr/>
      </dsp:nvSpPr>
      <dsp:spPr>
        <a:xfrm>
          <a:off x="6236493"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Private genetic test providers</a:t>
          </a:r>
        </a:p>
      </dsp:txBody>
      <dsp:txXfrm>
        <a:off x="6236493" y="1752415"/>
        <a:ext cx="1889124" cy="1133475"/>
      </dsp:txXfrm>
    </dsp:sp>
    <dsp:sp modelId="{9910D55C-63A0-404A-9A78-5223A57DBC03}">
      <dsp:nvSpPr>
        <dsp:cNvPr id="0" name=""/>
        <dsp:cNvSpPr/>
      </dsp:nvSpPr>
      <dsp:spPr>
        <a:xfrm>
          <a:off x="1041400" y="3074802"/>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Regulatory bodies</a:t>
          </a:r>
        </a:p>
      </dsp:txBody>
      <dsp:txXfrm>
        <a:off x="1041400" y="3074802"/>
        <a:ext cx="1889124" cy="1133475"/>
      </dsp:txXfrm>
    </dsp:sp>
    <dsp:sp modelId="{B7AEA2DD-A9AC-4A83-BA94-F959173D7321}">
      <dsp:nvSpPr>
        <dsp:cNvPr id="0" name=""/>
        <dsp:cNvSpPr/>
      </dsp:nvSpPr>
      <dsp:spPr>
        <a:xfrm>
          <a:off x="3119437" y="3074802"/>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 typeface="Arial" panose="020B0604020202020204" pitchFamily="34" charset="0"/>
            <a:buNone/>
          </a:pPr>
          <a:r>
            <a:rPr lang="en-GB" sz="1400" kern="1200" dirty="0"/>
            <a:t>Social media (comment that this doesn’t capture a huge PT audience)</a:t>
          </a:r>
        </a:p>
      </dsp:txBody>
      <dsp:txXfrm>
        <a:off x="3119437" y="3074802"/>
        <a:ext cx="1889124" cy="1133475"/>
      </dsp:txXfrm>
    </dsp:sp>
    <dsp:sp modelId="{709A7C44-E922-407D-A85F-FAB6A25D15E1}">
      <dsp:nvSpPr>
        <dsp:cNvPr id="0" name=""/>
        <dsp:cNvSpPr/>
      </dsp:nvSpPr>
      <dsp:spPr>
        <a:xfrm>
          <a:off x="5197475" y="3074802"/>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Wider team – filtering down of information from those who use it more i.e. leaders with the profession</a:t>
          </a:r>
        </a:p>
      </dsp:txBody>
      <dsp:txXfrm>
        <a:off x="5197475" y="3074802"/>
        <a:ext cx="1889124" cy="113347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Accuracy checking of prescriptions</a:t>
          </a:r>
        </a:p>
      </dsp:txBody>
      <dsp:txXfrm>
        <a:off x="373558" y="1899"/>
        <a:ext cx="1716484" cy="1029890"/>
      </dsp:txXfrm>
    </dsp:sp>
    <dsp:sp modelId="{CE82D2BB-9201-491F-AB39-FD588C2D3038}">
      <dsp:nvSpPr>
        <dsp:cNvPr id="0" name=""/>
        <dsp:cNvSpPr/>
      </dsp:nvSpPr>
      <dsp:spPr>
        <a:xfrm>
          <a:off x="2261691" y="1899"/>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Answering patient queries re medication and healthy living</a:t>
          </a:r>
        </a:p>
      </dsp:txBody>
      <dsp:txXfrm>
        <a:off x="2261691" y="1899"/>
        <a:ext cx="1716484" cy="1029890"/>
      </dsp:txXfrm>
    </dsp:sp>
    <dsp:sp modelId="{5EF327DE-3C6A-4910-BDAA-9ACA2CA53880}">
      <dsp:nvSpPr>
        <dsp:cNvPr id="0" name=""/>
        <dsp:cNvSpPr/>
      </dsp:nvSpPr>
      <dsp:spPr>
        <a:xfrm>
          <a:off x="4149824" y="1899"/>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Clinical screening of prescriptions</a:t>
          </a:r>
        </a:p>
      </dsp:txBody>
      <dsp:txXfrm>
        <a:off x="4149824" y="1899"/>
        <a:ext cx="1716484" cy="1029890"/>
      </dsp:txXfrm>
    </dsp:sp>
    <dsp:sp modelId="{C811154A-1CCD-4BF9-8DFE-8A9F30FA1BC5}">
      <dsp:nvSpPr>
        <dsp:cNvPr id="0" name=""/>
        <dsp:cNvSpPr/>
      </dsp:nvSpPr>
      <dsp:spPr>
        <a:xfrm>
          <a:off x="6037957" y="1899"/>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Dispensing prescriptions (dispensary process now standardised and repeatable</a:t>
          </a:r>
        </a:p>
      </dsp:txBody>
      <dsp:txXfrm>
        <a:off x="6037957" y="1899"/>
        <a:ext cx="1716484" cy="1029890"/>
      </dsp:txXfrm>
    </dsp:sp>
    <dsp:sp modelId="{48104E75-B15F-43D7-B0E0-05CC7485F386}">
      <dsp:nvSpPr>
        <dsp:cNvPr id="0" name=""/>
        <dsp:cNvSpPr/>
      </dsp:nvSpPr>
      <dsp:spPr>
        <a:xfrm>
          <a:off x="373558" y="1203438"/>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Dispensing prescriptions (point of care i.e. pre-packs)</a:t>
          </a:r>
        </a:p>
      </dsp:txBody>
      <dsp:txXfrm>
        <a:off x="373558" y="1203438"/>
        <a:ext cx="1716484" cy="1029890"/>
      </dsp:txXfrm>
    </dsp:sp>
    <dsp:sp modelId="{04F0921A-6A52-4C34-96A1-24CF12BAE589}">
      <dsp:nvSpPr>
        <dsp:cNvPr id="0" name=""/>
        <dsp:cNvSpPr/>
      </dsp:nvSpPr>
      <dsp:spPr>
        <a:xfrm>
          <a:off x="2261691" y="1203438"/>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Healthy living and lifestyle promotion</a:t>
          </a:r>
        </a:p>
      </dsp:txBody>
      <dsp:txXfrm>
        <a:off x="2261691" y="1203438"/>
        <a:ext cx="1716484" cy="1029890"/>
      </dsp:txXfrm>
    </dsp:sp>
    <dsp:sp modelId="{D3329857-E319-41F0-819B-F809585C0A60}">
      <dsp:nvSpPr>
        <dsp:cNvPr id="0" name=""/>
        <dsp:cNvSpPr/>
      </dsp:nvSpPr>
      <dsp:spPr>
        <a:xfrm>
          <a:off x="4149824" y="1203438"/>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Management of homecare services</a:t>
          </a:r>
        </a:p>
      </dsp:txBody>
      <dsp:txXfrm>
        <a:off x="4149824" y="1203438"/>
        <a:ext cx="1716484" cy="1029890"/>
      </dsp:txXfrm>
    </dsp:sp>
    <dsp:sp modelId="{1294197E-C8FE-4441-81D6-99EA7B7A8B42}">
      <dsp:nvSpPr>
        <dsp:cNvPr id="0" name=""/>
        <dsp:cNvSpPr/>
      </dsp:nvSpPr>
      <dsp:spPr>
        <a:xfrm>
          <a:off x="6037957" y="1203438"/>
          <a:ext cx="1716484" cy="1029890"/>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Manufacturing aseptic products</a:t>
          </a:r>
        </a:p>
      </dsp:txBody>
      <dsp:txXfrm>
        <a:off x="6037957" y="1203438"/>
        <a:ext cx="1716484" cy="1029890"/>
      </dsp:txXfrm>
    </dsp:sp>
    <dsp:sp modelId="{436F555C-3B61-412C-87BA-251BCD8E276F}">
      <dsp:nvSpPr>
        <dsp:cNvPr id="0" name=""/>
        <dsp:cNvSpPr/>
      </dsp:nvSpPr>
      <dsp:spPr>
        <a:xfrm>
          <a:off x="373558" y="2404977"/>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Medication counselling</a:t>
          </a:r>
        </a:p>
      </dsp:txBody>
      <dsp:txXfrm>
        <a:off x="373558" y="2404977"/>
        <a:ext cx="1716484" cy="1029890"/>
      </dsp:txXfrm>
    </dsp:sp>
    <dsp:sp modelId="{8DE61066-C8A2-438E-8B04-4C28061C95C3}">
      <dsp:nvSpPr>
        <dsp:cNvPr id="0" name=""/>
        <dsp:cNvSpPr/>
      </dsp:nvSpPr>
      <dsp:spPr>
        <a:xfrm>
          <a:off x="2261691" y="2404977"/>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Medication reconciliation on wards</a:t>
          </a:r>
        </a:p>
      </dsp:txBody>
      <dsp:txXfrm>
        <a:off x="2261691" y="2404977"/>
        <a:ext cx="1716484" cy="1029890"/>
      </dsp:txXfrm>
    </dsp:sp>
    <dsp:sp modelId="{72C10D07-AF09-47B2-B116-DAFDF39325BA}">
      <dsp:nvSpPr>
        <dsp:cNvPr id="0" name=""/>
        <dsp:cNvSpPr/>
      </dsp:nvSpPr>
      <dsp:spPr>
        <a:xfrm>
          <a:off x="4149824" y="2404977"/>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Procurement of medicines and management of stock shortages</a:t>
          </a:r>
        </a:p>
      </dsp:txBody>
      <dsp:txXfrm>
        <a:off x="4149824" y="2404977"/>
        <a:ext cx="1716484" cy="1029890"/>
      </dsp:txXfrm>
    </dsp:sp>
    <dsp:sp modelId="{CE60DF34-3B4F-4D70-A8B8-24A698964D1C}">
      <dsp:nvSpPr>
        <dsp:cNvPr id="0" name=""/>
        <dsp:cNvSpPr/>
      </dsp:nvSpPr>
      <dsp:spPr>
        <a:xfrm>
          <a:off x="6037957" y="2404977"/>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Receipt of prescriptions into pharmacy</a:t>
          </a:r>
        </a:p>
      </dsp:txBody>
      <dsp:txXfrm>
        <a:off x="6037957" y="2404977"/>
        <a:ext cx="1716484" cy="1029890"/>
      </dsp:txXfrm>
    </dsp:sp>
    <dsp:sp modelId="{32B962BA-920A-4C00-B33D-14A9DAF017BF}">
      <dsp:nvSpPr>
        <dsp:cNvPr id="0" name=""/>
        <dsp:cNvSpPr/>
      </dsp:nvSpPr>
      <dsp:spPr>
        <a:xfrm>
          <a:off x="3205757" y="3606516"/>
          <a:ext cx="1716484" cy="1029890"/>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Stock management including patient specific medication</a:t>
          </a:r>
        </a:p>
      </dsp:txBody>
      <dsp:txXfrm>
        <a:off x="3205757" y="3606516"/>
        <a:ext cx="1716484" cy="102989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Adherence to GPhC and regulatory standards (e.g. MHRA, GMP, GDP) and ongoing CPD</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Cost-effective use of medicines</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across 4 pillars of pharmacy practice</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Improve patient flow and help NHS capacity</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Monitoring and achieving KPIs</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 loyalty/ relationship</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Preventing wastage of medicines</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Professional responsibility</a:t>
          </a:r>
        </a:p>
      </dsp:txBody>
      <dsp:txXfrm>
        <a:off x="6236493" y="1752415"/>
        <a:ext cx="1889124" cy="1133475"/>
      </dsp:txXfrm>
    </dsp:sp>
    <dsp:sp modelId="{436F555C-3B61-412C-87BA-251BCD8E276F}">
      <dsp:nvSpPr>
        <dsp:cNvPr id="0" name=""/>
        <dsp:cNvSpPr/>
      </dsp:nvSpPr>
      <dsp:spPr>
        <a:xfrm>
          <a:off x="2381" y="3074802"/>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Responding to patient needs – delivering good patient care</a:t>
          </a:r>
        </a:p>
      </dsp:txBody>
      <dsp:txXfrm>
        <a:off x="2381" y="3074802"/>
        <a:ext cx="1889124" cy="1133475"/>
      </dsp:txXfrm>
    </dsp:sp>
    <dsp:sp modelId="{E730C2B5-05E2-4324-8CDC-379C25E8BE6B}">
      <dsp:nvSpPr>
        <dsp:cNvPr id="0" name=""/>
        <dsp:cNvSpPr/>
      </dsp:nvSpPr>
      <dsp:spPr>
        <a:xfrm>
          <a:off x="2080418" y="3074802"/>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Safe and most effective use of medicines</a:t>
          </a:r>
        </a:p>
      </dsp:txBody>
      <dsp:txXfrm>
        <a:off x="2080418" y="3074802"/>
        <a:ext cx="1889124" cy="1133475"/>
      </dsp:txXfrm>
    </dsp:sp>
    <dsp:sp modelId="{D3E26D70-8D17-48C6-B03A-D9034D340E56}">
      <dsp:nvSpPr>
        <dsp:cNvPr id="0" name=""/>
        <dsp:cNvSpPr/>
      </dsp:nvSpPr>
      <dsp:spPr>
        <a:xfrm>
          <a:off x="4158456" y="3074802"/>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Supporting targets and services &amp; financial incentives</a:t>
          </a:r>
        </a:p>
      </dsp:txBody>
      <dsp:txXfrm>
        <a:off x="4158456" y="3074802"/>
        <a:ext cx="1889124" cy="1133475"/>
      </dsp:txXfrm>
    </dsp:sp>
    <dsp:sp modelId="{6976AF52-C7BA-49B6-9DFD-DDCFA14542A1}">
      <dsp:nvSpPr>
        <dsp:cNvPr id="0" name=""/>
        <dsp:cNvSpPr/>
      </dsp:nvSpPr>
      <dsp:spPr>
        <a:xfrm>
          <a:off x="6236493" y="3074802"/>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Supporting personalised medicine agenda</a:t>
          </a:r>
        </a:p>
      </dsp:txBody>
      <dsp:txXfrm>
        <a:off x="6236493" y="3074802"/>
        <a:ext cx="1889124" cy="113347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resources &amp; education to use in practice and for them to be built into my systems</a:t>
          </a:r>
        </a:p>
      </dsp:txBody>
      <dsp:txXfrm>
        <a:off x="373558" y="1899"/>
        <a:ext cx="1716484" cy="1029890"/>
      </dsp:txXfrm>
    </dsp:sp>
    <dsp:sp modelId="{CE82D2BB-9201-491F-AB39-FD588C2D3038}">
      <dsp:nvSpPr>
        <dsp:cNvPr id="0" name=""/>
        <dsp:cNvSpPr/>
      </dsp:nvSpPr>
      <dsp:spPr>
        <a:xfrm>
          <a:off x="2261691" y="1899"/>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specialist advice from hospital or genomics service within scope of practice</a:t>
          </a:r>
        </a:p>
      </dsp:txBody>
      <dsp:txXfrm>
        <a:off x="2261691" y="1899"/>
        <a:ext cx="1716484" cy="1029890"/>
      </dsp:txXfrm>
    </dsp:sp>
    <dsp:sp modelId="{5EF327DE-3C6A-4910-BDAA-9ACA2CA53880}">
      <dsp:nvSpPr>
        <dsp:cNvPr id="0" name=""/>
        <dsp:cNvSpPr/>
      </dsp:nvSpPr>
      <dsp:spPr>
        <a:xfrm>
          <a:off x="4149824" y="1899"/>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patient info &amp; records</a:t>
          </a:r>
        </a:p>
      </dsp:txBody>
      <dsp:txXfrm>
        <a:off x="4149824" y="1899"/>
        <a:ext cx="1716484" cy="1029890"/>
      </dsp:txXfrm>
    </dsp:sp>
    <dsp:sp modelId="{C811154A-1CCD-4BF9-8DFE-8A9F30FA1BC5}">
      <dsp:nvSpPr>
        <dsp:cNvPr id="0" name=""/>
        <dsp:cNvSpPr/>
      </dsp:nvSpPr>
      <dsp:spPr>
        <a:xfrm>
          <a:off x="6037957" y="1899"/>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Accessible content in terms of design and readability (meets standards)</a:t>
          </a:r>
        </a:p>
      </dsp:txBody>
      <dsp:txXfrm>
        <a:off x="6037957" y="1899"/>
        <a:ext cx="1716484" cy="1029890"/>
      </dsp:txXfrm>
    </dsp:sp>
    <dsp:sp modelId="{48104E75-B15F-43D7-B0E0-05CC7485F386}">
      <dsp:nvSpPr>
        <dsp:cNvPr id="0" name=""/>
        <dsp:cNvSpPr/>
      </dsp:nvSpPr>
      <dsp:spPr>
        <a:xfrm>
          <a:off x="373558" y="1203438"/>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00075">
            <a:lnSpc>
              <a:spcPct val="90000"/>
            </a:lnSpc>
            <a:spcBef>
              <a:spcPct val="0"/>
            </a:spcBef>
            <a:spcAft>
              <a:spcPct val="35000"/>
            </a:spcAft>
            <a:buNone/>
          </a:pPr>
          <a:r>
            <a:rPr lang="en-GB" sz="1350" kern="1200" dirty="0"/>
            <a:t>Blended learning methods – F2F, e-learning, peer to peer. Diverse digital literacy in profession</a:t>
          </a:r>
        </a:p>
      </dsp:txBody>
      <dsp:txXfrm>
        <a:off x="373558" y="1203438"/>
        <a:ext cx="1716484" cy="1029890"/>
      </dsp:txXfrm>
    </dsp:sp>
    <dsp:sp modelId="{04F0921A-6A52-4C34-96A1-24CF12BAE589}">
      <dsp:nvSpPr>
        <dsp:cNvPr id="0" name=""/>
        <dsp:cNvSpPr/>
      </dsp:nvSpPr>
      <dsp:spPr>
        <a:xfrm>
          <a:off x="2261691"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00075">
            <a:lnSpc>
              <a:spcPct val="90000"/>
            </a:lnSpc>
            <a:spcBef>
              <a:spcPct val="0"/>
            </a:spcBef>
            <a:spcAft>
              <a:spcPct val="35000"/>
            </a:spcAft>
            <a:buNone/>
          </a:pPr>
          <a:r>
            <a:rPr lang="en-GB" sz="1350" kern="1200" dirty="0"/>
            <a:t>Clear leadership, support  and message of what needed</a:t>
          </a:r>
        </a:p>
      </dsp:txBody>
      <dsp:txXfrm>
        <a:off x="2261691" y="1203438"/>
        <a:ext cx="1716484" cy="1029890"/>
      </dsp:txXfrm>
    </dsp:sp>
    <dsp:sp modelId="{D3329857-E319-41F0-819B-F809585C0A60}">
      <dsp:nvSpPr>
        <dsp:cNvPr id="0" name=""/>
        <dsp:cNvSpPr/>
      </dsp:nvSpPr>
      <dsp:spPr>
        <a:xfrm>
          <a:off x="4149824"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Easy access to data </a:t>
          </a:r>
        </a:p>
      </dsp:txBody>
      <dsp:txXfrm>
        <a:off x="4149824" y="1203438"/>
        <a:ext cx="1716484" cy="1029890"/>
      </dsp:txXfrm>
    </dsp:sp>
    <dsp:sp modelId="{1294197E-C8FE-4441-81D6-99EA7B7A8B42}">
      <dsp:nvSpPr>
        <dsp:cNvPr id="0" name=""/>
        <dsp:cNvSpPr/>
      </dsp:nvSpPr>
      <dsp:spPr>
        <a:xfrm>
          <a:off x="6037957"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Education and training on skills needed in PGx area tailored to technicians</a:t>
          </a:r>
        </a:p>
      </dsp:txBody>
      <dsp:txXfrm>
        <a:off x="6037957" y="1203438"/>
        <a:ext cx="1716484" cy="1029890"/>
      </dsp:txXfrm>
    </dsp:sp>
    <dsp:sp modelId="{436F555C-3B61-412C-87BA-251BCD8E276F}">
      <dsp:nvSpPr>
        <dsp:cNvPr id="0" name=""/>
        <dsp:cNvSpPr/>
      </dsp:nvSpPr>
      <dsp:spPr>
        <a:xfrm>
          <a:off x="373558" y="2404977"/>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Embedded into existing training pathways</a:t>
          </a:r>
        </a:p>
      </dsp:txBody>
      <dsp:txXfrm>
        <a:off x="373558" y="2404977"/>
        <a:ext cx="1716484" cy="1029890"/>
      </dsp:txXfrm>
    </dsp:sp>
    <dsp:sp modelId="{B74ECC0D-4C67-4B50-B25C-7E0EB0DE3544}">
      <dsp:nvSpPr>
        <dsp:cNvPr id="0" name=""/>
        <dsp:cNvSpPr/>
      </dsp:nvSpPr>
      <dsp:spPr>
        <a:xfrm>
          <a:off x="2261691" y="2404977"/>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How to work in a new multi professional team and limits of my role</a:t>
          </a:r>
        </a:p>
      </dsp:txBody>
      <dsp:txXfrm>
        <a:off x="2261691" y="2404977"/>
        <a:ext cx="1716484" cy="1029890"/>
      </dsp:txXfrm>
    </dsp:sp>
    <dsp:sp modelId="{BF5ED12A-A9BB-4C5F-84B4-883977C6B02C}">
      <dsp:nvSpPr>
        <dsp:cNvPr id="0" name=""/>
        <dsp:cNvSpPr/>
      </dsp:nvSpPr>
      <dsp:spPr>
        <a:xfrm>
          <a:off x="4149824" y="2404977"/>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Local PCN genomics champion/ specialist pharmacy technician</a:t>
          </a:r>
        </a:p>
      </dsp:txBody>
      <dsp:txXfrm>
        <a:off x="4149824" y="2404977"/>
        <a:ext cx="1716484" cy="1029890"/>
      </dsp:txXfrm>
    </dsp:sp>
    <dsp:sp modelId="{9910D55C-63A0-404A-9A78-5223A57DBC03}">
      <dsp:nvSpPr>
        <dsp:cNvPr id="0" name=""/>
        <dsp:cNvSpPr/>
      </dsp:nvSpPr>
      <dsp:spPr>
        <a:xfrm>
          <a:off x="6037957" y="2404977"/>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Material provided in different forms – to read, watch and listen</a:t>
          </a:r>
        </a:p>
      </dsp:txBody>
      <dsp:txXfrm>
        <a:off x="6037957" y="2404977"/>
        <a:ext cx="1716484" cy="1029890"/>
      </dsp:txXfrm>
    </dsp:sp>
    <dsp:sp modelId="{FE39EC66-9171-4E79-89DB-041D238878E2}">
      <dsp:nvSpPr>
        <dsp:cNvPr id="0" name=""/>
        <dsp:cNvSpPr/>
      </dsp:nvSpPr>
      <dsp:spPr>
        <a:xfrm>
          <a:off x="373558" y="3606516"/>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Methods to assess understanding (personal self-assessment) &amp; proof for records</a:t>
          </a:r>
        </a:p>
      </dsp:txBody>
      <dsp:txXfrm>
        <a:off x="373558" y="3606516"/>
        <a:ext cx="1716484" cy="1029890"/>
      </dsp:txXfrm>
    </dsp:sp>
    <dsp:sp modelId="{C8F3FF7B-DABF-44A6-89C9-CA299E67C061}">
      <dsp:nvSpPr>
        <dsp:cNvPr id="0" name=""/>
        <dsp:cNvSpPr/>
      </dsp:nvSpPr>
      <dsp:spPr>
        <a:xfrm>
          <a:off x="2261691" y="3606516"/>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00075">
            <a:lnSpc>
              <a:spcPct val="90000"/>
            </a:lnSpc>
            <a:spcBef>
              <a:spcPct val="0"/>
            </a:spcBef>
            <a:spcAft>
              <a:spcPct val="35000"/>
            </a:spcAft>
            <a:buClrTx/>
            <a:buSzTx/>
            <a:buFontTx/>
            <a:buNone/>
          </a:pPr>
          <a:r>
            <a:rPr lang="en-GB" sz="1350" kern="1200" dirty="0"/>
            <a:t>Support to deal with legal, ethical ramifications &amp; limits of reasonable practice</a:t>
          </a:r>
        </a:p>
      </dsp:txBody>
      <dsp:txXfrm>
        <a:off x="2261691" y="3606516"/>
        <a:ext cx="1716484" cy="1029890"/>
      </dsp:txXfrm>
    </dsp:sp>
    <dsp:sp modelId="{30DAB1B8-D3CC-493C-B799-3629259742D5}">
      <dsp:nvSpPr>
        <dsp:cNvPr id="0" name=""/>
        <dsp:cNvSpPr/>
      </dsp:nvSpPr>
      <dsp:spPr>
        <a:xfrm>
          <a:off x="4149824" y="3606516"/>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 to identify patients who may need genomic intervention</a:t>
          </a:r>
        </a:p>
      </dsp:txBody>
      <dsp:txXfrm>
        <a:off x="4149824" y="3606516"/>
        <a:ext cx="1716484" cy="1029890"/>
      </dsp:txXfrm>
    </dsp:sp>
    <dsp:sp modelId="{35C6EBD2-D173-43FE-B13F-A083458205F1}">
      <dsp:nvSpPr>
        <dsp:cNvPr id="0" name=""/>
        <dsp:cNvSpPr/>
      </dsp:nvSpPr>
      <dsp:spPr>
        <a:xfrm>
          <a:off x="6037957" y="3606516"/>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To understand why – this defines the what and the how </a:t>
          </a:r>
        </a:p>
      </dsp:txBody>
      <dsp:txXfrm>
        <a:off x="6037957" y="3606516"/>
        <a:ext cx="1716484" cy="102989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Abstract concept of how it will impact the patient and profession in the future</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Competing priorities and workload</a:t>
          </a:r>
          <a:endParaRPr lang="en-GB" sz="1400" kern="1200" dirty="0"/>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Fear over legal and ethical ramifications - risk of being sued for making wrong decision</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Good definition of what genomics is and why it is important</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Individual’s concern about being competent</a:t>
          </a:r>
          <a:endParaRPr lang="en-GB" sz="1400" kern="1200" dirty="0"/>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IT interoperability; challenge of info sharing, e.g. test result as PDF</a:t>
          </a:r>
        </a:p>
      </dsp:txBody>
      <dsp:txXfrm>
        <a:off x="2080418" y="1752415"/>
        <a:ext cx="1889124" cy="1133475"/>
      </dsp:txXfrm>
    </dsp:sp>
    <dsp:sp modelId="{1294197E-C8FE-4441-81D6-99EA7B7A8B42}">
      <dsp:nvSpPr>
        <dsp:cNvPr id="0" name=""/>
        <dsp:cNvSpPr/>
      </dsp:nvSpPr>
      <dsp:spPr>
        <a:xfrm>
          <a:off x="4158456" y="1752415"/>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No direct source of knowledge</a:t>
          </a:r>
        </a:p>
      </dsp:txBody>
      <dsp:txXfrm>
        <a:off x="4158456" y="1752415"/>
        <a:ext cx="1889124" cy="1133475"/>
      </dsp:txXfrm>
    </dsp:sp>
    <dsp:sp modelId="{436F555C-3B61-412C-87BA-251BCD8E276F}">
      <dsp:nvSpPr>
        <dsp:cNvPr id="0" name=""/>
        <dsp:cNvSpPr/>
      </dsp:nvSpPr>
      <dsp:spPr>
        <a:xfrm>
          <a:off x="6236493" y="1752415"/>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Overwhelming: very diverse field that is evolving quickly</a:t>
          </a:r>
        </a:p>
      </dsp:txBody>
      <dsp:txXfrm>
        <a:off x="6236493" y="1752415"/>
        <a:ext cx="1889124" cy="1133475"/>
      </dsp:txXfrm>
    </dsp:sp>
    <dsp:sp modelId="{9910D55C-63A0-404A-9A78-5223A57DBC03}">
      <dsp:nvSpPr>
        <dsp:cNvPr id="0" name=""/>
        <dsp:cNvSpPr/>
      </dsp:nvSpPr>
      <dsp:spPr>
        <a:xfrm>
          <a:off x="2080418" y="3074802"/>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Perceived complexity</a:t>
          </a:r>
        </a:p>
      </dsp:txBody>
      <dsp:txXfrm>
        <a:off x="2080418" y="3074802"/>
        <a:ext cx="1889124" cy="1133475"/>
      </dsp:txXfrm>
    </dsp:sp>
    <dsp:sp modelId="{CD6C9946-613C-4952-A680-C31652E8E8FD}">
      <dsp:nvSpPr>
        <dsp:cNvPr id="0" name=""/>
        <dsp:cNvSpPr/>
      </dsp:nvSpPr>
      <dsp:spPr>
        <a:xfrm>
          <a:off x="4158456" y="3074802"/>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Unsure if applicable to pharmacy technician role. Why me? Does not impact me?</a:t>
          </a:r>
        </a:p>
      </dsp:txBody>
      <dsp:txXfrm>
        <a:off x="4158456" y="3074802"/>
        <a:ext cx="1889124" cy="113347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Contractual need / strategic push</a:t>
          </a:r>
          <a:endParaRPr lang="en-GB" sz="1400" kern="1200" dirty="0"/>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Cost savings</a:t>
          </a:r>
          <a:endParaRPr lang="en-GB" sz="1400" kern="1200" dirty="0"/>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Desire to develop in role and personal professional development</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Experiential learning</a:t>
          </a:r>
          <a:endParaRPr lang="en-GB" sz="1400" kern="1200" dirty="0"/>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Feeling confident and competent</a:t>
          </a:r>
          <a:endParaRPr lang="en-GB" sz="1400" kern="1200" dirty="0"/>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Inspirational leaders/ colleagues in PT space</a:t>
          </a:r>
          <a:endParaRPr lang="en-GB" sz="1400" kern="1200" dirty="0"/>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solidFill>
                <a:srgbClr val="231F20"/>
              </a:solidFill>
              <a:latin typeface="Arial" panose="020B0604020202020204"/>
            </a:rPr>
            <a:t>O</a:t>
          </a:r>
          <a:r>
            <a:rPr kumimoji="0" lang="en-GB" sz="1400" b="0" i="0" u="none" strike="noStrike" kern="1200" cap="none" spc="0" normalizeH="0" baseline="0" noProof="0" dirty="0" err="1">
              <a:ln>
                <a:noFill/>
              </a:ln>
              <a:solidFill>
                <a:srgbClr val="231F20"/>
              </a:solidFill>
              <a:effectLst/>
              <a:uLnTx/>
              <a:uFillTx/>
              <a:latin typeface="Arial" panose="020B0604020202020204"/>
              <a:ea typeface="+mn-ea"/>
              <a:cs typeface="+mn-cs"/>
            </a:rPr>
            <a:t>pportunities</a:t>
          </a: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 for progression of PT profession</a:t>
          </a:r>
          <a:endParaRPr lang="en-GB" sz="1400" kern="1200" dirty="0"/>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Patient safety and patient outcomes</a:t>
          </a:r>
          <a:endParaRPr lang="en-GB" sz="1400" kern="1200" dirty="0"/>
        </a:p>
      </dsp:txBody>
      <dsp:txXfrm>
        <a:off x="6236493" y="1752415"/>
        <a:ext cx="1889124" cy="1133475"/>
      </dsp:txXfrm>
    </dsp:sp>
    <dsp:sp modelId="{436F555C-3B61-412C-87BA-251BCD8E276F}">
      <dsp:nvSpPr>
        <dsp:cNvPr id="0" name=""/>
        <dsp:cNvSpPr/>
      </dsp:nvSpPr>
      <dsp:spPr>
        <a:xfrm>
          <a:off x="2080418" y="3074802"/>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Peer support</a:t>
          </a:r>
        </a:p>
      </dsp:txBody>
      <dsp:txXfrm>
        <a:off x="2080418" y="3074802"/>
        <a:ext cx="1889124" cy="1133475"/>
      </dsp:txXfrm>
    </dsp:sp>
    <dsp:sp modelId="{9910D55C-63A0-404A-9A78-5223A57DBC03}">
      <dsp:nvSpPr>
        <dsp:cNvPr id="0" name=""/>
        <dsp:cNvSpPr/>
      </dsp:nvSpPr>
      <dsp:spPr>
        <a:xfrm>
          <a:off x="4158456" y="3074802"/>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Want and need to be up to date (CPD)</a:t>
          </a:r>
        </a:p>
      </dsp:txBody>
      <dsp:txXfrm>
        <a:off x="4158456" y="3074802"/>
        <a:ext cx="1889124" cy="113347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Commissioner</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Data and evidence base</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Education and training sessions</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Family and friends</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Leaders in the profession including pharmacists/ GPs/consultants/ nurses</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Media</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 typeface="Arial" panose="020B0604020202020204" pitchFamily="34" charset="0"/>
            <a:buNone/>
          </a:pPr>
          <a:r>
            <a:rPr lang="en-GB" sz="1400" kern="1200" dirty="0"/>
            <a:t>Neighbourhood</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Patients and their relatives – experts in their own health/medication</a:t>
          </a:r>
        </a:p>
      </dsp:txBody>
      <dsp:txXfrm>
        <a:off x="6236493" y="1752415"/>
        <a:ext cx="1889124" cy="1133475"/>
      </dsp:txXfrm>
    </dsp:sp>
    <dsp:sp modelId="{436F555C-3B61-412C-87BA-251BCD8E276F}">
      <dsp:nvSpPr>
        <dsp:cNvPr id="0" name=""/>
        <dsp:cNvSpPr/>
      </dsp:nvSpPr>
      <dsp:spPr>
        <a:xfrm>
          <a:off x="2381" y="3074802"/>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Private genetic test providers</a:t>
          </a:r>
        </a:p>
      </dsp:txBody>
      <dsp:txXfrm>
        <a:off x="2381" y="3074802"/>
        <a:ext cx="1889124" cy="1133475"/>
      </dsp:txXfrm>
    </dsp:sp>
    <dsp:sp modelId="{9910D55C-63A0-404A-9A78-5223A57DBC03}">
      <dsp:nvSpPr>
        <dsp:cNvPr id="0" name=""/>
        <dsp:cNvSpPr/>
      </dsp:nvSpPr>
      <dsp:spPr>
        <a:xfrm>
          <a:off x="2080418" y="3074802"/>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 typeface="Arial" panose="020B0604020202020204" pitchFamily="34" charset="0"/>
            <a:buNone/>
          </a:pPr>
          <a:r>
            <a:rPr lang="en-GB" sz="1400" kern="1200" dirty="0"/>
            <a:t>Regulatory bodies</a:t>
          </a:r>
        </a:p>
      </dsp:txBody>
      <dsp:txXfrm>
        <a:off x="2080418" y="3074802"/>
        <a:ext cx="1889124" cy="1133475"/>
      </dsp:txXfrm>
    </dsp:sp>
    <dsp:sp modelId="{B7AEA2DD-A9AC-4A83-BA94-F959173D7321}">
      <dsp:nvSpPr>
        <dsp:cNvPr id="0" name=""/>
        <dsp:cNvSpPr/>
      </dsp:nvSpPr>
      <dsp:spPr>
        <a:xfrm>
          <a:off x="4158456" y="3074802"/>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Social media</a:t>
          </a:r>
        </a:p>
      </dsp:txBody>
      <dsp:txXfrm>
        <a:off x="4158456" y="3074802"/>
        <a:ext cx="1889124" cy="1133475"/>
      </dsp:txXfrm>
    </dsp:sp>
    <dsp:sp modelId="{709A7C44-E922-407D-A85F-FAB6A25D15E1}">
      <dsp:nvSpPr>
        <dsp:cNvPr id="0" name=""/>
        <dsp:cNvSpPr/>
      </dsp:nvSpPr>
      <dsp:spPr>
        <a:xfrm>
          <a:off x="6236493" y="3074802"/>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 typeface="Arial" panose="020B0604020202020204" pitchFamily="34" charset="0"/>
            <a:buNone/>
          </a:pPr>
          <a:r>
            <a:rPr lang="en-GB" sz="1400" kern="1200" dirty="0"/>
            <a:t>Wider team</a:t>
          </a:r>
        </a:p>
      </dsp:txBody>
      <dsp:txXfrm>
        <a:off x="6236493" y="3074802"/>
        <a:ext cx="1889124" cy="113347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Collaboration and working across ICS</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Cost-effective use of medicines and help with financial management and budgets</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local prescribing guidelines and resources</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local treatment pathways</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 and support pharmacy integration programmes</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Lead and support pharmacy workforce development programmes</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Medicines optimisation</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Provide training and education*</a:t>
          </a:r>
        </a:p>
      </dsp:txBody>
      <dsp:txXfrm>
        <a:off x="6236493" y="1752415"/>
        <a:ext cx="1889124" cy="1133475"/>
      </dsp:txXfrm>
    </dsp:sp>
    <dsp:sp modelId="{436F555C-3B61-412C-87BA-251BCD8E276F}">
      <dsp:nvSpPr>
        <dsp:cNvPr id="0" name=""/>
        <dsp:cNvSpPr/>
      </dsp:nvSpPr>
      <dsp:spPr>
        <a:xfrm>
          <a:off x="2381" y="3074802"/>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Quality improvement initiatives</a:t>
          </a:r>
        </a:p>
      </dsp:txBody>
      <dsp:txXfrm>
        <a:off x="2381" y="3074802"/>
        <a:ext cx="1889124" cy="1133475"/>
      </dsp:txXfrm>
    </dsp:sp>
    <dsp:sp modelId="{8DE61066-C8A2-438E-8B04-4C28061C95C3}">
      <dsp:nvSpPr>
        <dsp:cNvPr id="0" name=""/>
        <dsp:cNvSpPr/>
      </dsp:nvSpPr>
      <dsp:spPr>
        <a:xfrm>
          <a:off x="2080418" y="3074802"/>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 interface / transfer of care – help patient journey</a:t>
          </a:r>
        </a:p>
      </dsp:txBody>
      <dsp:txXfrm>
        <a:off x="2080418" y="3074802"/>
        <a:ext cx="1889124" cy="1133475"/>
      </dsp:txXfrm>
    </dsp:sp>
    <dsp:sp modelId="{72C10D07-AF09-47B2-B116-DAFDF39325BA}">
      <dsp:nvSpPr>
        <dsp:cNvPr id="0" name=""/>
        <dsp:cNvSpPr/>
      </dsp:nvSpPr>
      <dsp:spPr>
        <a:xfrm>
          <a:off x="4158456" y="3074802"/>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 local formulary management</a:t>
          </a:r>
        </a:p>
      </dsp:txBody>
      <dsp:txXfrm>
        <a:off x="4158456" y="3074802"/>
        <a:ext cx="1889124" cy="1133475"/>
      </dsp:txXfrm>
    </dsp:sp>
    <dsp:sp modelId="{CE60DF34-3B4F-4D70-A8B8-24A698964D1C}">
      <dsp:nvSpPr>
        <dsp:cNvPr id="0" name=""/>
        <dsp:cNvSpPr/>
      </dsp:nvSpPr>
      <dsp:spPr>
        <a:xfrm>
          <a:off x="6236493" y="3074802"/>
          <a:ext cx="1889124" cy="1133475"/>
        </a:xfrm>
        <a:prstGeom prst="rect">
          <a:avLst/>
        </a:prstGeom>
        <a:solidFill>
          <a:schemeClr val="bg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 medicines safety</a:t>
          </a:r>
        </a:p>
      </dsp:txBody>
      <dsp:txXfrm>
        <a:off x="6236493" y="3074802"/>
        <a:ext cx="1889124" cy="113347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Adherence to GPhC and regulatory standards (e.g. MHRA, GMP, GDP) and ongoing CPD</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Cost-effective use of medicines</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across 4 pillars of pharmacy practice</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Improve patient flow and help NHS capacity</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Monitoring and achieving KPIs</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 loyalty/ relationship</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Preventing wastage of medicines</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Professional responsibility</a:t>
          </a:r>
        </a:p>
      </dsp:txBody>
      <dsp:txXfrm>
        <a:off x="6236493" y="1752415"/>
        <a:ext cx="1889124" cy="1133475"/>
      </dsp:txXfrm>
    </dsp:sp>
    <dsp:sp modelId="{436F555C-3B61-412C-87BA-251BCD8E276F}">
      <dsp:nvSpPr>
        <dsp:cNvPr id="0" name=""/>
        <dsp:cNvSpPr/>
      </dsp:nvSpPr>
      <dsp:spPr>
        <a:xfrm>
          <a:off x="2381" y="3074802"/>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Responding to patient needs – delivering good patient care</a:t>
          </a:r>
        </a:p>
      </dsp:txBody>
      <dsp:txXfrm>
        <a:off x="2381" y="3074802"/>
        <a:ext cx="1889124" cy="1133475"/>
      </dsp:txXfrm>
    </dsp:sp>
    <dsp:sp modelId="{E730C2B5-05E2-4324-8CDC-379C25E8BE6B}">
      <dsp:nvSpPr>
        <dsp:cNvPr id="0" name=""/>
        <dsp:cNvSpPr/>
      </dsp:nvSpPr>
      <dsp:spPr>
        <a:xfrm>
          <a:off x="2080418" y="3074802"/>
          <a:ext cx="1889124" cy="1133475"/>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Safe and most effective use of medicines</a:t>
          </a:r>
        </a:p>
      </dsp:txBody>
      <dsp:txXfrm>
        <a:off x="2080418" y="3074802"/>
        <a:ext cx="1889124" cy="1133475"/>
      </dsp:txXfrm>
    </dsp:sp>
    <dsp:sp modelId="{D3E26D70-8D17-48C6-B03A-D9034D340E56}">
      <dsp:nvSpPr>
        <dsp:cNvPr id="0" name=""/>
        <dsp:cNvSpPr/>
      </dsp:nvSpPr>
      <dsp:spPr>
        <a:xfrm>
          <a:off x="4158456" y="3074802"/>
          <a:ext cx="1889124" cy="1133475"/>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Supporting personalised medicine agenda</a:t>
          </a:r>
        </a:p>
      </dsp:txBody>
      <dsp:txXfrm>
        <a:off x="4158456" y="3074802"/>
        <a:ext cx="1889124" cy="1133475"/>
      </dsp:txXfrm>
    </dsp:sp>
    <dsp:sp modelId="{3F1BE061-4D88-4597-A70F-57F898788925}">
      <dsp:nvSpPr>
        <dsp:cNvPr id="0" name=""/>
        <dsp:cNvSpPr/>
      </dsp:nvSpPr>
      <dsp:spPr>
        <a:xfrm>
          <a:off x="6236493" y="3074802"/>
          <a:ext cx="1889124" cy="1133475"/>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Supporting targets and services &amp; financial incentives</a:t>
          </a:r>
        </a:p>
      </dsp:txBody>
      <dsp:txXfrm>
        <a:off x="6236493" y="3074802"/>
        <a:ext cx="1889124" cy="113347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patient info &amp; records</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Access to resources &amp; education to use in practice and for them to be built into my systems</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Access to specialist advice from hospital or genomics service within scope of practice</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Clear leadership, support  and message of what needed</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Easy access to data</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Education and training on skills needed in PGx area tailored to technicians</a:t>
          </a:r>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Embedded into existing training pathways</a:t>
          </a:r>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How to work in a new multi professional team and limits of my role</a:t>
          </a:r>
        </a:p>
      </dsp:txBody>
      <dsp:txXfrm>
        <a:off x="6236493" y="1752415"/>
        <a:ext cx="1889124" cy="1133475"/>
      </dsp:txXfrm>
    </dsp:sp>
    <dsp:sp modelId="{436F555C-3B61-412C-87BA-251BCD8E276F}">
      <dsp:nvSpPr>
        <dsp:cNvPr id="0" name=""/>
        <dsp:cNvSpPr/>
      </dsp:nvSpPr>
      <dsp:spPr>
        <a:xfrm>
          <a:off x="1041400" y="3074802"/>
          <a:ext cx="1889124" cy="1133475"/>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Local PCN genomics champion/ specialist pharmacy technician</a:t>
          </a:r>
        </a:p>
      </dsp:txBody>
      <dsp:txXfrm>
        <a:off x="1041400" y="3074802"/>
        <a:ext cx="1889124" cy="1133475"/>
      </dsp:txXfrm>
    </dsp:sp>
    <dsp:sp modelId="{B74ECC0D-4C67-4B50-B25C-7E0EB0DE3544}">
      <dsp:nvSpPr>
        <dsp:cNvPr id="0" name=""/>
        <dsp:cNvSpPr/>
      </dsp:nvSpPr>
      <dsp:spPr>
        <a:xfrm>
          <a:off x="3119437" y="3074802"/>
          <a:ext cx="1889124" cy="1133475"/>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 to deal with legal, ethical ramifications &amp; limits of reasonable practice</a:t>
          </a:r>
        </a:p>
      </dsp:txBody>
      <dsp:txXfrm>
        <a:off x="3119437" y="3074802"/>
        <a:ext cx="1889124" cy="1133475"/>
      </dsp:txXfrm>
    </dsp:sp>
    <dsp:sp modelId="{BF5ED12A-A9BB-4C5F-84B4-883977C6B02C}">
      <dsp:nvSpPr>
        <dsp:cNvPr id="0" name=""/>
        <dsp:cNvSpPr/>
      </dsp:nvSpPr>
      <dsp:spPr>
        <a:xfrm>
          <a:off x="5197475" y="3074802"/>
          <a:ext cx="1889124" cy="1133475"/>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00075">
            <a:lnSpc>
              <a:spcPct val="90000"/>
            </a:lnSpc>
            <a:spcBef>
              <a:spcPct val="0"/>
            </a:spcBef>
            <a:spcAft>
              <a:spcPct val="35000"/>
            </a:spcAft>
            <a:buNone/>
          </a:pPr>
          <a:r>
            <a:rPr lang="en-GB" sz="1350" kern="1200" dirty="0"/>
            <a:t>Support to identify patients who may need genomic intervention</a:t>
          </a:r>
        </a:p>
      </dsp:txBody>
      <dsp:txXfrm>
        <a:off x="5197475" y="3074802"/>
        <a:ext cx="1889124" cy="1133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1D354-BE29-42A3-B4EF-42503DF51ADB}">
      <dsp:nvSpPr>
        <dsp:cNvPr id="0" name=""/>
        <dsp:cNvSpPr/>
      </dsp:nvSpPr>
      <dsp:spPr>
        <a:xfrm>
          <a:off x="373558" y="0"/>
          <a:ext cx="1716484" cy="1029890"/>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Capacity in the system to deal with the testing and the application of the results</a:t>
          </a:r>
        </a:p>
      </dsp:txBody>
      <dsp:txXfrm>
        <a:off x="373558" y="0"/>
        <a:ext cx="1716484" cy="1029890"/>
      </dsp:txXfrm>
    </dsp:sp>
    <dsp:sp modelId="{9839C0C6-F11A-47B4-9EB1-343996E8ECA9}">
      <dsp:nvSpPr>
        <dsp:cNvPr id="0" name=""/>
        <dsp:cNvSpPr/>
      </dsp:nvSpPr>
      <dsp:spPr>
        <a:xfrm>
          <a:off x="2261691" y="0"/>
          <a:ext cx="1716484" cy="1029890"/>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Competing priorities for medicines optimisation</a:t>
          </a:r>
        </a:p>
      </dsp:txBody>
      <dsp:txXfrm>
        <a:off x="2261691" y="0"/>
        <a:ext cx="1716484" cy="1029890"/>
      </dsp:txXfrm>
    </dsp:sp>
    <dsp:sp modelId="{AC9A42BD-144D-4434-B3A0-114576FE19D3}">
      <dsp:nvSpPr>
        <dsp:cNvPr id="0" name=""/>
        <dsp:cNvSpPr/>
      </dsp:nvSpPr>
      <dsp:spPr>
        <a:xfrm>
          <a:off x="4149824" y="1899"/>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Fear over legal and ethical ramifications - risk of being sued for making wrong decision</a:t>
          </a:r>
        </a:p>
      </dsp:txBody>
      <dsp:txXfrm>
        <a:off x="4149824" y="1899"/>
        <a:ext cx="1716484" cy="1029890"/>
      </dsp:txXfrm>
    </dsp:sp>
    <dsp:sp modelId="{CE82D2BB-9201-491F-AB39-FD588C2D3038}">
      <dsp:nvSpPr>
        <dsp:cNvPr id="0" name=""/>
        <dsp:cNvSpPr/>
      </dsp:nvSpPr>
      <dsp:spPr>
        <a:xfrm>
          <a:off x="6037957" y="1899"/>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Impact of contracting – national and ICB</a:t>
          </a:r>
        </a:p>
      </dsp:txBody>
      <dsp:txXfrm>
        <a:off x="6037957" y="1899"/>
        <a:ext cx="1716484" cy="1029890"/>
      </dsp:txXfrm>
    </dsp:sp>
    <dsp:sp modelId="{533AE8E3-F38E-417F-87AD-6EFB6714FDC4}">
      <dsp:nvSpPr>
        <dsp:cNvPr id="0" name=""/>
        <dsp:cNvSpPr/>
      </dsp:nvSpPr>
      <dsp:spPr>
        <a:xfrm>
          <a:off x="373558" y="1203438"/>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Individual’s concern about being incompetent</a:t>
          </a:r>
        </a:p>
      </dsp:txBody>
      <dsp:txXfrm>
        <a:off x="373558" y="1203438"/>
        <a:ext cx="1716484" cy="1029890"/>
      </dsp:txXfrm>
    </dsp:sp>
    <dsp:sp modelId="{5EF327DE-3C6A-4910-BDAA-9ACA2CA53880}">
      <dsp:nvSpPr>
        <dsp:cNvPr id="0" name=""/>
        <dsp:cNvSpPr/>
      </dsp:nvSpPr>
      <dsp:spPr>
        <a:xfrm>
          <a:off x="2261691" y="1203438"/>
          <a:ext cx="1716484" cy="1029890"/>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Lack of background knowledge and good understanding of genomics</a:t>
          </a:r>
        </a:p>
      </dsp:txBody>
      <dsp:txXfrm>
        <a:off x="2261691" y="1203438"/>
        <a:ext cx="1716484" cy="1029890"/>
      </dsp:txXfrm>
    </dsp:sp>
    <dsp:sp modelId="{C811154A-1CCD-4BF9-8DFE-8A9F30FA1BC5}">
      <dsp:nvSpPr>
        <dsp:cNvPr id="0" name=""/>
        <dsp:cNvSpPr/>
      </dsp:nvSpPr>
      <dsp:spPr>
        <a:xfrm>
          <a:off x="4149824" y="1203438"/>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Lack of clarity over accountability – who takes ownership for testing &amp; application of the results</a:t>
          </a:r>
        </a:p>
      </dsp:txBody>
      <dsp:txXfrm>
        <a:off x="4149824" y="1203438"/>
        <a:ext cx="1716484" cy="1029890"/>
      </dsp:txXfrm>
    </dsp:sp>
    <dsp:sp modelId="{48104E75-B15F-43D7-B0E0-05CC7485F386}">
      <dsp:nvSpPr>
        <dsp:cNvPr id="0" name=""/>
        <dsp:cNvSpPr/>
      </dsp:nvSpPr>
      <dsp:spPr>
        <a:xfrm>
          <a:off x="6037957" y="1203438"/>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Lack of guidelines</a:t>
          </a:r>
        </a:p>
      </dsp:txBody>
      <dsp:txXfrm>
        <a:off x="6037957" y="1203438"/>
        <a:ext cx="1716484" cy="1029890"/>
      </dsp:txXfrm>
    </dsp:sp>
    <dsp:sp modelId="{04F0921A-6A52-4C34-96A1-24CF12BAE589}">
      <dsp:nvSpPr>
        <dsp:cNvPr id="0" name=""/>
        <dsp:cNvSpPr/>
      </dsp:nvSpPr>
      <dsp:spPr>
        <a:xfrm>
          <a:off x="373558" y="2404977"/>
          <a:ext cx="1716484" cy="1029890"/>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No clinical pathways in place (need writing) –important for accountability</a:t>
          </a:r>
        </a:p>
      </dsp:txBody>
      <dsp:txXfrm>
        <a:off x="373558" y="2404977"/>
        <a:ext cx="1716484" cy="1029890"/>
      </dsp:txXfrm>
    </dsp:sp>
    <dsp:sp modelId="{D3329857-E319-41F0-819B-F809585C0A60}">
      <dsp:nvSpPr>
        <dsp:cNvPr id="0" name=""/>
        <dsp:cNvSpPr/>
      </dsp:nvSpPr>
      <dsp:spPr>
        <a:xfrm>
          <a:off x="2261691" y="2404977"/>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No ethical skillset to navigate prescribing and screening in the grey</a:t>
          </a:r>
        </a:p>
      </dsp:txBody>
      <dsp:txXfrm>
        <a:off x="2261691" y="2404977"/>
        <a:ext cx="1716484" cy="1029890"/>
      </dsp:txXfrm>
    </dsp:sp>
    <dsp:sp modelId="{1294197E-C8FE-4441-81D6-99EA7B7A8B42}">
      <dsp:nvSpPr>
        <dsp:cNvPr id="0" name=""/>
        <dsp:cNvSpPr/>
      </dsp:nvSpPr>
      <dsp:spPr>
        <a:xfrm>
          <a:off x="4149824" y="2380702"/>
          <a:ext cx="1716484" cy="1029890"/>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Personal risk: risk of action and/or no action and link to legal and ethical </a:t>
          </a:r>
        </a:p>
      </dsp:txBody>
      <dsp:txXfrm>
        <a:off x="4149824" y="2380702"/>
        <a:ext cx="1716484" cy="1029890"/>
      </dsp:txXfrm>
    </dsp:sp>
    <dsp:sp modelId="{436F555C-3B61-412C-87BA-251BCD8E276F}">
      <dsp:nvSpPr>
        <dsp:cNvPr id="0" name=""/>
        <dsp:cNvSpPr/>
      </dsp:nvSpPr>
      <dsp:spPr>
        <a:xfrm>
          <a:off x="6037957" y="2404977"/>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Private genomics results – could cause issue of knowing if I need to act on results or not </a:t>
          </a:r>
        </a:p>
      </dsp:txBody>
      <dsp:txXfrm>
        <a:off x="6037957" y="2404977"/>
        <a:ext cx="1716484" cy="1029890"/>
      </dsp:txXfrm>
    </dsp:sp>
    <dsp:sp modelId="{7A3D6403-C5BC-4629-82E0-DEB36ADCE0D0}">
      <dsp:nvSpPr>
        <dsp:cNvPr id="0" name=""/>
        <dsp:cNvSpPr/>
      </dsp:nvSpPr>
      <dsp:spPr>
        <a:xfrm>
          <a:off x="373558" y="3606516"/>
          <a:ext cx="1716484" cy="1029890"/>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Prescribing competence to apply test results</a:t>
          </a:r>
        </a:p>
      </dsp:txBody>
      <dsp:txXfrm>
        <a:off x="373558" y="3606516"/>
        <a:ext cx="1716484" cy="1029890"/>
      </dsp:txXfrm>
    </dsp:sp>
    <dsp:sp modelId="{9910D55C-63A0-404A-9A78-5223A57DBC03}">
      <dsp:nvSpPr>
        <dsp:cNvPr id="0" name=""/>
        <dsp:cNvSpPr/>
      </dsp:nvSpPr>
      <dsp:spPr>
        <a:xfrm>
          <a:off x="2261691" y="3606516"/>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System concerns about impact on medicines budget</a:t>
          </a:r>
        </a:p>
      </dsp:txBody>
      <dsp:txXfrm>
        <a:off x="2261691" y="3606516"/>
        <a:ext cx="1716484" cy="1029890"/>
      </dsp:txXfrm>
    </dsp:sp>
    <dsp:sp modelId="{50F673DC-C504-4A57-A54E-9C4F9428AD5A}">
      <dsp:nvSpPr>
        <dsp:cNvPr id="0" name=""/>
        <dsp:cNvSpPr/>
      </dsp:nvSpPr>
      <dsp:spPr>
        <a:xfrm>
          <a:off x="4149824" y="3606516"/>
          <a:ext cx="1716484" cy="102989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Unaware of referral routes – do we wait for patients to present or are we referring a cohort?</a:t>
          </a:r>
        </a:p>
      </dsp:txBody>
      <dsp:txXfrm>
        <a:off x="4149824" y="3606516"/>
        <a:ext cx="1716484" cy="1029890"/>
      </dsp:txXfrm>
    </dsp:sp>
    <dsp:sp modelId="{02F532DD-6E99-4923-B4F6-EACA5C80B48C}">
      <dsp:nvSpPr>
        <dsp:cNvPr id="0" name=""/>
        <dsp:cNvSpPr/>
      </dsp:nvSpPr>
      <dsp:spPr>
        <a:xfrm>
          <a:off x="6037957" y="3606516"/>
          <a:ext cx="1716484" cy="1029890"/>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Understanding/  navigating tension between profession &amp; system</a:t>
          </a:r>
          <a:endParaRPr lang="en-GB" sz="1400" b="0" kern="1200" dirty="0"/>
        </a:p>
      </dsp:txBody>
      <dsp:txXfrm>
        <a:off x="6037957" y="3606516"/>
        <a:ext cx="1716484" cy="102989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381" y="430028"/>
          <a:ext cx="1889124" cy="1133475"/>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Abstract concept of how it will impact the patient and profession in the future</a:t>
          </a:r>
        </a:p>
      </dsp:txBody>
      <dsp:txXfrm>
        <a:off x="2381" y="430028"/>
        <a:ext cx="1889124" cy="1133475"/>
      </dsp:txXfrm>
    </dsp:sp>
    <dsp:sp modelId="{CE82D2BB-9201-491F-AB39-FD588C2D3038}">
      <dsp:nvSpPr>
        <dsp:cNvPr id="0" name=""/>
        <dsp:cNvSpPr/>
      </dsp:nvSpPr>
      <dsp:spPr>
        <a:xfrm>
          <a:off x="2080418"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Capacity: recruitment delays and lack of staffing –</a:t>
          </a:r>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Competing priorities and workload</a:t>
          </a:r>
          <a:endParaRPr lang="en-GB" sz="1400" kern="1200" dirty="0"/>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Fear over legal and ethical ramifications - risk of being sued for making wrong decision</a:t>
          </a:r>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Good definition of what genomics is and why it is important</a:t>
          </a:r>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Individual’s concern about being competent</a:t>
          </a:r>
          <a:endParaRPr lang="en-GB" sz="1400" kern="1200" dirty="0"/>
        </a:p>
      </dsp:txBody>
      <dsp:txXfrm>
        <a:off x="2080418" y="1752415"/>
        <a:ext cx="1889124" cy="1133475"/>
      </dsp:txXfrm>
    </dsp:sp>
    <dsp:sp modelId="{1294197E-C8FE-4441-81D6-99EA7B7A8B42}">
      <dsp:nvSpPr>
        <dsp:cNvPr id="0" name=""/>
        <dsp:cNvSpPr/>
      </dsp:nvSpPr>
      <dsp:spPr>
        <a:xfrm>
          <a:off x="4158456" y="1752415"/>
          <a:ext cx="1889124" cy="1133475"/>
        </a:xfrm>
        <a:prstGeom prst="rect">
          <a:avLst/>
        </a:prstGeom>
        <a:solidFill>
          <a:srgbClr val="FFCCCC"/>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IT interoperability; challenge of info sharing, e.g. test result as PDF</a:t>
          </a:r>
        </a:p>
      </dsp:txBody>
      <dsp:txXfrm>
        <a:off x="4158456" y="1752415"/>
        <a:ext cx="1889124" cy="1133475"/>
      </dsp:txXfrm>
    </dsp:sp>
    <dsp:sp modelId="{436F555C-3B61-412C-87BA-251BCD8E276F}">
      <dsp:nvSpPr>
        <dsp:cNvPr id="0" name=""/>
        <dsp:cNvSpPr/>
      </dsp:nvSpPr>
      <dsp:spPr>
        <a:xfrm>
          <a:off x="6236493" y="1752415"/>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No direct source of knowledge</a:t>
          </a:r>
        </a:p>
      </dsp:txBody>
      <dsp:txXfrm>
        <a:off x="6236493" y="1752415"/>
        <a:ext cx="1889124" cy="1133475"/>
      </dsp:txXfrm>
    </dsp:sp>
    <dsp:sp modelId="{9910D55C-63A0-404A-9A78-5223A57DBC03}">
      <dsp:nvSpPr>
        <dsp:cNvPr id="0" name=""/>
        <dsp:cNvSpPr/>
      </dsp:nvSpPr>
      <dsp:spPr>
        <a:xfrm>
          <a:off x="2381" y="3074802"/>
          <a:ext cx="1889124" cy="1133475"/>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Overwhelming: very diverse field that is evolving quickly</a:t>
          </a:r>
        </a:p>
      </dsp:txBody>
      <dsp:txXfrm>
        <a:off x="2381" y="3074802"/>
        <a:ext cx="1889124" cy="1133475"/>
      </dsp:txXfrm>
    </dsp:sp>
    <dsp:sp modelId="{598BDA4F-A3D4-9A49-9229-C11CB40EF03A}">
      <dsp:nvSpPr>
        <dsp:cNvPr id="0" name=""/>
        <dsp:cNvSpPr/>
      </dsp:nvSpPr>
      <dsp:spPr>
        <a:xfrm>
          <a:off x="2080418" y="3074802"/>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Perceived complexity</a:t>
          </a:r>
        </a:p>
      </dsp:txBody>
      <dsp:txXfrm>
        <a:off x="2080418" y="3074802"/>
        <a:ext cx="1889124" cy="1133475"/>
      </dsp:txXfrm>
    </dsp:sp>
    <dsp:sp modelId="{CD6C9946-613C-4952-A680-C31652E8E8FD}">
      <dsp:nvSpPr>
        <dsp:cNvPr id="0" name=""/>
        <dsp:cNvSpPr/>
      </dsp:nvSpPr>
      <dsp:spPr>
        <a:xfrm>
          <a:off x="4158456" y="3074802"/>
          <a:ext cx="1889124" cy="1133475"/>
        </a:xfrm>
        <a:prstGeom prst="rect">
          <a:avLst/>
        </a:prstGeom>
        <a:solidFill>
          <a:srgbClr val="FFCC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Time to learn and upskill</a:t>
          </a:r>
        </a:p>
      </dsp:txBody>
      <dsp:txXfrm>
        <a:off x="4158456" y="3074802"/>
        <a:ext cx="1889124" cy="1133475"/>
      </dsp:txXfrm>
    </dsp:sp>
    <dsp:sp modelId="{3E2998BD-A3CF-4AE6-89B5-DD5774FE5300}">
      <dsp:nvSpPr>
        <dsp:cNvPr id="0" name=""/>
        <dsp:cNvSpPr/>
      </dsp:nvSpPr>
      <dsp:spPr>
        <a:xfrm>
          <a:off x="6236493" y="3074802"/>
          <a:ext cx="1889124" cy="1133475"/>
        </a:xfrm>
        <a:prstGeom prst="rect">
          <a:avLst/>
        </a:prstGeom>
        <a:solidFill>
          <a:srgbClr val="FFCC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Unsure if applicable to pharmacy technician role. Why me? Does not impact me?</a:t>
          </a:r>
        </a:p>
      </dsp:txBody>
      <dsp:txXfrm>
        <a:off x="6236493" y="3074802"/>
        <a:ext cx="1889124" cy="113347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0" y="430028"/>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Contractual need / strategic push</a:t>
          </a:r>
          <a:endParaRPr lang="en-GB" sz="1400" kern="1200" dirty="0"/>
        </a:p>
      </dsp:txBody>
      <dsp:txXfrm>
        <a:off x="0" y="430028"/>
        <a:ext cx="1889124" cy="1133475"/>
      </dsp:txXfrm>
    </dsp:sp>
    <dsp:sp modelId="{CE82D2BB-9201-491F-AB39-FD588C2D3038}">
      <dsp:nvSpPr>
        <dsp:cNvPr id="0" name=""/>
        <dsp:cNvSpPr/>
      </dsp:nvSpPr>
      <dsp:spPr>
        <a:xfrm>
          <a:off x="2080418"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Cost savings</a:t>
          </a:r>
          <a:endParaRPr lang="en-GB" sz="1400" kern="1200" dirty="0"/>
        </a:p>
      </dsp:txBody>
      <dsp:txXfrm>
        <a:off x="2080418" y="430028"/>
        <a:ext cx="1889124" cy="1133475"/>
      </dsp:txXfrm>
    </dsp:sp>
    <dsp:sp modelId="{5EF327DE-3C6A-4910-BDAA-9ACA2CA53880}">
      <dsp:nvSpPr>
        <dsp:cNvPr id="0" name=""/>
        <dsp:cNvSpPr/>
      </dsp:nvSpPr>
      <dsp:spPr>
        <a:xfrm>
          <a:off x="4158456" y="430028"/>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Desire to develop in role and personal professional development</a:t>
          </a:r>
        </a:p>
      </dsp:txBody>
      <dsp:txXfrm>
        <a:off x="4158456" y="430028"/>
        <a:ext cx="1889124" cy="1133475"/>
      </dsp:txXfrm>
    </dsp:sp>
    <dsp:sp modelId="{C811154A-1CCD-4BF9-8DFE-8A9F30FA1BC5}">
      <dsp:nvSpPr>
        <dsp:cNvPr id="0" name=""/>
        <dsp:cNvSpPr/>
      </dsp:nvSpPr>
      <dsp:spPr>
        <a:xfrm>
          <a:off x="6236493" y="430028"/>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Experiential learning</a:t>
          </a:r>
          <a:endParaRPr lang="en-GB" sz="1400" kern="1200" dirty="0"/>
        </a:p>
      </dsp:txBody>
      <dsp:txXfrm>
        <a:off x="6236493" y="430028"/>
        <a:ext cx="1889124" cy="1133475"/>
      </dsp:txXfrm>
    </dsp:sp>
    <dsp:sp modelId="{48104E75-B15F-43D7-B0E0-05CC7485F386}">
      <dsp:nvSpPr>
        <dsp:cNvPr id="0" name=""/>
        <dsp:cNvSpPr/>
      </dsp:nvSpPr>
      <dsp:spPr>
        <a:xfrm>
          <a:off x="2381" y="1752415"/>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Feeling confident and competent</a:t>
          </a:r>
          <a:endParaRPr lang="en-GB" sz="1400" kern="1200" dirty="0"/>
        </a:p>
      </dsp:txBody>
      <dsp:txXfrm>
        <a:off x="2381" y="1752415"/>
        <a:ext cx="1889124" cy="1133475"/>
      </dsp:txXfrm>
    </dsp:sp>
    <dsp:sp modelId="{04F0921A-6A52-4C34-96A1-24CF12BAE589}">
      <dsp:nvSpPr>
        <dsp:cNvPr id="0" name=""/>
        <dsp:cNvSpPr/>
      </dsp:nvSpPr>
      <dsp:spPr>
        <a:xfrm>
          <a:off x="2080418"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Inspirational leaders/ colleagues in PT space</a:t>
          </a:r>
          <a:endParaRPr lang="en-GB" sz="1400" kern="1200" dirty="0"/>
        </a:p>
      </dsp:txBody>
      <dsp:txXfrm>
        <a:off x="2080418" y="1752415"/>
        <a:ext cx="1889124" cy="1133475"/>
      </dsp:txXfrm>
    </dsp:sp>
    <dsp:sp modelId="{D3329857-E319-41F0-819B-F809585C0A60}">
      <dsp:nvSpPr>
        <dsp:cNvPr id="0" name=""/>
        <dsp:cNvSpPr/>
      </dsp:nvSpPr>
      <dsp:spPr>
        <a:xfrm>
          <a:off x="4158456" y="1752415"/>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solidFill>
                <a:srgbClr val="231F20"/>
              </a:solidFill>
              <a:latin typeface="Arial" panose="020B0604020202020204"/>
            </a:rPr>
            <a:t>O</a:t>
          </a:r>
          <a:r>
            <a:rPr kumimoji="0" lang="en-GB" sz="1400" b="0" i="0" u="none" strike="noStrike" kern="1200" cap="none" spc="0" normalizeH="0" baseline="0" noProof="0" dirty="0" err="1">
              <a:ln>
                <a:noFill/>
              </a:ln>
              <a:solidFill>
                <a:srgbClr val="231F20"/>
              </a:solidFill>
              <a:effectLst/>
              <a:uLnTx/>
              <a:uFillTx/>
              <a:latin typeface="Arial" panose="020B0604020202020204"/>
              <a:ea typeface="+mn-ea"/>
              <a:cs typeface="+mn-cs"/>
            </a:rPr>
            <a:t>pportunities</a:t>
          </a: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 for progression of PT profession</a:t>
          </a:r>
          <a:endParaRPr lang="en-GB" sz="1400" kern="1200" dirty="0"/>
        </a:p>
      </dsp:txBody>
      <dsp:txXfrm>
        <a:off x="4158456" y="1752415"/>
        <a:ext cx="1889124" cy="1133475"/>
      </dsp:txXfrm>
    </dsp:sp>
    <dsp:sp modelId="{1294197E-C8FE-4441-81D6-99EA7B7A8B42}">
      <dsp:nvSpPr>
        <dsp:cNvPr id="0" name=""/>
        <dsp:cNvSpPr/>
      </dsp:nvSpPr>
      <dsp:spPr>
        <a:xfrm>
          <a:off x="6236493" y="1752415"/>
          <a:ext cx="1889124" cy="1133475"/>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kumimoji="0" lang="en-GB" sz="1400" b="0" i="0" u="none" strike="noStrike" kern="1200" cap="none" spc="0" normalizeH="0" baseline="0" noProof="0" dirty="0">
              <a:ln>
                <a:noFill/>
              </a:ln>
              <a:solidFill>
                <a:srgbClr val="231F20"/>
              </a:solidFill>
              <a:effectLst/>
              <a:uLnTx/>
              <a:uFillTx/>
              <a:latin typeface="Arial" panose="020B0604020202020204"/>
              <a:ea typeface="+mn-ea"/>
              <a:cs typeface="+mn-cs"/>
            </a:rPr>
            <a:t>Patient safety and patient outcomes</a:t>
          </a:r>
          <a:endParaRPr lang="en-GB" sz="1400" kern="1200" dirty="0"/>
        </a:p>
      </dsp:txBody>
      <dsp:txXfrm>
        <a:off x="6236493" y="1752415"/>
        <a:ext cx="1889124" cy="1133475"/>
      </dsp:txXfrm>
    </dsp:sp>
    <dsp:sp modelId="{436F555C-3B61-412C-87BA-251BCD8E276F}">
      <dsp:nvSpPr>
        <dsp:cNvPr id="0" name=""/>
        <dsp:cNvSpPr/>
      </dsp:nvSpPr>
      <dsp:spPr>
        <a:xfrm>
          <a:off x="2044695" y="3074802"/>
          <a:ext cx="1889124" cy="1133475"/>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Peer support</a:t>
          </a:r>
        </a:p>
      </dsp:txBody>
      <dsp:txXfrm>
        <a:off x="2044695" y="3074802"/>
        <a:ext cx="1889124" cy="1133475"/>
      </dsp:txXfrm>
    </dsp:sp>
    <dsp:sp modelId="{9910D55C-63A0-404A-9A78-5223A57DBC03}">
      <dsp:nvSpPr>
        <dsp:cNvPr id="0" name=""/>
        <dsp:cNvSpPr/>
      </dsp:nvSpPr>
      <dsp:spPr>
        <a:xfrm>
          <a:off x="4158456" y="3074802"/>
          <a:ext cx="1889124" cy="1133475"/>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Want and need to be up to date (CPD)</a:t>
          </a:r>
        </a:p>
      </dsp:txBody>
      <dsp:txXfrm>
        <a:off x="4158456" y="3074802"/>
        <a:ext cx="1889124" cy="113347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Commissioner</a:t>
          </a:r>
        </a:p>
      </dsp:txBody>
      <dsp:txXfrm>
        <a:off x="373558" y="1899"/>
        <a:ext cx="1716484" cy="1029890"/>
      </dsp:txXfrm>
    </dsp:sp>
    <dsp:sp modelId="{CE82D2BB-9201-491F-AB39-FD588C2D3038}">
      <dsp:nvSpPr>
        <dsp:cNvPr id="0" name=""/>
        <dsp:cNvSpPr/>
      </dsp:nvSpPr>
      <dsp:spPr>
        <a:xfrm>
          <a:off x="2261691" y="1899"/>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Colleagues / peers (respected in their area of expertise)</a:t>
          </a:r>
        </a:p>
      </dsp:txBody>
      <dsp:txXfrm>
        <a:off x="2261691" y="1899"/>
        <a:ext cx="1716484" cy="1029890"/>
      </dsp:txXfrm>
    </dsp:sp>
    <dsp:sp modelId="{5EF327DE-3C6A-4910-BDAA-9ACA2CA53880}">
      <dsp:nvSpPr>
        <dsp:cNvPr id="0" name=""/>
        <dsp:cNvSpPr/>
      </dsp:nvSpPr>
      <dsp:spPr>
        <a:xfrm>
          <a:off x="4149824" y="1899"/>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Data and evidence base</a:t>
          </a:r>
        </a:p>
      </dsp:txBody>
      <dsp:txXfrm>
        <a:off x="4149824" y="1899"/>
        <a:ext cx="1716484" cy="1029890"/>
      </dsp:txXfrm>
    </dsp:sp>
    <dsp:sp modelId="{C811154A-1CCD-4BF9-8DFE-8A9F30FA1BC5}">
      <dsp:nvSpPr>
        <dsp:cNvPr id="0" name=""/>
        <dsp:cNvSpPr/>
      </dsp:nvSpPr>
      <dsp:spPr>
        <a:xfrm>
          <a:off x="6037957" y="1899"/>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Education and training sessions</a:t>
          </a:r>
        </a:p>
      </dsp:txBody>
      <dsp:txXfrm>
        <a:off x="6037957" y="1899"/>
        <a:ext cx="1716484" cy="1029890"/>
      </dsp:txXfrm>
    </dsp:sp>
    <dsp:sp modelId="{48104E75-B15F-43D7-B0E0-05CC7485F386}">
      <dsp:nvSpPr>
        <dsp:cNvPr id="0" name=""/>
        <dsp:cNvSpPr/>
      </dsp:nvSpPr>
      <dsp:spPr>
        <a:xfrm>
          <a:off x="373558" y="1203438"/>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Family and friends</a:t>
          </a:r>
        </a:p>
      </dsp:txBody>
      <dsp:txXfrm>
        <a:off x="373558" y="1203438"/>
        <a:ext cx="1716484" cy="1029890"/>
      </dsp:txXfrm>
    </dsp:sp>
    <dsp:sp modelId="{04F0921A-6A52-4C34-96A1-24CF12BAE589}">
      <dsp:nvSpPr>
        <dsp:cNvPr id="0" name=""/>
        <dsp:cNvSpPr/>
      </dsp:nvSpPr>
      <dsp:spPr>
        <a:xfrm>
          <a:off x="2261691" y="1203438"/>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International research</a:t>
          </a:r>
        </a:p>
      </dsp:txBody>
      <dsp:txXfrm>
        <a:off x="2261691" y="1203438"/>
        <a:ext cx="1716484" cy="1029890"/>
      </dsp:txXfrm>
    </dsp:sp>
    <dsp:sp modelId="{D3329857-E319-41F0-819B-F809585C0A60}">
      <dsp:nvSpPr>
        <dsp:cNvPr id="0" name=""/>
        <dsp:cNvSpPr/>
      </dsp:nvSpPr>
      <dsp:spPr>
        <a:xfrm>
          <a:off x="4149824" y="1203438"/>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Leaders in the profession including pharmacists/ GPs/consultants/ nurses</a:t>
          </a:r>
        </a:p>
      </dsp:txBody>
      <dsp:txXfrm>
        <a:off x="4149824" y="1203438"/>
        <a:ext cx="1716484" cy="1029890"/>
      </dsp:txXfrm>
    </dsp:sp>
    <dsp:sp modelId="{1294197E-C8FE-4441-81D6-99EA7B7A8B42}">
      <dsp:nvSpPr>
        <dsp:cNvPr id="0" name=""/>
        <dsp:cNvSpPr/>
      </dsp:nvSpPr>
      <dsp:spPr>
        <a:xfrm>
          <a:off x="6037957" y="1203438"/>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Media</a:t>
          </a:r>
        </a:p>
      </dsp:txBody>
      <dsp:txXfrm>
        <a:off x="6037957" y="1203438"/>
        <a:ext cx="1716484" cy="1029890"/>
      </dsp:txXfrm>
    </dsp:sp>
    <dsp:sp modelId="{436F555C-3B61-412C-87BA-251BCD8E276F}">
      <dsp:nvSpPr>
        <dsp:cNvPr id="0" name=""/>
        <dsp:cNvSpPr/>
      </dsp:nvSpPr>
      <dsp:spPr>
        <a:xfrm>
          <a:off x="373558" y="2404977"/>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Neighbourhood</a:t>
          </a:r>
        </a:p>
      </dsp:txBody>
      <dsp:txXfrm>
        <a:off x="373558" y="2404977"/>
        <a:ext cx="1716484" cy="1029890"/>
      </dsp:txXfrm>
    </dsp:sp>
    <dsp:sp modelId="{9910D55C-63A0-404A-9A78-5223A57DBC03}">
      <dsp:nvSpPr>
        <dsp:cNvPr id="0" name=""/>
        <dsp:cNvSpPr/>
      </dsp:nvSpPr>
      <dsp:spPr>
        <a:xfrm>
          <a:off x="2261691" y="2404977"/>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Patients and their relatives – experts in their own health/medication</a:t>
          </a:r>
        </a:p>
      </dsp:txBody>
      <dsp:txXfrm>
        <a:off x="2261691" y="2404977"/>
        <a:ext cx="1716484" cy="1029890"/>
      </dsp:txXfrm>
    </dsp:sp>
    <dsp:sp modelId="{B7AEA2DD-A9AC-4A83-BA94-F959173D7321}">
      <dsp:nvSpPr>
        <dsp:cNvPr id="0" name=""/>
        <dsp:cNvSpPr/>
      </dsp:nvSpPr>
      <dsp:spPr>
        <a:xfrm>
          <a:off x="4149824" y="2404977"/>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Private genetic test providers</a:t>
          </a:r>
        </a:p>
      </dsp:txBody>
      <dsp:txXfrm>
        <a:off x="4149824" y="2404977"/>
        <a:ext cx="1716484" cy="1029890"/>
      </dsp:txXfrm>
    </dsp:sp>
    <dsp:sp modelId="{709A7C44-E922-407D-A85F-FAB6A25D15E1}">
      <dsp:nvSpPr>
        <dsp:cNvPr id="0" name=""/>
        <dsp:cNvSpPr/>
      </dsp:nvSpPr>
      <dsp:spPr>
        <a:xfrm>
          <a:off x="6037957" y="2404977"/>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Professional bodies</a:t>
          </a:r>
        </a:p>
      </dsp:txBody>
      <dsp:txXfrm>
        <a:off x="6037957" y="2404977"/>
        <a:ext cx="1716484" cy="1029890"/>
      </dsp:txXfrm>
    </dsp:sp>
    <dsp:sp modelId="{8588D94A-1AE7-45B2-8573-2B84F23911F9}">
      <dsp:nvSpPr>
        <dsp:cNvPr id="0" name=""/>
        <dsp:cNvSpPr/>
      </dsp:nvSpPr>
      <dsp:spPr>
        <a:xfrm>
          <a:off x="1317625" y="3606516"/>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Regional priorities</a:t>
          </a:r>
        </a:p>
      </dsp:txBody>
      <dsp:txXfrm>
        <a:off x="1317625" y="3606516"/>
        <a:ext cx="1716484" cy="1029890"/>
      </dsp:txXfrm>
    </dsp:sp>
    <dsp:sp modelId="{A353F18B-577F-4C8D-9292-E010BE93A865}">
      <dsp:nvSpPr>
        <dsp:cNvPr id="0" name=""/>
        <dsp:cNvSpPr/>
      </dsp:nvSpPr>
      <dsp:spPr>
        <a:xfrm>
          <a:off x="3205757" y="3606516"/>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Social media</a:t>
          </a:r>
        </a:p>
      </dsp:txBody>
      <dsp:txXfrm>
        <a:off x="3205757" y="3606516"/>
        <a:ext cx="1716484" cy="1029890"/>
      </dsp:txXfrm>
    </dsp:sp>
    <dsp:sp modelId="{5C40AB2D-FCA4-464B-9374-BF5927495C82}">
      <dsp:nvSpPr>
        <dsp:cNvPr id="0" name=""/>
        <dsp:cNvSpPr/>
      </dsp:nvSpPr>
      <dsp:spPr>
        <a:xfrm>
          <a:off x="5093890" y="3606516"/>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Wider team</a:t>
          </a:r>
        </a:p>
      </dsp:txBody>
      <dsp:txXfrm>
        <a:off x="5093890" y="3606516"/>
        <a:ext cx="1716484" cy="1029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Absolute data and good quality evidence</a:t>
          </a:r>
        </a:p>
      </dsp:txBody>
      <dsp:txXfrm>
        <a:off x="373558" y="1899"/>
        <a:ext cx="1716484" cy="1029890"/>
      </dsp:txXfrm>
    </dsp:sp>
    <dsp:sp modelId="{CE82D2BB-9201-491F-AB39-FD588C2D3038}">
      <dsp:nvSpPr>
        <dsp:cNvPr id="0" name=""/>
        <dsp:cNvSpPr/>
      </dsp:nvSpPr>
      <dsp:spPr>
        <a:xfrm>
          <a:off x="2261691" y="1899"/>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Contractual need and strategic push from professional leaders</a:t>
          </a:r>
          <a:endParaRPr lang="en-GB" sz="1400" b="1" kern="1200" dirty="0"/>
        </a:p>
      </dsp:txBody>
      <dsp:txXfrm>
        <a:off x="2261691" y="1899"/>
        <a:ext cx="1716484" cy="1029890"/>
      </dsp:txXfrm>
    </dsp:sp>
    <dsp:sp modelId="{5EF327DE-3C6A-4910-BDAA-9ACA2CA53880}">
      <dsp:nvSpPr>
        <dsp:cNvPr id="0" name=""/>
        <dsp:cNvSpPr/>
      </dsp:nvSpPr>
      <dsp:spPr>
        <a:xfrm>
          <a:off x="4149824" y="1899"/>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Cost-savings (consensus this is less important)</a:t>
          </a:r>
        </a:p>
      </dsp:txBody>
      <dsp:txXfrm>
        <a:off x="4149824" y="1899"/>
        <a:ext cx="1716484" cy="1029890"/>
      </dsp:txXfrm>
    </dsp:sp>
    <dsp:sp modelId="{C811154A-1CCD-4BF9-8DFE-8A9F30FA1BC5}">
      <dsp:nvSpPr>
        <dsp:cNvPr id="0" name=""/>
        <dsp:cNvSpPr/>
      </dsp:nvSpPr>
      <dsp:spPr>
        <a:xfrm>
          <a:off x="6037957" y="1899"/>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Desire to lead change and be a professional leader</a:t>
          </a:r>
        </a:p>
      </dsp:txBody>
      <dsp:txXfrm>
        <a:off x="6037957" y="1899"/>
        <a:ext cx="1716484" cy="1029890"/>
      </dsp:txXfrm>
    </dsp:sp>
    <dsp:sp modelId="{48104E75-B15F-43D7-B0E0-05CC7485F386}">
      <dsp:nvSpPr>
        <dsp:cNvPr id="0" name=""/>
        <dsp:cNvSpPr/>
      </dsp:nvSpPr>
      <dsp:spPr>
        <a:xfrm>
          <a:off x="373558" y="1203438"/>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Experiential learning</a:t>
          </a:r>
        </a:p>
      </dsp:txBody>
      <dsp:txXfrm>
        <a:off x="373558" y="1203438"/>
        <a:ext cx="1716484" cy="1029890"/>
      </dsp:txXfrm>
    </dsp:sp>
    <dsp:sp modelId="{04F0921A-6A52-4C34-96A1-24CF12BAE589}">
      <dsp:nvSpPr>
        <dsp:cNvPr id="0" name=""/>
        <dsp:cNvSpPr/>
      </dsp:nvSpPr>
      <dsp:spPr>
        <a:xfrm>
          <a:off x="2261691" y="1203438"/>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Feeling confident and competent at work</a:t>
          </a:r>
        </a:p>
      </dsp:txBody>
      <dsp:txXfrm>
        <a:off x="2261691" y="1203438"/>
        <a:ext cx="1716484" cy="1029890"/>
      </dsp:txXfrm>
    </dsp:sp>
    <dsp:sp modelId="{D3329857-E319-41F0-819B-F809585C0A60}">
      <dsp:nvSpPr>
        <dsp:cNvPr id="0" name=""/>
        <dsp:cNvSpPr/>
      </dsp:nvSpPr>
      <dsp:spPr>
        <a:xfrm>
          <a:off x="4149824" y="1203438"/>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Inspirational leaders/ colleagues</a:t>
          </a:r>
        </a:p>
      </dsp:txBody>
      <dsp:txXfrm>
        <a:off x="4149824" y="1203438"/>
        <a:ext cx="1716484" cy="1029890"/>
      </dsp:txXfrm>
    </dsp:sp>
    <dsp:sp modelId="{1294197E-C8FE-4441-81D6-99EA7B7A8B42}">
      <dsp:nvSpPr>
        <dsp:cNvPr id="0" name=""/>
        <dsp:cNvSpPr/>
      </dsp:nvSpPr>
      <dsp:spPr>
        <a:xfrm>
          <a:off x="6037957" y="1203438"/>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Patient outcomes</a:t>
          </a:r>
        </a:p>
      </dsp:txBody>
      <dsp:txXfrm>
        <a:off x="6037957" y="1203438"/>
        <a:ext cx="1716484" cy="1029890"/>
      </dsp:txXfrm>
    </dsp:sp>
    <dsp:sp modelId="{436F555C-3B61-412C-87BA-251BCD8E276F}">
      <dsp:nvSpPr>
        <dsp:cNvPr id="0" name=""/>
        <dsp:cNvSpPr/>
      </dsp:nvSpPr>
      <dsp:spPr>
        <a:xfrm>
          <a:off x="373558" y="2404977"/>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Providing opportunities for progression of profession and career</a:t>
          </a:r>
        </a:p>
      </dsp:txBody>
      <dsp:txXfrm>
        <a:off x="373558" y="2404977"/>
        <a:ext cx="1716484" cy="1029890"/>
      </dsp:txXfrm>
    </dsp:sp>
    <dsp:sp modelId="{283226CD-1EA2-44FB-9F47-DA6C41CC7C4B}">
      <dsp:nvSpPr>
        <dsp:cNvPr id="0" name=""/>
        <dsp:cNvSpPr/>
      </dsp:nvSpPr>
      <dsp:spPr>
        <a:xfrm>
          <a:off x="2261691" y="2404977"/>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Relative risk to patient safety</a:t>
          </a:r>
        </a:p>
      </dsp:txBody>
      <dsp:txXfrm>
        <a:off x="2261691" y="2404977"/>
        <a:ext cx="1716484" cy="1029890"/>
      </dsp:txXfrm>
    </dsp:sp>
    <dsp:sp modelId="{9910D55C-63A0-404A-9A78-5223A57DBC03}">
      <dsp:nvSpPr>
        <dsp:cNvPr id="0" name=""/>
        <dsp:cNvSpPr/>
      </dsp:nvSpPr>
      <dsp:spPr>
        <a:xfrm>
          <a:off x="4149824" y="2404977"/>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Personal risk: risk of action and/or no action and link to legal and ethical </a:t>
          </a:r>
        </a:p>
      </dsp:txBody>
      <dsp:txXfrm>
        <a:off x="4149824" y="2404977"/>
        <a:ext cx="1716484" cy="1029890"/>
      </dsp:txXfrm>
    </dsp:sp>
    <dsp:sp modelId="{6EFFD50E-5C8C-428D-94EA-AB2AF69D49A1}">
      <dsp:nvSpPr>
        <dsp:cNvPr id="0" name=""/>
        <dsp:cNvSpPr/>
      </dsp:nvSpPr>
      <dsp:spPr>
        <a:xfrm>
          <a:off x="6037957" y="2404977"/>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Safety bulletins</a:t>
          </a:r>
        </a:p>
      </dsp:txBody>
      <dsp:txXfrm>
        <a:off x="6037957" y="2404977"/>
        <a:ext cx="1716484" cy="1029890"/>
      </dsp:txXfrm>
    </dsp:sp>
    <dsp:sp modelId="{48F86E17-364C-4505-A98C-15DE95E9F577}">
      <dsp:nvSpPr>
        <dsp:cNvPr id="0" name=""/>
        <dsp:cNvSpPr/>
      </dsp:nvSpPr>
      <dsp:spPr>
        <a:xfrm>
          <a:off x="3205757" y="3606516"/>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Want and need to be up to date</a:t>
          </a:r>
        </a:p>
      </dsp:txBody>
      <dsp:txXfrm>
        <a:off x="3205757" y="3606516"/>
        <a:ext cx="1716484" cy="1029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Commissioners</a:t>
          </a:r>
        </a:p>
      </dsp:txBody>
      <dsp:txXfrm>
        <a:off x="373558" y="1899"/>
        <a:ext cx="1716484" cy="1029890"/>
      </dsp:txXfrm>
    </dsp:sp>
    <dsp:sp modelId="{CE82D2BB-9201-491F-AB39-FD588C2D3038}">
      <dsp:nvSpPr>
        <dsp:cNvPr id="0" name=""/>
        <dsp:cNvSpPr/>
      </dsp:nvSpPr>
      <dsp:spPr>
        <a:xfrm>
          <a:off x="2261691" y="1899"/>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Credible experience of colleagues</a:t>
          </a:r>
        </a:p>
      </dsp:txBody>
      <dsp:txXfrm>
        <a:off x="2261691" y="1899"/>
        <a:ext cx="1716484" cy="1029890"/>
      </dsp:txXfrm>
    </dsp:sp>
    <dsp:sp modelId="{5EF327DE-3C6A-4910-BDAA-9ACA2CA53880}">
      <dsp:nvSpPr>
        <dsp:cNvPr id="0" name=""/>
        <dsp:cNvSpPr/>
      </dsp:nvSpPr>
      <dsp:spPr>
        <a:xfrm>
          <a:off x="4149824" y="1899"/>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Data and evidence base </a:t>
          </a:r>
        </a:p>
      </dsp:txBody>
      <dsp:txXfrm>
        <a:off x="4149824" y="1899"/>
        <a:ext cx="1716484" cy="1029890"/>
      </dsp:txXfrm>
    </dsp:sp>
    <dsp:sp modelId="{C811154A-1CCD-4BF9-8DFE-8A9F30FA1BC5}">
      <dsp:nvSpPr>
        <dsp:cNvPr id="0" name=""/>
        <dsp:cNvSpPr/>
      </dsp:nvSpPr>
      <dsp:spPr>
        <a:xfrm>
          <a:off x="6037957" y="1899"/>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Education and training sessions</a:t>
          </a:r>
        </a:p>
      </dsp:txBody>
      <dsp:txXfrm>
        <a:off x="6037957" y="1899"/>
        <a:ext cx="1716484" cy="1029890"/>
      </dsp:txXfrm>
    </dsp:sp>
    <dsp:sp modelId="{48104E75-B15F-43D7-B0E0-05CC7485F386}">
      <dsp:nvSpPr>
        <dsp:cNvPr id="0" name=""/>
        <dsp:cNvSpPr/>
      </dsp:nvSpPr>
      <dsp:spPr>
        <a:xfrm>
          <a:off x="373558" y="1203438"/>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International research</a:t>
          </a:r>
        </a:p>
      </dsp:txBody>
      <dsp:txXfrm>
        <a:off x="373558" y="1203438"/>
        <a:ext cx="1716484" cy="1029890"/>
      </dsp:txXfrm>
    </dsp:sp>
    <dsp:sp modelId="{04F0921A-6A52-4C34-96A1-24CF12BAE589}">
      <dsp:nvSpPr>
        <dsp:cNvPr id="0" name=""/>
        <dsp:cNvSpPr/>
      </dsp:nvSpPr>
      <dsp:spPr>
        <a:xfrm>
          <a:off x="2261691" y="1203438"/>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Leaders in the profession including pharmacists/ GPs/consultants/ nurses</a:t>
          </a:r>
        </a:p>
      </dsp:txBody>
      <dsp:txXfrm>
        <a:off x="2261691" y="1203438"/>
        <a:ext cx="1716484" cy="1029890"/>
      </dsp:txXfrm>
    </dsp:sp>
    <dsp:sp modelId="{D3329857-E319-41F0-819B-F809585C0A60}">
      <dsp:nvSpPr>
        <dsp:cNvPr id="0" name=""/>
        <dsp:cNvSpPr/>
      </dsp:nvSpPr>
      <dsp:spPr>
        <a:xfrm>
          <a:off x="4149824" y="1203438"/>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Media</a:t>
          </a:r>
        </a:p>
      </dsp:txBody>
      <dsp:txXfrm>
        <a:off x="4149824" y="1203438"/>
        <a:ext cx="1716484" cy="1029890"/>
      </dsp:txXfrm>
    </dsp:sp>
    <dsp:sp modelId="{1294197E-C8FE-4441-81D6-99EA7B7A8B42}">
      <dsp:nvSpPr>
        <dsp:cNvPr id="0" name=""/>
        <dsp:cNvSpPr/>
      </dsp:nvSpPr>
      <dsp:spPr>
        <a:xfrm>
          <a:off x="6037957" y="1203438"/>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Neighbours/family/ friends</a:t>
          </a:r>
        </a:p>
      </dsp:txBody>
      <dsp:txXfrm>
        <a:off x="6037957" y="1203438"/>
        <a:ext cx="1716484" cy="1029890"/>
      </dsp:txXfrm>
    </dsp:sp>
    <dsp:sp modelId="{436F555C-3B61-412C-87BA-251BCD8E276F}">
      <dsp:nvSpPr>
        <dsp:cNvPr id="0" name=""/>
        <dsp:cNvSpPr/>
      </dsp:nvSpPr>
      <dsp:spPr>
        <a:xfrm>
          <a:off x="373558" y="2404977"/>
          <a:ext cx="1716484" cy="1029890"/>
        </a:xfrm>
        <a:prstGeom prst="rect">
          <a:avLst/>
        </a:prstGeom>
        <a:solidFill>
          <a:srgbClr val="FFFF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Patients and their relatives – experts in their own health/medication</a:t>
          </a:r>
        </a:p>
      </dsp:txBody>
      <dsp:txXfrm>
        <a:off x="373558" y="2404977"/>
        <a:ext cx="1716484" cy="1029890"/>
      </dsp:txXfrm>
    </dsp:sp>
    <dsp:sp modelId="{9910D55C-63A0-404A-9A78-5223A57DBC03}">
      <dsp:nvSpPr>
        <dsp:cNvPr id="0" name=""/>
        <dsp:cNvSpPr/>
      </dsp:nvSpPr>
      <dsp:spPr>
        <a:xfrm>
          <a:off x="2261691" y="2404977"/>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Peers</a:t>
          </a:r>
        </a:p>
      </dsp:txBody>
      <dsp:txXfrm>
        <a:off x="2261691" y="2404977"/>
        <a:ext cx="1716484" cy="1029890"/>
      </dsp:txXfrm>
    </dsp:sp>
    <dsp:sp modelId="{DD5C044D-DEA1-4A17-886F-F559D5498944}">
      <dsp:nvSpPr>
        <dsp:cNvPr id="0" name=""/>
        <dsp:cNvSpPr/>
      </dsp:nvSpPr>
      <dsp:spPr>
        <a:xfrm>
          <a:off x="4149824" y="2404977"/>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Professional bodies</a:t>
          </a:r>
        </a:p>
      </dsp:txBody>
      <dsp:txXfrm>
        <a:off x="4149824" y="2404977"/>
        <a:ext cx="1716484" cy="1029890"/>
      </dsp:txXfrm>
    </dsp:sp>
    <dsp:sp modelId="{A8273994-2137-4F5A-9885-05622CD45E8D}">
      <dsp:nvSpPr>
        <dsp:cNvPr id="0" name=""/>
        <dsp:cNvSpPr/>
      </dsp:nvSpPr>
      <dsp:spPr>
        <a:xfrm>
          <a:off x="6037957" y="2404977"/>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Social media</a:t>
          </a:r>
        </a:p>
      </dsp:txBody>
      <dsp:txXfrm>
        <a:off x="6037957" y="2404977"/>
        <a:ext cx="1716484" cy="1029890"/>
      </dsp:txXfrm>
    </dsp:sp>
    <dsp:sp modelId="{3334373D-F9B2-4549-A00F-0C9A7DFB5B30}">
      <dsp:nvSpPr>
        <dsp:cNvPr id="0" name=""/>
        <dsp:cNvSpPr/>
      </dsp:nvSpPr>
      <dsp:spPr>
        <a:xfrm>
          <a:off x="2261691" y="3606516"/>
          <a:ext cx="1716484" cy="1029890"/>
        </a:xfrm>
        <a:prstGeom prst="rect">
          <a:avLst/>
        </a:prstGeom>
        <a:solidFill>
          <a:srgbClr val="FFFF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Subject Matter Experts (SMEs)</a:t>
          </a:r>
        </a:p>
      </dsp:txBody>
      <dsp:txXfrm>
        <a:off x="2261691" y="3606516"/>
        <a:ext cx="1716484" cy="1029890"/>
      </dsp:txXfrm>
    </dsp:sp>
    <dsp:sp modelId="{1CD65664-FAD2-4E52-86B0-E43E809D3E98}">
      <dsp:nvSpPr>
        <dsp:cNvPr id="0" name=""/>
        <dsp:cNvSpPr/>
      </dsp:nvSpPr>
      <dsp:spPr>
        <a:xfrm>
          <a:off x="4174095" y="3598421"/>
          <a:ext cx="1716484" cy="1029890"/>
        </a:xfrm>
        <a:prstGeom prst="rect">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Wider team</a:t>
          </a:r>
        </a:p>
      </dsp:txBody>
      <dsp:txXfrm>
        <a:off x="4174095" y="3598421"/>
        <a:ext cx="1716484" cy="1029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2585" y="542402"/>
          <a:ext cx="2051343" cy="1230806"/>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Acute and minor ailment clinics (including diagnosis and prescribing)</a:t>
          </a:r>
        </a:p>
      </dsp:txBody>
      <dsp:txXfrm>
        <a:off x="2585" y="542402"/>
        <a:ext cx="2051343" cy="1230806"/>
      </dsp:txXfrm>
    </dsp:sp>
    <dsp:sp modelId="{CE82D2BB-9201-491F-AB39-FD588C2D3038}">
      <dsp:nvSpPr>
        <dsp:cNvPr id="0" name=""/>
        <dsp:cNvSpPr/>
      </dsp:nvSpPr>
      <dsp:spPr>
        <a:xfrm>
          <a:off x="2259063" y="542402"/>
          <a:ext cx="2051343" cy="1230806"/>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Answer patient queries about their medication and symptoms</a:t>
          </a:r>
        </a:p>
      </dsp:txBody>
      <dsp:txXfrm>
        <a:off x="2259063" y="542402"/>
        <a:ext cx="2051343" cy="1230806"/>
      </dsp:txXfrm>
    </dsp:sp>
    <dsp:sp modelId="{5EF327DE-3C6A-4910-BDAA-9ACA2CA53880}">
      <dsp:nvSpPr>
        <dsp:cNvPr id="0" name=""/>
        <dsp:cNvSpPr/>
      </dsp:nvSpPr>
      <dsp:spPr>
        <a:xfrm>
          <a:off x="4515541" y="542402"/>
          <a:ext cx="2051343" cy="1230806"/>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Help people make informed decisions about their healthcare</a:t>
          </a:r>
        </a:p>
      </dsp:txBody>
      <dsp:txXfrm>
        <a:off x="4515541" y="542402"/>
        <a:ext cx="2051343" cy="1230806"/>
      </dsp:txXfrm>
    </dsp:sp>
    <dsp:sp modelId="{C811154A-1CCD-4BF9-8DFE-8A9F30FA1BC5}">
      <dsp:nvSpPr>
        <dsp:cNvPr id="0" name=""/>
        <dsp:cNvSpPr/>
      </dsp:nvSpPr>
      <dsp:spPr>
        <a:xfrm>
          <a:off x="6772018" y="542402"/>
          <a:ext cx="2051343" cy="1230806"/>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kern="1200" dirty="0"/>
            <a:t>Management and monitoring of long-term conditions e.g. asthma, HF and diabetes</a:t>
          </a:r>
          <a:endParaRPr lang="en-GB" sz="1400" kern="1200" dirty="0"/>
        </a:p>
      </dsp:txBody>
      <dsp:txXfrm>
        <a:off x="6772018" y="542402"/>
        <a:ext cx="2051343" cy="1230806"/>
      </dsp:txXfrm>
    </dsp:sp>
    <dsp:sp modelId="{48104E75-B15F-43D7-B0E0-05CC7485F386}">
      <dsp:nvSpPr>
        <dsp:cNvPr id="0" name=""/>
        <dsp:cNvSpPr/>
      </dsp:nvSpPr>
      <dsp:spPr>
        <a:xfrm>
          <a:off x="2585" y="1978342"/>
          <a:ext cx="2051343" cy="1230806"/>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kern="1200" dirty="0"/>
            <a:t>Prevention: patient advice on keeping healthy and healthy living (diet, smoking cessation, sexual health)</a:t>
          </a:r>
          <a:endParaRPr lang="en-GB" sz="1400" kern="1200" dirty="0"/>
        </a:p>
      </dsp:txBody>
      <dsp:txXfrm>
        <a:off x="2585" y="1978342"/>
        <a:ext cx="2051343" cy="1230806"/>
      </dsp:txXfrm>
    </dsp:sp>
    <dsp:sp modelId="{04F0921A-6A52-4C34-96A1-24CF12BAE589}">
      <dsp:nvSpPr>
        <dsp:cNvPr id="0" name=""/>
        <dsp:cNvSpPr/>
      </dsp:nvSpPr>
      <dsp:spPr>
        <a:xfrm>
          <a:off x="2259063" y="1978342"/>
          <a:ext cx="2051343" cy="1230806"/>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Provide clinical services including Rx</a:t>
          </a:r>
        </a:p>
      </dsp:txBody>
      <dsp:txXfrm>
        <a:off x="2259063" y="1978342"/>
        <a:ext cx="2051343" cy="1230806"/>
      </dsp:txXfrm>
    </dsp:sp>
    <dsp:sp modelId="{D3329857-E319-41F0-819B-F809585C0A60}">
      <dsp:nvSpPr>
        <dsp:cNvPr id="0" name=""/>
        <dsp:cNvSpPr/>
      </dsp:nvSpPr>
      <dsp:spPr>
        <a:xfrm>
          <a:off x="4515541" y="1978342"/>
          <a:ext cx="2051343" cy="1230806"/>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Services: Discharge Medicines Service (DMS) and New Medicines Service (NMS)</a:t>
          </a:r>
        </a:p>
      </dsp:txBody>
      <dsp:txXfrm>
        <a:off x="4515541" y="1978342"/>
        <a:ext cx="2051343" cy="1230806"/>
      </dsp:txXfrm>
    </dsp:sp>
    <dsp:sp modelId="{1294197E-C8FE-4441-81D6-99EA7B7A8B42}">
      <dsp:nvSpPr>
        <dsp:cNvPr id="0" name=""/>
        <dsp:cNvSpPr/>
      </dsp:nvSpPr>
      <dsp:spPr>
        <a:xfrm>
          <a:off x="6772018" y="1978342"/>
          <a:ext cx="2051343" cy="1230806"/>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Stock management and management of shortages</a:t>
          </a:r>
        </a:p>
      </dsp:txBody>
      <dsp:txXfrm>
        <a:off x="6772018" y="1978342"/>
        <a:ext cx="2051343" cy="1230806"/>
      </dsp:txXfrm>
    </dsp:sp>
    <dsp:sp modelId="{9C2BCC72-D98E-1F42-831B-E642C6D9325E}">
      <dsp:nvSpPr>
        <dsp:cNvPr id="0" name=""/>
        <dsp:cNvSpPr/>
      </dsp:nvSpPr>
      <dsp:spPr>
        <a:xfrm>
          <a:off x="2585" y="3414283"/>
          <a:ext cx="2051343" cy="1230806"/>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Structured medication reviews</a:t>
          </a:r>
        </a:p>
      </dsp:txBody>
      <dsp:txXfrm>
        <a:off x="2585" y="3414283"/>
        <a:ext cx="2051343" cy="1230806"/>
      </dsp:txXfrm>
    </dsp:sp>
    <dsp:sp modelId="{436F555C-3B61-412C-87BA-251BCD8E276F}">
      <dsp:nvSpPr>
        <dsp:cNvPr id="0" name=""/>
        <dsp:cNvSpPr/>
      </dsp:nvSpPr>
      <dsp:spPr>
        <a:xfrm>
          <a:off x="2259063" y="3414283"/>
          <a:ext cx="2051343" cy="1230806"/>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 for care homes – patient counselling, medicines reconciliation, supply of medicines</a:t>
          </a:r>
        </a:p>
      </dsp:txBody>
      <dsp:txXfrm>
        <a:off x="2259063" y="3414283"/>
        <a:ext cx="2051343" cy="1230806"/>
      </dsp:txXfrm>
    </dsp:sp>
    <dsp:sp modelId="{C2100576-8204-AE44-8540-117133C8DD04}">
      <dsp:nvSpPr>
        <dsp:cNvPr id="0" name=""/>
        <dsp:cNvSpPr/>
      </dsp:nvSpPr>
      <dsp:spPr>
        <a:xfrm>
          <a:off x="4515541" y="3414283"/>
          <a:ext cx="2051343" cy="1230806"/>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Vaccinations</a:t>
          </a:r>
        </a:p>
      </dsp:txBody>
      <dsp:txXfrm>
        <a:off x="4515541" y="3414283"/>
        <a:ext cx="2051343" cy="1230806"/>
      </dsp:txXfrm>
    </dsp:sp>
    <dsp:sp modelId="{A7B7AA43-56A2-CB47-A034-42A8C5571BC5}">
      <dsp:nvSpPr>
        <dsp:cNvPr id="0" name=""/>
        <dsp:cNvSpPr/>
      </dsp:nvSpPr>
      <dsp:spPr>
        <a:xfrm>
          <a:off x="6772018" y="3414283"/>
          <a:ext cx="2051343" cy="1230806"/>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Works in an environment that sells DTC</a:t>
          </a:r>
        </a:p>
      </dsp:txBody>
      <dsp:txXfrm>
        <a:off x="6772018" y="3414283"/>
        <a:ext cx="2051343" cy="12308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42BD-144D-4434-B3A0-114576FE19D3}">
      <dsp:nvSpPr>
        <dsp:cNvPr id="0" name=""/>
        <dsp:cNvSpPr/>
      </dsp:nvSpPr>
      <dsp:spPr>
        <a:xfrm>
          <a:off x="373558" y="1899"/>
          <a:ext cx="1716484" cy="1029890"/>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Apply </a:t>
          </a:r>
          <a:r>
            <a:rPr lang="en-GB" sz="1400" kern="1200" dirty="0" err="1"/>
            <a:t>MPharm</a:t>
          </a:r>
          <a:r>
            <a:rPr lang="en-GB" sz="1400" kern="1200" dirty="0"/>
            <a:t> knowledge in practice</a:t>
          </a:r>
        </a:p>
      </dsp:txBody>
      <dsp:txXfrm>
        <a:off x="373558" y="1899"/>
        <a:ext cx="1716484" cy="1029890"/>
      </dsp:txXfrm>
    </dsp:sp>
    <dsp:sp modelId="{14A7483F-53E1-4FF8-9149-1B67A84E391E}">
      <dsp:nvSpPr>
        <dsp:cNvPr id="0" name=""/>
        <dsp:cNvSpPr/>
      </dsp:nvSpPr>
      <dsp:spPr>
        <a:xfrm>
          <a:off x="2261691" y="1899"/>
          <a:ext cx="1716484" cy="1029890"/>
        </a:xfrm>
        <a:prstGeom prst="rect">
          <a:avLst/>
        </a:prstGeom>
        <a:solidFill>
          <a:schemeClr val="bg2">
            <a:lumMod val="20000"/>
            <a:lumOff val="8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Business development; targets, financial incentives, income generation</a:t>
          </a:r>
        </a:p>
      </dsp:txBody>
      <dsp:txXfrm>
        <a:off x="2261691" y="1899"/>
        <a:ext cx="1716484" cy="1029890"/>
      </dsp:txXfrm>
    </dsp:sp>
    <dsp:sp modelId="{5EF327DE-3C6A-4910-BDAA-9ACA2CA53880}">
      <dsp:nvSpPr>
        <dsp:cNvPr id="0" name=""/>
        <dsp:cNvSpPr/>
      </dsp:nvSpPr>
      <dsp:spPr>
        <a:xfrm>
          <a:off x="4149824" y="1899"/>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Cost-effective use of medicines</a:t>
          </a:r>
        </a:p>
      </dsp:txBody>
      <dsp:txXfrm>
        <a:off x="4149824" y="1899"/>
        <a:ext cx="1716484" cy="1029890"/>
      </dsp:txXfrm>
    </dsp:sp>
    <dsp:sp modelId="{C811154A-1CCD-4BF9-8DFE-8A9F30FA1BC5}">
      <dsp:nvSpPr>
        <dsp:cNvPr id="0" name=""/>
        <dsp:cNvSpPr/>
      </dsp:nvSpPr>
      <dsp:spPr>
        <a:xfrm>
          <a:off x="6037957" y="1899"/>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professionally across 4 pillars of pharmacy practice</a:t>
          </a:r>
        </a:p>
      </dsp:txBody>
      <dsp:txXfrm>
        <a:off x="6037957" y="1899"/>
        <a:ext cx="1716484" cy="1029890"/>
      </dsp:txXfrm>
    </dsp:sp>
    <dsp:sp modelId="{48104E75-B15F-43D7-B0E0-05CC7485F386}">
      <dsp:nvSpPr>
        <dsp:cNvPr id="0" name=""/>
        <dsp:cNvSpPr/>
      </dsp:nvSpPr>
      <dsp:spPr>
        <a:xfrm>
          <a:off x="373558" y="1203438"/>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Ensuring safe and most effective use of medicines</a:t>
          </a:r>
        </a:p>
      </dsp:txBody>
      <dsp:txXfrm>
        <a:off x="373558" y="1203438"/>
        <a:ext cx="1716484" cy="1029890"/>
      </dsp:txXfrm>
    </dsp:sp>
    <dsp:sp modelId="{04F0921A-6A52-4C34-96A1-24CF12BAE589}">
      <dsp:nvSpPr>
        <dsp:cNvPr id="0" name=""/>
        <dsp:cNvSpPr/>
      </dsp:nvSpPr>
      <dsp:spPr>
        <a:xfrm>
          <a:off x="2261691" y="1203438"/>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Increasing capacity for good quality patient care </a:t>
          </a:r>
        </a:p>
      </dsp:txBody>
      <dsp:txXfrm>
        <a:off x="2261691" y="1203438"/>
        <a:ext cx="1716484" cy="1029890"/>
      </dsp:txXfrm>
    </dsp:sp>
    <dsp:sp modelId="{D3329857-E319-41F0-819B-F809585C0A60}">
      <dsp:nvSpPr>
        <dsp:cNvPr id="0" name=""/>
        <dsp:cNvSpPr/>
      </dsp:nvSpPr>
      <dsp:spPr>
        <a:xfrm>
          <a:off x="4149824" y="1203438"/>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Optimising patient outcomes</a:t>
          </a:r>
        </a:p>
      </dsp:txBody>
      <dsp:txXfrm>
        <a:off x="4149824" y="1203438"/>
        <a:ext cx="1716484" cy="1029890"/>
      </dsp:txXfrm>
    </dsp:sp>
    <dsp:sp modelId="{1294197E-C8FE-4441-81D6-99EA7B7A8B42}">
      <dsp:nvSpPr>
        <dsp:cNvPr id="0" name=""/>
        <dsp:cNvSpPr/>
      </dsp:nvSpPr>
      <dsp:spPr>
        <a:xfrm>
          <a:off x="6037957" y="1203438"/>
          <a:ext cx="1716484" cy="1029890"/>
        </a:xfrm>
        <a:prstGeom prst="rect">
          <a:avLst/>
        </a:prstGeom>
        <a:solidFill>
          <a:schemeClr val="bg2">
            <a:lumMod val="20000"/>
            <a:lumOff val="80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Patient relationship and loyalty: enjoy being respected member of the local community</a:t>
          </a:r>
        </a:p>
      </dsp:txBody>
      <dsp:txXfrm>
        <a:off x="6037957" y="1203438"/>
        <a:ext cx="1716484" cy="1029890"/>
      </dsp:txXfrm>
    </dsp:sp>
    <dsp:sp modelId="{436F555C-3B61-412C-87BA-251BCD8E276F}">
      <dsp:nvSpPr>
        <dsp:cNvPr id="0" name=""/>
        <dsp:cNvSpPr/>
      </dsp:nvSpPr>
      <dsp:spPr>
        <a:xfrm>
          <a:off x="373558" y="2404977"/>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Prevention (preventing admissions and maintain patients in own home)</a:t>
          </a:r>
        </a:p>
      </dsp:txBody>
      <dsp:txXfrm>
        <a:off x="373558" y="2404977"/>
        <a:ext cx="1716484" cy="1029890"/>
      </dsp:txXfrm>
    </dsp:sp>
    <dsp:sp modelId="{497BCB29-D59E-4366-8DC6-3708C0469842}">
      <dsp:nvSpPr>
        <dsp:cNvPr id="0" name=""/>
        <dsp:cNvSpPr/>
      </dsp:nvSpPr>
      <dsp:spPr>
        <a:xfrm>
          <a:off x="2261691" y="2404977"/>
          <a:ext cx="1716484" cy="1029890"/>
        </a:xfrm>
        <a:prstGeom prst="rect">
          <a:avLst/>
        </a:prstGeom>
        <a:solidFill>
          <a:schemeClr val="bg2">
            <a:lumMod val="20000"/>
            <a:lumOff val="80000"/>
          </a:schemeClr>
        </a:solidFill>
        <a:ln w="31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Preventing wastage of medicines</a:t>
          </a:r>
        </a:p>
      </dsp:txBody>
      <dsp:txXfrm>
        <a:off x="2261691" y="2404977"/>
        <a:ext cx="1716484" cy="1029890"/>
      </dsp:txXfrm>
    </dsp:sp>
    <dsp:sp modelId="{A7D6EC74-20A9-46CD-A1AF-5010BB1798CE}">
      <dsp:nvSpPr>
        <dsp:cNvPr id="0" name=""/>
        <dsp:cNvSpPr/>
      </dsp:nvSpPr>
      <dsp:spPr>
        <a:xfrm>
          <a:off x="4149824" y="2404977"/>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Providing GP and MDT support in terms of workload and knowledge</a:t>
          </a:r>
        </a:p>
      </dsp:txBody>
      <dsp:txXfrm>
        <a:off x="4149824" y="2404977"/>
        <a:ext cx="1716484" cy="1029890"/>
      </dsp:txXfrm>
    </dsp:sp>
    <dsp:sp modelId="{EABF7D9B-F446-8043-9F13-F2426F7B119A}">
      <dsp:nvSpPr>
        <dsp:cNvPr id="0" name=""/>
        <dsp:cNvSpPr/>
      </dsp:nvSpPr>
      <dsp:spPr>
        <a:xfrm>
          <a:off x="6037957" y="2404977"/>
          <a:ext cx="1716484" cy="1029890"/>
        </a:xfrm>
        <a:prstGeom prst="rect">
          <a:avLst/>
        </a:prstGeom>
        <a:solidFill>
          <a:schemeClr val="bg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Responding to patient needs and supporting the patient journey</a:t>
          </a:r>
        </a:p>
      </dsp:txBody>
      <dsp:txXfrm>
        <a:off x="6037957" y="2404977"/>
        <a:ext cx="1716484" cy="1029890"/>
      </dsp:txXfrm>
    </dsp:sp>
    <dsp:sp modelId="{E22CAC97-EF05-0346-84A8-505A201973E1}">
      <dsp:nvSpPr>
        <dsp:cNvPr id="0" name=""/>
        <dsp:cNvSpPr/>
      </dsp:nvSpPr>
      <dsp:spPr>
        <a:xfrm>
          <a:off x="3205757" y="3606516"/>
          <a:ext cx="1716484" cy="1029890"/>
        </a:xfrm>
        <a:prstGeom prst="rect">
          <a:avLst/>
        </a:prstGeom>
        <a:solidFill>
          <a:schemeClr val="bg2">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Supporting personalised medicine agenda</a:t>
          </a:r>
        </a:p>
      </dsp:txBody>
      <dsp:txXfrm>
        <a:off x="3205757" y="3606516"/>
        <a:ext cx="1716484" cy="10298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BEBBA-90E1-49BE-A3E7-67C5A1EC7B69}">
      <dsp:nvSpPr>
        <dsp:cNvPr id="0" name=""/>
        <dsp:cNvSpPr/>
      </dsp:nvSpPr>
      <dsp:spPr>
        <a:xfrm>
          <a:off x="373558" y="1899"/>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resources &amp; education to use in practice and for them to be built into my digital systems</a:t>
          </a:r>
        </a:p>
      </dsp:txBody>
      <dsp:txXfrm>
        <a:off x="373558" y="1899"/>
        <a:ext cx="1716484" cy="1029890"/>
      </dsp:txXfrm>
    </dsp:sp>
    <dsp:sp modelId="{3216DBA7-3D13-42EA-9FA1-81A2E17232D2}">
      <dsp:nvSpPr>
        <dsp:cNvPr id="0" name=""/>
        <dsp:cNvSpPr/>
      </dsp:nvSpPr>
      <dsp:spPr>
        <a:xfrm>
          <a:off x="2261691" y="1899"/>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 to specialist advice from a hospital or genomics service</a:t>
          </a:r>
        </a:p>
      </dsp:txBody>
      <dsp:txXfrm>
        <a:off x="2261691" y="1899"/>
        <a:ext cx="1716484" cy="1029890"/>
      </dsp:txXfrm>
    </dsp:sp>
    <dsp:sp modelId="{701E2E8E-A9A9-4554-A380-6CBF8ECF61CF}">
      <dsp:nvSpPr>
        <dsp:cNvPr id="0" name=""/>
        <dsp:cNvSpPr/>
      </dsp:nvSpPr>
      <dsp:spPr>
        <a:xfrm>
          <a:off x="4149824" y="1899"/>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Background knowledge. Understand what genomics is &amp; how it fits into my role</a:t>
          </a:r>
        </a:p>
      </dsp:txBody>
      <dsp:txXfrm>
        <a:off x="4149824" y="1899"/>
        <a:ext cx="1716484" cy="1029890"/>
      </dsp:txXfrm>
    </dsp:sp>
    <dsp:sp modelId="{0ED84DE8-99E7-4D18-A92A-F072C526F29B}">
      <dsp:nvSpPr>
        <dsp:cNvPr id="0" name=""/>
        <dsp:cNvSpPr/>
      </dsp:nvSpPr>
      <dsp:spPr>
        <a:xfrm>
          <a:off x="6037957" y="1899"/>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Clear guidance on where I sit within this and what role we need to play</a:t>
          </a:r>
        </a:p>
      </dsp:txBody>
      <dsp:txXfrm>
        <a:off x="6037957" y="1899"/>
        <a:ext cx="1716484" cy="1029890"/>
      </dsp:txXfrm>
    </dsp:sp>
    <dsp:sp modelId="{AC9A42BD-144D-4434-B3A0-114576FE19D3}">
      <dsp:nvSpPr>
        <dsp:cNvPr id="0" name=""/>
        <dsp:cNvSpPr/>
      </dsp:nvSpPr>
      <dsp:spPr>
        <a:xfrm>
          <a:off x="373558" y="1203438"/>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Clinical pathways to follow showing accountability at each stage</a:t>
          </a:r>
        </a:p>
      </dsp:txBody>
      <dsp:txXfrm>
        <a:off x="373558" y="1203438"/>
        <a:ext cx="1716484" cy="1029890"/>
      </dsp:txXfrm>
    </dsp:sp>
    <dsp:sp modelId="{CE82D2BB-9201-491F-AB39-FD588C2D3038}">
      <dsp:nvSpPr>
        <dsp:cNvPr id="0" name=""/>
        <dsp:cNvSpPr/>
      </dsp:nvSpPr>
      <dsp:spPr>
        <a:xfrm>
          <a:off x="2261691"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Easy access to genomics results and confidence in lab testing &amp; results </a:t>
          </a:r>
        </a:p>
      </dsp:txBody>
      <dsp:txXfrm>
        <a:off x="2261691" y="1203438"/>
        <a:ext cx="1716484" cy="1029890"/>
      </dsp:txXfrm>
    </dsp:sp>
    <dsp:sp modelId="{5EF327DE-3C6A-4910-BDAA-9ACA2CA53880}">
      <dsp:nvSpPr>
        <dsp:cNvPr id="0" name=""/>
        <dsp:cNvSpPr/>
      </dsp:nvSpPr>
      <dsp:spPr>
        <a:xfrm>
          <a:off x="4149824"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Education that is embedded into existing training pathway</a:t>
          </a:r>
        </a:p>
      </dsp:txBody>
      <dsp:txXfrm>
        <a:off x="4149824" y="1203438"/>
        <a:ext cx="1716484" cy="1029890"/>
      </dsp:txXfrm>
    </dsp:sp>
    <dsp:sp modelId="{C811154A-1CCD-4BF9-8DFE-8A9F30FA1BC5}">
      <dsp:nvSpPr>
        <dsp:cNvPr id="0" name=""/>
        <dsp:cNvSpPr/>
      </dsp:nvSpPr>
      <dsp:spPr>
        <a:xfrm>
          <a:off x="6037957" y="1203438"/>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Leadership in this space and clear communication of what is expected of me</a:t>
          </a:r>
        </a:p>
      </dsp:txBody>
      <dsp:txXfrm>
        <a:off x="6037957" y="1203438"/>
        <a:ext cx="1716484" cy="1029890"/>
      </dsp:txXfrm>
    </dsp:sp>
    <dsp:sp modelId="{48104E75-B15F-43D7-B0E0-05CC7485F386}">
      <dsp:nvSpPr>
        <dsp:cNvPr id="0" name=""/>
        <dsp:cNvSpPr/>
      </dsp:nvSpPr>
      <dsp:spPr>
        <a:xfrm>
          <a:off x="373558" y="2404977"/>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Local PCN genomics champion/ specialist – </a:t>
          </a:r>
          <a:r>
            <a:rPr lang="en-GB" sz="1400" b="0" kern="1200" dirty="0"/>
            <a:t>when service is up and running</a:t>
          </a:r>
          <a:endParaRPr lang="en-GB" sz="1400" kern="1200" dirty="0"/>
        </a:p>
      </dsp:txBody>
      <dsp:txXfrm>
        <a:off x="373558" y="2404977"/>
        <a:ext cx="1716484" cy="1029890"/>
      </dsp:txXfrm>
    </dsp:sp>
    <dsp:sp modelId="{04F0921A-6A52-4C34-96A1-24CF12BAE589}">
      <dsp:nvSpPr>
        <dsp:cNvPr id="0" name=""/>
        <dsp:cNvSpPr/>
      </dsp:nvSpPr>
      <dsp:spPr>
        <a:xfrm>
          <a:off x="2261691" y="2404977"/>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Referral pathways to follow to identify which patients need testing</a:t>
          </a:r>
        </a:p>
      </dsp:txBody>
      <dsp:txXfrm>
        <a:off x="2261691" y="2404977"/>
        <a:ext cx="1716484" cy="1029890"/>
      </dsp:txXfrm>
    </dsp:sp>
    <dsp:sp modelId="{D3329857-E319-41F0-819B-F809585C0A60}">
      <dsp:nvSpPr>
        <dsp:cNvPr id="0" name=""/>
        <dsp:cNvSpPr/>
      </dsp:nvSpPr>
      <dsp:spPr>
        <a:xfrm>
          <a:off x="4149824" y="2404977"/>
          <a:ext cx="1716484" cy="1029890"/>
        </a:xfrm>
        <a:prstGeom prst="rect">
          <a:avLst/>
        </a:prstGeom>
        <a:solidFill>
          <a:srgbClr val="80D2CC"/>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 to deal with legal, ethical ramifications &amp; know limits of reasonable practice</a:t>
          </a:r>
        </a:p>
      </dsp:txBody>
      <dsp:txXfrm>
        <a:off x="4149824" y="2404977"/>
        <a:ext cx="1716484" cy="1029890"/>
      </dsp:txXfrm>
    </dsp:sp>
    <dsp:sp modelId="{1294197E-C8FE-4441-81D6-99EA7B7A8B42}">
      <dsp:nvSpPr>
        <dsp:cNvPr id="0" name=""/>
        <dsp:cNvSpPr/>
      </dsp:nvSpPr>
      <dsp:spPr>
        <a:xfrm>
          <a:off x="6037957" y="2404977"/>
          <a:ext cx="1716484" cy="1029890"/>
        </a:xfrm>
        <a:prstGeom prst="rect">
          <a:avLst/>
        </a:prstGeom>
        <a:solidFill>
          <a:srgbClr val="80D2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Support to identify patients who need genomic intervention</a:t>
          </a:r>
        </a:p>
      </dsp:txBody>
      <dsp:txXfrm>
        <a:off x="6037957" y="2404977"/>
        <a:ext cx="1716484" cy="1029890"/>
      </dsp:txXfrm>
    </dsp:sp>
    <dsp:sp modelId="{436F555C-3B61-412C-87BA-251BCD8E276F}">
      <dsp:nvSpPr>
        <dsp:cNvPr id="0" name=""/>
        <dsp:cNvSpPr/>
      </dsp:nvSpPr>
      <dsp:spPr>
        <a:xfrm>
          <a:off x="1317625" y="3606516"/>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Understanding how to work in a new multi professional team</a:t>
          </a:r>
        </a:p>
      </dsp:txBody>
      <dsp:txXfrm>
        <a:off x="1317625" y="3606516"/>
        <a:ext cx="1716484" cy="1029890"/>
      </dsp:txXfrm>
    </dsp:sp>
    <dsp:sp modelId="{9910D55C-63A0-404A-9A78-5223A57DBC03}">
      <dsp:nvSpPr>
        <dsp:cNvPr id="0" name=""/>
        <dsp:cNvSpPr/>
      </dsp:nvSpPr>
      <dsp:spPr>
        <a:xfrm>
          <a:off x="3205757" y="3606516"/>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GB" sz="1400" kern="1200" dirty="0"/>
            <a:t>Understanding who does what in testing process and how to apply results</a:t>
          </a:r>
        </a:p>
      </dsp:txBody>
      <dsp:txXfrm>
        <a:off x="3205757" y="3606516"/>
        <a:ext cx="1716484" cy="1029890"/>
      </dsp:txXfrm>
    </dsp:sp>
    <dsp:sp modelId="{D29F4886-9AD2-4B32-AC8A-673DA3B66131}">
      <dsp:nvSpPr>
        <dsp:cNvPr id="0" name=""/>
        <dsp:cNvSpPr/>
      </dsp:nvSpPr>
      <dsp:spPr>
        <a:xfrm>
          <a:off x="5093890" y="3606516"/>
          <a:ext cx="1716484" cy="1029890"/>
        </a:xfrm>
        <a:prstGeom prst="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Universal knowledge of where test results are put and how to access them</a:t>
          </a:r>
        </a:p>
      </dsp:txBody>
      <dsp:txXfrm>
        <a:off x="5093890" y="3606516"/>
        <a:ext cx="1716484" cy="10298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14/08/2025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375577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425394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945784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140054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851A7-C942-B23F-36C0-07249C813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27E43-5151-4A09-8447-8B3B6D002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AD2C2-C31D-69B8-75C5-65BEEBFA5E3E}"/>
              </a:ext>
            </a:extLst>
          </p:cNvPr>
          <p:cNvSpPr>
            <a:spLocks noGrp="1"/>
          </p:cNvSpPr>
          <p:nvPr>
            <p:ph type="body" idx="1"/>
          </p:nvPr>
        </p:nvSpPr>
        <p:spPr/>
        <p:txBody>
          <a:bodyPr/>
          <a:lstStyle/>
          <a:p>
            <a:r>
              <a:rPr lang="en-GB" dirty="0"/>
              <a:t>`</a:t>
            </a:r>
          </a:p>
        </p:txBody>
      </p:sp>
      <p:sp>
        <p:nvSpPr>
          <p:cNvPr id="4" name="Slide Number Placeholder 3">
            <a:extLst>
              <a:ext uri="{FF2B5EF4-FFF2-40B4-BE49-F238E27FC236}">
                <a16:creationId xmlns:a16="http://schemas.microsoft.com/office/drawing/2014/main" id="{C8E71D28-88F5-FAE5-EB66-CBB04232C41C}"/>
              </a:ext>
            </a:extLst>
          </p:cNvPr>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2784504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4D53C-02A2-0DF9-2598-9FF377D0D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7FA32-2CC1-C5BA-46CD-B66024156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57D24-31F9-6816-25AB-C6C0B37A170E}"/>
              </a:ext>
            </a:extLst>
          </p:cNvPr>
          <p:cNvSpPr>
            <a:spLocks noGrp="1"/>
          </p:cNvSpPr>
          <p:nvPr>
            <p:ph type="body"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8448A713-587D-290F-8246-5D33E86223A1}"/>
              </a:ext>
            </a:extLst>
          </p:cNvPr>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1658826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00ABB-0456-5E1F-3325-52088FF7A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232DC-E7DB-0DF7-B85D-1D6B55CBC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08742-7993-019E-5E89-FB8D711957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757453-A98B-91B2-0AE9-8BCD5794577B}"/>
              </a:ext>
            </a:extLst>
          </p:cNvPr>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2610406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590A6-919D-ADDB-BBEC-8EE158546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738E9-C298-25C0-AA15-DE054983C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CA492A-F028-E253-8512-B364D733174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DBA52D3-EA7E-986F-5039-3ABFE46A45BC}"/>
              </a:ext>
            </a:extLst>
          </p:cNvPr>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1511274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A4502-50D5-4804-EBF0-D1E23AAD3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B09D8-77DD-2CEE-E1ED-B29723F197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653E8-2D4E-916D-EF96-DB7EB02B69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a:p>
            <a:endParaRPr lang="en-GB" dirty="0"/>
          </a:p>
        </p:txBody>
      </p:sp>
      <p:sp>
        <p:nvSpPr>
          <p:cNvPr id="4" name="Slide Number Placeholder 3">
            <a:extLst>
              <a:ext uri="{FF2B5EF4-FFF2-40B4-BE49-F238E27FC236}">
                <a16:creationId xmlns:a16="http://schemas.microsoft.com/office/drawing/2014/main" id="{6B76CC42-063F-052C-36BB-CE5813EC65B4}"/>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1463178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41359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2BCEC-04EB-2960-0604-538227D91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A7D07-1A17-B6D8-BC6E-BE489BCF0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B24147-AA50-D242-2C63-E589042CED35}"/>
              </a:ext>
            </a:extLst>
          </p:cNvPr>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EB7A2A-445E-B2DE-BC38-BE9FB1EF6D94}"/>
              </a:ext>
            </a:extLst>
          </p:cNvPr>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157487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2738692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7C92C-A0AA-1D32-4CE1-AB1DB6D80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DB35E-7242-2980-18D2-5B0DE68C2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07AA8-B0FB-AD51-FBBB-BB9F95D1B891}"/>
              </a:ext>
            </a:extLst>
          </p:cNvPr>
          <p:cNvSpPr>
            <a:spLocks noGrp="1"/>
          </p:cNvSpPr>
          <p:nvPr>
            <p:ph type="body" idx="1"/>
          </p:nvPr>
        </p:nvSpPr>
        <p:spPr/>
        <p:txBody>
          <a:bodyPr/>
          <a:lstStyle/>
          <a:p>
            <a:r>
              <a:rPr lang="en-GB" dirty="0"/>
              <a:t>`</a:t>
            </a:r>
          </a:p>
        </p:txBody>
      </p:sp>
      <p:sp>
        <p:nvSpPr>
          <p:cNvPr id="4" name="Slide Number Placeholder 3">
            <a:extLst>
              <a:ext uri="{FF2B5EF4-FFF2-40B4-BE49-F238E27FC236}">
                <a16:creationId xmlns:a16="http://schemas.microsoft.com/office/drawing/2014/main" id="{EE44D51F-A738-946C-9CC8-6260FB9655E4}"/>
              </a:ext>
            </a:extLst>
          </p:cNvPr>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84071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3756998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538469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94F29-AC07-0AF2-EF84-F5DA5D5A3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22A0C-679C-C517-B262-F6B1F76F9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D7F0D-AC19-0489-D596-8FEFE6578CE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8E8EEDC-B99A-B7ED-BF81-2CC782F7CFEB}"/>
              </a:ext>
            </a:extLst>
          </p:cNvPr>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3277801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09734-7CAC-6D6D-5DBB-80EF8191E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C5DBD-FF8D-1A55-62CE-165D0FD4D5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1D4AC-313D-24CA-A35A-E4C547B899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a:p>
            <a:endParaRPr lang="en-GB" dirty="0"/>
          </a:p>
        </p:txBody>
      </p:sp>
      <p:sp>
        <p:nvSpPr>
          <p:cNvPr id="4" name="Slide Number Placeholder 3">
            <a:extLst>
              <a:ext uri="{FF2B5EF4-FFF2-40B4-BE49-F238E27FC236}">
                <a16:creationId xmlns:a16="http://schemas.microsoft.com/office/drawing/2014/main" id="{C0618F6C-7FAF-F279-242A-FFD7AAFD149A}"/>
              </a:ext>
            </a:extLst>
          </p:cNvPr>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778146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215104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3790304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3739954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30</a:t>
            </a:fld>
            <a:endParaRPr lang="en-GB"/>
          </a:p>
        </p:txBody>
      </p:sp>
    </p:spTree>
    <p:extLst>
      <p:ext uri="{BB962C8B-B14F-4D97-AF65-F5344CB8AC3E}">
        <p14:creationId xmlns:p14="http://schemas.microsoft.com/office/powerpoint/2010/main" val="231232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A2377-D1A6-3363-1AAD-97076B540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014D1-8519-DFD0-A004-156159585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01BB8-7634-13BD-F198-8A4CCC244BD4}"/>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7DF0F169-1D82-DA05-EFB8-2666838A9840}"/>
              </a:ext>
            </a:extLst>
          </p:cNvPr>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1291486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31</a:t>
            </a:fld>
            <a:endParaRPr lang="en-GB"/>
          </a:p>
        </p:txBody>
      </p:sp>
    </p:spTree>
    <p:extLst>
      <p:ext uri="{BB962C8B-B14F-4D97-AF65-F5344CB8AC3E}">
        <p14:creationId xmlns:p14="http://schemas.microsoft.com/office/powerpoint/2010/main" val="4168740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32</a:t>
            </a:fld>
            <a:endParaRPr lang="en-GB"/>
          </a:p>
        </p:txBody>
      </p:sp>
    </p:spTree>
    <p:extLst>
      <p:ext uri="{BB962C8B-B14F-4D97-AF65-F5344CB8AC3E}">
        <p14:creationId xmlns:p14="http://schemas.microsoft.com/office/powerpoint/2010/main" val="3433122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33</a:t>
            </a:fld>
            <a:endParaRPr lang="en-GB"/>
          </a:p>
        </p:txBody>
      </p:sp>
    </p:spTree>
    <p:extLst>
      <p:ext uri="{BB962C8B-B14F-4D97-AF65-F5344CB8AC3E}">
        <p14:creationId xmlns:p14="http://schemas.microsoft.com/office/powerpoint/2010/main" val="3046463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34</a:t>
            </a:fld>
            <a:endParaRPr lang="en-GB"/>
          </a:p>
        </p:txBody>
      </p:sp>
    </p:spTree>
    <p:extLst>
      <p:ext uri="{BB962C8B-B14F-4D97-AF65-F5344CB8AC3E}">
        <p14:creationId xmlns:p14="http://schemas.microsoft.com/office/powerpoint/2010/main" val="2842733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35</a:t>
            </a:fld>
            <a:endParaRPr lang="en-GB"/>
          </a:p>
        </p:txBody>
      </p:sp>
    </p:spTree>
    <p:extLst>
      <p:ext uri="{BB962C8B-B14F-4D97-AF65-F5344CB8AC3E}">
        <p14:creationId xmlns:p14="http://schemas.microsoft.com/office/powerpoint/2010/main" val="4142765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6D4D5-8BAB-EC69-01CD-42661F2BA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E1FDE-BDF4-47FA-A16C-C1BF7429C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61594-7FF5-D163-899F-58F38B98E4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83BC46F-EF1D-2757-B195-6E1CB5017682}"/>
              </a:ext>
            </a:extLst>
          </p:cNvPr>
          <p:cNvSpPr>
            <a:spLocks noGrp="1"/>
          </p:cNvSpPr>
          <p:nvPr>
            <p:ph type="sldNum" sz="quarter" idx="5"/>
          </p:nvPr>
        </p:nvSpPr>
        <p:spPr/>
        <p:txBody>
          <a:bodyPr/>
          <a:lstStyle/>
          <a:p>
            <a:fld id="{9A4EC7EF-95E1-3D44-A982-BC7A3E9C617E}" type="slidenum">
              <a:rPr lang="en-GB" smtClean="0"/>
              <a:t>36</a:t>
            </a:fld>
            <a:endParaRPr lang="en-GB"/>
          </a:p>
        </p:txBody>
      </p:sp>
    </p:spTree>
    <p:extLst>
      <p:ext uri="{BB962C8B-B14F-4D97-AF65-F5344CB8AC3E}">
        <p14:creationId xmlns:p14="http://schemas.microsoft.com/office/powerpoint/2010/main" val="3590231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61D0B-324D-390C-935B-E0652F242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57973-513A-DA7A-C7F1-4B9B1F5A0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F5A9F-54CC-7013-E54C-F9F801BE3E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a:p>
            <a:endParaRPr lang="en-GB" dirty="0"/>
          </a:p>
        </p:txBody>
      </p:sp>
      <p:sp>
        <p:nvSpPr>
          <p:cNvPr id="4" name="Slide Number Placeholder 3">
            <a:extLst>
              <a:ext uri="{FF2B5EF4-FFF2-40B4-BE49-F238E27FC236}">
                <a16:creationId xmlns:a16="http://schemas.microsoft.com/office/drawing/2014/main" id="{651012B6-536C-C554-4D5C-C4E694910F3B}"/>
              </a:ext>
            </a:extLst>
          </p:cNvPr>
          <p:cNvSpPr>
            <a:spLocks noGrp="1"/>
          </p:cNvSpPr>
          <p:nvPr>
            <p:ph type="sldNum" sz="quarter" idx="5"/>
          </p:nvPr>
        </p:nvSpPr>
        <p:spPr/>
        <p:txBody>
          <a:bodyPr/>
          <a:lstStyle/>
          <a:p>
            <a:fld id="{9A4EC7EF-95E1-3D44-A982-BC7A3E9C617E}" type="slidenum">
              <a:rPr lang="en-GB" smtClean="0"/>
              <a:t>37</a:t>
            </a:fld>
            <a:endParaRPr lang="en-GB"/>
          </a:p>
        </p:txBody>
      </p:sp>
    </p:spTree>
    <p:extLst>
      <p:ext uri="{BB962C8B-B14F-4D97-AF65-F5344CB8AC3E}">
        <p14:creationId xmlns:p14="http://schemas.microsoft.com/office/powerpoint/2010/main" val="681775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78095-4D36-2AC3-CC2E-A8DB6B281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DE2BA-5C3F-90A5-C397-C847B860C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1D239-1AE7-C1A5-6B74-60089C825C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a:extLst>
              <a:ext uri="{FF2B5EF4-FFF2-40B4-BE49-F238E27FC236}">
                <a16:creationId xmlns:a16="http://schemas.microsoft.com/office/drawing/2014/main" id="{009679C0-E2E6-C025-EE27-0C458053A9C0}"/>
              </a:ext>
            </a:extLst>
          </p:cNvPr>
          <p:cNvSpPr>
            <a:spLocks noGrp="1"/>
          </p:cNvSpPr>
          <p:nvPr>
            <p:ph type="sldNum" sz="quarter" idx="5"/>
          </p:nvPr>
        </p:nvSpPr>
        <p:spPr/>
        <p:txBody>
          <a:bodyPr/>
          <a:lstStyle/>
          <a:p>
            <a:fld id="{9A4EC7EF-95E1-3D44-A982-BC7A3E9C617E}" type="slidenum">
              <a:rPr lang="en-GB" smtClean="0"/>
              <a:t>38</a:t>
            </a:fld>
            <a:endParaRPr lang="en-GB"/>
          </a:p>
        </p:txBody>
      </p:sp>
    </p:spTree>
    <p:extLst>
      <p:ext uri="{BB962C8B-B14F-4D97-AF65-F5344CB8AC3E}">
        <p14:creationId xmlns:p14="http://schemas.microsoft.com/office/powerpoint/2010/main" val="4146007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58FFA-922B-CA26-D415-ABB82D144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AC185-A96F-0A37-F804-2EB82911D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202943-D730-BBF9-C702-363F9A13CC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1F93C7-A608-0DEC-19AA-3C94ABED16D3}"/>
              </a:ext>
            </a:extLst>
          </p:cNvPr>
          <p:cNvSpPr>
            <a:spLocks noGrp="1"/>
          </p:cNvSpPr>
          <p:nvPr>
            <p:ph type="sldNum" sz="quarter" idx="5"/>
          </p:nvPr>
        </p:nvSpPr>
        <p:spPr/>
        <p:txBody>
          <a:bodyPr/>
          <a:lstStyle/>
          <a:p>
            <a:fld id="{9A4EC7EF-95E1-3D44-A982-BC7A3E9C617E}" type="slidenum">
              <a:rPr lang="en-GB" smtClean="0"/>
              <a:t>39</a:t>
            </a:fld>
            <a:endParaRPr lang="en-GB"/>
          </a:p>
        </p:txBody>
      </p:sp>
    </p:spTree>
    <p:extLst>
      <p:ext uri="{BB962C8B-B14F-4D97-AF65-F5344CB8AC3E}">
        <p14:creationId xmlns:p14="http://schemas.microsoft.com/office/powerpoint/2010/main" val="1225029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E800A-420C-8370-558D-768559B16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3EA30-19F1-39A6-1250-EEE53069C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7CEBC-4493-A017-69AA-4BF97DFF48E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9D3638E7-6F8C-C102-1CCE-0D7AEBD7B489}"/>
              </a:ext>
            </a:extLst>
          </p:cNvPr>
          <p:cNvSpPr>
            <a:spLocks noGrp="1"/>
          </p:cNvSpPr>
          <p:nvPr>
            <p:ph type="sldNum" sz="quarter" idx="5"/>
          </p:nvPr>
        </p:nvSpPr>
        <p:spPr/>
        <p:txBody>
          <a:bodyPr/>
          <a:lstStyle/>
          <a:p>
            <a:fld id="{9A4EC7EF-95E1-3D44-A982-BC7A3E9C617E}" type="slidenum">
              <a:rPr lang="en-GB" smtClean="0"/>
              <a:t>40</a:t>
            </a:fld>
            <a:endParaRPr lang="en-GB"/>
          </a:p>
        </p:txBody>
      </p:sp>
    </p:spTree>
    <p:extLst>
      <p:ext uri="{BB962C8B-B14F-4D97-AF65-F5344CB8AC3E}">
        <p14:creationId xmlns:p14="http://schemas.microsoft.com/office/powerpoint/2010/main" val="107508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0A2F5-4766-ED1D-C0D9-BEE4EC077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CC5CA1-849C-706D-4B8A-F965C59C1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05D53-16B2-E682-85C5-02C9995F2F5D}"/>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05670412-D6B2-6062-EE34-FDECCC41B434}"/>
              </a:ext>
            </a:extLst>
          </p:cNvPr>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2746887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41</a:t>
            </a:fld>
            <a:endParaRPr lang="en-GB"/>
          </a:p>
        </p:txBody>
      </p:sp>
    </p:spTree>
    <p:extLst>
      <p:ext uri="{BB962C8B-B14F-4D97-AF65-F5344CB8AC3E}">
        <p14:creationId xmlns:p14="http://schemas.microsoft.com/office/powerpoint/2010/main" val="945111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42</a:t>
            </a:fld>
            <a:endParaRPr lang="en-GB"/>
          </a:p>
        </p:txBody>
      </p:sp>
    </p:spTree>
    <p:extLst>
      <p:ext uri="{BB962C8B-B14F-4D97-AF65-F5344CB8AC3E}">
        <p14:creationId xmlns:p14="http://schemas.microsoft.com/office/powerpoint/2010/main" val="2137208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43</a:t>
            </a:fld>
            <a:endParaRPr lang="en-GB"/>
          </a:p>
        </p:txBody>
      </p:sp>
    </p:spTree>
    <p:extLst>
      <p:ext uri="{BB962C8B-B14F-4D97-AF65-F5344CB8AC3E}">
        <p14:creationId xmlns:p14="http://schemas.microsoft.com/office/powerpoint/2010/main" val="19759024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44</a:t>
            </a:fld>
            <a:endParaRPr lang="en-GB"/>
          </a:p>
        </p:txBody>
      </p:sp>
    </p:spTree>
    <p:extLst>
      <p:ext uri="{BB962C8B-B14F-4D97-AF65-F5344CB8AC3E}">
        <p14:creationId xmlns:p14="http://schemas.microsoft.com/office/powerpoint/2010/main" val="3067998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45</a:t>
            </a:fld>
            <a:endParaRPr lang="en-GB"/>
          </a:p>
        </p:txBody>
      </p:sp>
    </p:spTree>
    <p:extLst>
      <p:ext uri="{BB962C8B-B14F-4D97-AF65-F5344CB8AC3E}">
        <p14:creationId xmlns:p14="http://schemas.microsoft.com/office/powerpoint/2010/main" val="142930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46</a:t>
            </a:fld>
            <a:endParaRPr lang="en-GB"/>
          </a:p>
        </p:txBody>
      </p:sp>
    </p:spTree>
    <p:extLst>
      <p:ext uri="{BB962C8B-B14F-4D97-AF65-F5344CB8AC3E}">
        <p14:creationId xmlns:p14="http://schemas.microsoft.com/office/powerpoint/2010/main" val="38281340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47</a:t>
            </a:fld>
            <a:endParaRPr lang="en-GB"/>
          </a:p>
        </p:txBody>
      </p:sp>
    </p:spTree>
    <p:extLst>
      <p:ext uri="{BB962C8B-B14F-4D97-AF65-F5344CB8AC3E}">
        <p14:creationId xmlns:p14="http://schemas.microsoft.com/office/powerpoint/2010/main" val="689149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48</a:t>
            </a:fld>
            <a:endParaRPr lang="en-GB"/>
          </a:p>
        </p:txBody>
      </p:sp>
    </p:spTree>
    <p:extLst>
      <p:ext uri="{BB962C8B-B14F-4D97-AF65-F5344CB8AC3E}">
        <p14:creationId xmlns:p14="http://schemas.microsoft.com/office/powerpoint/2010/main" val="2236236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49</a:t>
            </a:fld>
            <a:endParaRPr lang="en-GB"/>
          </a:p>
        </p:txBody>
      </p:sp>
    </p:spTree>
    <p:extLst>
      <p:ext uri="{BB962C8B-B14F-4D97-AF65-F5344CB8AC3E}">
        <p14:creationId xmlns:p14="http://schemas.microsoft.com/office/powerpoint/2010/main" val="3443083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50</a:t>
            </a:fld>
            <a:endParaRPr lang="en-GB"/>
          </a:p>
        </p:txBody>
      </p:sp>
    </p:spTree>
    <p:extLst>
      <p:ext uri="{BB962C8B-B14F-4D97-AF65-F5344CB8AC3E}">
        <p14:creationId xmlns:p14="http://schemas.microsoft.com/office/powerpoint/2010/main" val="386804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17411014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51</a:t>
            </a:fld>
            <a:endParaRPr lang="en-GB"/>
          </a:p>
        </p:txBody>
      </p:sp>
    </p:spTree>
    <p:extLst>
      <p:ext uri="{BB962C8B-B14F-4D97-AF65-F5344CB8AC3E}">
        <p14:creationId xmlns:p14="http://schemas.microsoft.com/office/powerpoint/2010/main" val="859790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8E3B4-CF09-C1EA-2169-BF215F5F6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703EF-D7C7-7985-87AE-1886DCFBB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DB09B-1BDF-B8E1-5F5A-9BF3C202CA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13BA2A-81F7-2F6E-E445-1E2CC1A1E107}"/>
              </a:ext>
            </a:extLst>
          </p:cNvPr>
          <p:cNvSpPr>
            <a:spLocks noGrp="1"/>
          </p:cNvSpPr>
          <p:nvPr>
            <p:ph type="sldNum" sz="quarter" idx="5"/>
          </p:nvPr>
        </p:nvSpPr>
        <p:spPr/>
        <p:txBody>
          <a:bodyPr/>
          <a:lstStyle/>
          <a:p>
            <a:fld id="{9A4EC7EF-95E1-3D44-A982-BC7A3E9C617E}" type="slidenum">
              <a:rPr lang="en-GB" smtClean="0"/>
              <a:t>52</a:t>
            </a:fld>
            <a:endParaRPr lang="en-GB"/>
          </a:p>
        </p:txBody>
      </p:sp>
    </p:spTree>
    <p:extLst>
      <p:ext uri="{BB962C8B-B14F-4D97-AF65-F5344CB8AC3E}">
        <p14:creationId xmlns:p14="http://schemas.microsoft.com/office/powerpoint/2010/main" val="2811409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B8A4D-AD92-1F2E-9145-8553B1694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4D2D4-79CF-B4FC-2371-32F1AADED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87B37-B220-B31A-6837-57995183AD1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6BA258-A209-EBDB-5687-36F29FBC75E6}"/>
              </a:ext>
            </a:extLst>
          </p:cNvPr>
          <p:cNvSpPr>
            <a:spLocks noGrp="1"/>
          </p:cNvSpPr>
          <p:nvPr>
            <p:ph type="sldNum" sz="quarter" idx="5"/>
          </p:nvPr>
        </p:nvSpPr>
        <p:spPr/>
        <p:txBody>
          <a:bodyPr/>
          <a:lstStyle/>
          <a:p>
            <a:fld id="{9A4EC7EF-95E1-3D44-A982-BC7A3E9C617E}" type="slidenum">
              <a:rPr lang="en-GB" smtClean="0"/>
              <a:t>53</a:t>
            </a:fld>
            <a:endParaRPr lang="en-GB"/>
          </a:p>
        </p:txBody>
      </p:sp>
    </p:spTree>
    <p:extLst>
      <p:ext uri="{BB962C8B-B14F-4D97-AF65-F5344CB8AC3E}">
        <p14:creationId xmlns:p14="http://schemas.microsoft.com/office/powerpoint/2010/main" val="27715614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54</a:t>
            </a:fld>
            <a:endParaRPr lang="en-GB"/>
          </a:p>
        </p:txBody>
      </p:sp>
    </p:spTree>
    <p:extLst>
      <p:ext uri="{BB962C8B-B14F-4D97-AF65-F5344CB8AC3E}">
        <p14:creationId xmlns:p14="http://schemas.microsoft.com/office/powerpoint/2010/main" val="402740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3437161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85131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1020603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116016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8AD164-A964-A9DB-2F1A-BDDBA15AA41B}"/>
              </a:ext>
            </a:extLst>
          </p:cNvPr>
          <p:cNvSpPr/>
          <p:nvPr userDrawn="1"/>
        </p:nvSpPr>
        <p:spPr>
          <a:xfrm>
            <a:off x="0" y="6343710"/>
            <a:ext cx="12192000" cy="514290"/>
          </a:xfrm>
          <a:prstGeom prst="rect">
            <a:avLst/>
          </a:prstGeom>
          <a:solidFill>
            <a:srgbClr val="012269"/>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59E12F74-B35D-E345-AF0B-B4696CA8F2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82BB54-378D-7C0E-5D40-9A79A6262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5FEE6C-8C6E-C320-6118-0EC42523E73D}"/>
              </a:ext>
            </a:extLst>
          </p:cNvPr>
          <p:cNvSpPr>
            <a:spLocks noGrp="1"/>
          </p:cNvSpPr>
          <p:nvPr>
            <p:ph type="dt" sz="half" idx="10"/>
          </p:nvPr>
        </p:nvSpPr>
        <p:spPr/>
        <p:txBody>
          <a:bodyPr/>
          <a:lstStyle/>
          <a:p>
            <a:fld id="{BF7CBBCA-AA67-4436-A318-49767EBA1CD4}" type="datetime1">
              <a:rPr lang="en-GB" smtClean="0"/>
              <a:t>14/08/2025</a:t>
            </a:fld>
            <a:endParaRPr lang="en-GB"/>
          </a:p>
        </p:txBody>
      </p:sp>
      <p:sp>
        <p:nvSpPr>
          <p:cNvPr id="5" name="Footer Placeholder 4">
            <a:extLst>
              <a:ext uri="{FF2B5EF4-FFF2-40B4-BE49-F238E27FC236}">
                <a16:creationId xmlns:a16="http://schemas.microsoft.com/office/drawing/2014/main" id="{6C3913C6-A5B8-8B57-ACBA-2B1B6C69BF50}"/>
              </a:ext>
            </a:extLst>
          </p:cNvPr>
          <p:cNvSpPr>
            <a:spLocks noGrp="1"/>
          </p:cNvSpPr>
          <p:nvPr>
            <p:ph type="ftr" sz="quarter" idx="11"/>
          </p:nvPr>
        </p:nvSpPr>
        <p:spPr/>
        <p:txBody>
          <a:bodyPr/>
          <a:lstStyle/>
          <a:p>
            <a:r>
              <a:rPr lang="en-GB"/>
              <a:t>Joint Steering Committee </a:t>
            </a:r>
          </a:p>
        </p:txBody>
      </p:sp>
      <p:sp>
        <p:nvSpPr>
          <p:cNvPr id="6" name="Slide Number Placeholder 5">
            <a:extLst>
              <a:ext uri="{FF2B5EF4-FFF2-40B4-BE49-F238E27FC236}">
                <a16:creationId xmlns:a16="http://schemas.microsoft.com/office/drawing/2014/main" id="{5B1C9144-726E-7B99-2D16-8AA5406C897B}"/>
              </a:ext>
            </a:extLst>
          </p:cNvPr>
          <p:cNvSpPr>
            <a:spLocks noGrp="1"/>
          </p:cNvSpPr>
          <p:nvPr>
            <p:ph type="sldNum" sz="quarter" idx="12"/>
          </p:nvPr>
        </p:nvSpPr>
        <p:spPr>
          <a:xfrm>
            <a:off x="-2324100" y="6370109"/>
            <a:ext cx="2743200" cy="365125"/>
          </a:xfrm>
        </p:spPr>
        <p:txBody>
          <a:bodyPr/>
          <a:lstStyle/>
          <a:p>
            <a:fld id="{B132670D-1CB6-4EFD-8359-3D710A71BAA9}" type="slidenum">
              <a:rPr lang="en-GB" smtClean="0"/>
              <a:t>‹#›</a:t>
            </a:fld>
            <a:endParaRPr lang="en-GB"/>
          </a:p>
        </p:txBody>
      </p:sp>
      <p:pic>
        <p:nvPicPr>
          <p:cNvPr id="1028" name="Picture 4" descr="Foreign and Commonwealth Office | LinkedIn">
            <a:extLst>
              <a:ext uri="{FF2B5EF4-FFF2-40B4-BE49-F238E27FC236}">
                <a16:creationId xmlns:a16="http://schemas.microsoft.com/office/drawing/2014/main" id="{3E19720B-F308-5DF2-0A8B-FEEE766ECBA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689237" y="6381478"/>
            <a:ext cx="411587" cy="4115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7350903C-175D-4B83-CA15-3973033B3765}"/>
              </a:ext>
            </a:extLst>
          </p:cNvPr>
          <p:cNvPicPr>
            <a:picLocks noChangeAspect="1"/>
          </p:cNvPicPr>
          <p:nvPr userDrawn="1"/>
        </p:nvPicPr>
        <p:blipFill>
          <a:blip r:embed="rId3"/>
          <a:stretch>
            <a:fillRect/>
          </a:stretch>
        </p:blipFill>
        <p:spPr>
          <a:xfrm>
            <a:off x="10203337" y="6429405"/>
            <a:ext cx="1485900" cy="342900"/>
          </a:xfrm>
          <a:prstGeom prst="rect">
            <a:avLst/>
          </a:prstGeom>
        </p:spPr>
      </p:pic>
    </p:spTree>
    <p:extLst>
      <p:ext uri="{BB962C8B-B14F-4D97-AF65-F5344CB8AC3E}">
        <p14:creationId xmlns:p14="http://schemas.microsoft.com/office/powerpoint/2010/main" val="3652810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5EB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8834050"/>
      </p:ext>
    </p:extLst>
  </p:cSld>
  <p:clrMapOvr>
    <a:masterClrMapping/>
  </p:clrMapOvr>
  <p:transition spd="slow" advClick="0" advTm="8000">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GB"/>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39986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91584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14/08/2025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833" r:id="rId2"/>
    <p:sldLayoutId id="2147483834" r:id="rId3"/>
    <p:sldLayoutId id="2147483826" r:id="rId4"/>
    <p:sldLayoutId id="2147483827" r:id="rId5"/>
    <p:sldLayoutId id="2147483818" r:id="rId6"/>
    <p:sldLayoutId id="2147483813" r:id="rId7"/>
    <p:sldLayoutId id="2147483814" r:id="rId8"/>
    <p:sldLayoutId id="2147483815" r:id="rId9"/>
    <p:sldLayoutId id="2147483719" r:id="rId10"/>
    <p:sldLayoutId id="2147483938" r:id="rId11"/>
    <p:sldLayoutId id="2147483939" r:id="rId12"/>
    <p:sldLayoutId id="2147483933" r:id="rId13"/>
    <p:sldLayoutId id="2147483824" r:id="rId14"/>
    <p:sldLayoutId id="2147483926" r:id="rId15"/>
    <p:sldLayoutId id="2147483927" r:id="rId16"/>
    <p:sldLayoutId id="2147483929" r:id="rId17"/>
    <p:sldLayoutId id="2147483928" r:id="rId18"/>
    <p:sldLayoutId id="2147483930" r:id="rId19"/>
    <p:sldLayoutId id="2147484010" r:id="rId20"/>
    <p:sldLayoutId id="2147483924" r:id="rId21"/>
    <p:sldLayoutId id="2147483940" r:id="rId22"/>
    <p:sldLayoutId id="2147483941" r:id="rId23"/>
    <p:sldLayoutId id="2147483942" r:id="rId24"/>
    <p:sldLayoutId id="2147483944" r:id="rId25"/>
    <p:sldLayoutId id="2147484011"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slide" Target="slide27.xml"/><Relationship Id="rId5" Type="http://schemas.openxmlformats.org/officeDocument/2006/relationships/slide" Target="slide20.xml"/><Relationship Id="rId4" Type="http://schemas.openxmlformats.org/officeDocument/2006/relationships/slide" Target="slide13.xml"/><Relationship Id="rId9" Type="http://schemas.openxmlformats.org/officeDocument/2006/relationships/slide" Target="slide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2.xml"/><Relationship Id="rId1" Type="http://schemas.openxmlformats.org/officeDocument/2006/relationships/slideLayout" Target="../slideLayouts/slideLayout2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3.xml"/><Relationship Id="rId1" Type="http://schemas.openxmlformats.org/officeDocument/2006/relationships/slideLayout" Target="../slideLayouts/slideLayout2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4.xml"/><Relationship Id="rId1" Type="http://schemas.openxmlformats.org/officeDocument/2006/relationships/slideLayout" Target="../slideLayouts/slideLayout2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5.xml"/><Relationship Id="rId1" Type="http://schemas.openxmlformats.org/officeDocument/2006/relationships/slideLayout" Target="../slideLayouts/slideLayout2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6.xml"/><Relationship Id="rId1" Type="http://schemas.openxmlformats.org/officeDocument/2006/relationships/slideLayout" Target="../slideLayouts/slideLayout2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8.xml"/><Relationship Id="rId1" Type="http://schemas.openxmlformats.org/officeDocument/2006/relationships/slideLayout" Target="../slideLayouts/slideLayout2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9.xml"/><Relationship Id="rId1" Type="http://schemas.openxmlformats.org/officeDocument/2006/relationships/slideLayout" Target="../slideLayouts/slideLayout2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50.xml"/><Relationship Id="rId1" Type="http://schemas.openxmlformats.org/officeDocument/2006/relationships/slideLayout" Target="../slideLayouts/slideLayout2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51.xml"/><Relationship Id="rId1" Type="http://schemas.openxmlformats.org/officeDocument/2006/relationships/slideLayout" Target="../slideLayouts/slideLayout2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52.xml"/><Relationship Id="rId1" Type="http://schemas.openxmlformats.org/officeDocument/2006/relationships/slideLayout" Target="../slideLayouts/slideLayout2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53.xml"/><Relationship Id="rId1" Type="http://schemas.openxmlformats.org/officeDocument/2006/relationships/slideLayout" Target="../slideLayouts/slideLayout2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8732-D29D-D683-21A3-10CEFEB0B54C}"/>
              </a:ext>
            </a:extLst>
          </p:cNvPr>
          <p:cNvSpPr>
            <a:spLocks noGrp="1"/>
          </p:cNvSpPr>
          <p:nvPr>
            <p:ph type="title"/>
          </p:nvPr>
        </p:nvSpPr>
        <p:spPr>
          <a:xfrm>
            <a:off x="762898" y="2957313"/>
            <a:ext cx="10515600" cy="1325563"/>
          </a:xfrm>
        </p:spPr>
        <p:txBody>
          <a:bodyPr/>
          <a:lstStyle/>
          <a:p>
            <a:r>
              <a:rPr lang="en-GB" dirty="0"/>
              <a:t>Pharmacy personas</a:t>
            </a:r>
            <a:br>
              <a:rPr lang="en-GB" dirty="0"/>
            </a:br>
            <a:br>
              <a:rPr lang="en-GB" sz="3600" i="1" dirty="0"/>
            </a:br>
            <a:r>
              <a:rPr lang="en-GB" sz="2400" dirty="0"/>
              <a:t>Understanding needs, experiences, concerns, behaviours and                   goals</a:t>
            </a:r>
            <a:r>
              <a:rPr lang="en-GB" sz="2400" b="0" dirty="0"/>
              <a:t> </a:t>
            </a:r>
            <a:r>
              <a:rPr lang="en-GB" sz="2400" dirty="0"/>
              <a:t>of the pharmacy workforce to enable better delivery of                          genomics-informed medicines optimisation</a:t>
            </a:r>
            <a:endParaRPr lang="en-GB" dirty="0">
              <a:cs typeface="Arial"/>
            </a:endParaRPr>
          </a:p>
        </p:txBody>
      </p:sp>
    </p:spTree>
    <p:extLst>
      <p:ext uri="{BB962C8B-B14F-4D97-AF65-F5344CB8AC3E}">
        <p14:creationId xmlns:p14="http://schemas.microsoft.com/office/powerpoint/2010/main" val="16897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What’s stopping me?</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3374248874"/>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7585E19-218C-BA78-52D8-B3669C8218AC}"/>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125169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convinces me?</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37020"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2248109895"/>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988EB7A-73C5-2E3B-BE99-1631CEF60AD5}"/>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40540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or who informs me?</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2094608816"/>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76A182E-3047-1421-AF34-74A56393A611}"/>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42038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2EB2-4215-2924-4B1B-4A2C4979BF2F}"/>
              </a:ext>
            </a:extLst>
          </p:cNvPr>
          <p:cNvSpPr>
            <a:spLocks noGrp="1"/>
          </p:cNvSpPr>
          <p:nvPr>
            <p:ph type="title"/>
          </p:nvPr>
        </p:nvSpPr>
        <p:spPr>
          <a:xfrm>
            <a:off x="770042" y="2442963"/>
            <a:ext cx="10515600" cy="1325563"/>
          </a:xfrm>
        </p:spPr>
        <p:txBody>
          <a:bodyPr/>
          <a:lstStyle/>
          <a:p>
            <a:r>
              <a:rPr lang="en-GB" dirty="0"/>
              <a:t>Persona 2: Community                   pharmacist</a:t>
            </a:r>
          </a:p>
        </p:txBody>
      </p:sp>
    </p:spTree>
    <p:extLst>
      <p:ext uri="{BB962C8B-B14F-4D97-AF65-F5344CB8AC3E}">
        <p14:creationId xmlns:p14="http://schemas.microsoft.com/office/powerpoint/2010/main" val="140581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do I do?</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628967231"/>
              </p:ext>
            </p:extLst>
          </p:nvPr>
        </p:nvGraphicFramePr>
        <p:xfrm>
          <a:off x="1736035" y="1239812"/>
          <a:ext cx="8825948" cy="5187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29CD8F9-C649-93B6-A528-AC85B91D1292}"/>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105685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53F9D-3BDD-7BC1-BB54-3E5B5C764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4DA3D-6661-8347-87EF-298554558D2F}"/>
              </a:ext>
            </a:extLst>
          </p:cNvPr>
          <p:cNvSpPr>
            <a:spLocks noGrp="1"/>
          </p:cNvSpPr>
          <p:nvPr>
            <p:ph type="title"/>
          </p:nvPr>
        </p:nvSpPr>
        <p:spPr>
          <a:xfrm>
            <a:off x="432000" y="618300"/>
            <a:ext cx="11404154" cy="621512"/>
          </a:xfrm>
        </p:spPr>
        <p:txBody>
          <a:bodyPr>
            <a:normAutofit/>
          </a:bodyPr>
          <a:lstStyle/>
          <a:p>
            <a:r>
              <a:rPr lang="en-GB" sz="3600" dirty="0"/>
              <a:t>Why do I do it?</a:t>
            </a:r>
          </a:p>
        </p:txBody>
      </p:sp>
      <p:sp>
        <p:nvSpPr>
          <p:cNvPr id="3" name="Text Placeholder 2">
            <a:extLst>
              <a:ext uri="{FF2B5EF4-FFF2-40B4-BE49-F238E27FC236}">
                <a16:creationId xmlns:a16="http://schemas.microsoft.com/office/drawing/2014/main" id="{620DEAAA-6C1D-3020-F18E-6D0A060F9B88}"/>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7533DB37-181E-9751-89BB-19864F85B79B}"/>
              </a:ext>
            </a:extLst>
          </p:cNvPr>
          <p:cNvGraphicFramePr/>
          <p:nvPr>
            <p:extLst>
              <p:ext uri="{D42A27DB-BD31-4B8C-83A1-F6EECF244321}">
                <p14:modId xmlns:p14="http://schemas.microsoft.com/office/powerpoint/2010/main" val="1365956407"/>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5621D12-A32A-CA59-0AAB-EA7CD6B9E242}"/>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104926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5364F-DDEE-C7C6-5FEF-EDB5CF367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2CDBE-4EFB-4994-4E3F-205EDC0E7A65}"/>
              </a:ext>
            </a:extLst>
          </p:cNvPr>
          <p:cNvSpPr>
            <a:spLocks noGrp="1"/>
          </p:cNvSpPr>
          <p:nvPr>
            <p:ph type="title"/>
          </p:nvPr>
        </p:nvSpPr>
        <p:spPr>
          <a:xfrm>
            <a:off x="432000" y="618300"/>
            <a:ext cx="11404154" cy="621512"/>
          </a:xfrm>
        </p:spPr>
        <p:txBody>
          <a:bodyPr>
            <a:normAutofit/>
          </a:bodyPr>
          <a:lstStyle/>
          <a:p>
            <a:r>
              <a:rPr lang="en-GB" sz="3600" dirty="0"/>
              <a:t>What do I want?</a:t>
            </a:r>
          </a:p>
        </p:txBody>
      </p:sp>
      <p:sp>
        <p:nvSpPr>
          <p:cNvPr id="3" name="Text Placeholder 2">
            <a:extLst>
              <a:ext uri="{FF2B5EF4-FFF2-40B4-BE49-F238E27FC236}">
                <a16:creationId xmlns:a16="http://schemas.microsoft.com/office/drawing/2014/main" id="{67B474C7-5B27-297E-8E71-2113F22A29B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77987CA2-1064-55B6-4C33-8D5716E37171}"/>
              </a:ext>
            </a:extLst>
          </p:cNvPr>
          <p:cNvGraphicFramePr/>
          <p:nvPr>
            <p:extLst>
              <p:ext uri="{D42A27DB-BD31-4B8C-83A1-F6EECF244321}">
                <p14:modId xmlns:p14="http://schemas.microsoft.com/office/powerpoint/2010/main" val="195654605"/>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63FBC97-BD55-E8E7-B8B6-8E1232DED6CC}"/>
              </a:ext>
            </a:extLst>
          </p:cNvPr>
          <p:cNvSpPr txBox="1"/>
          <p:nvPr/>
        </p:nvSpPr>
        <p:spPr>
          <a:xfrm>
            <a:off x="317698" y="6353897"/>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428191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B8411-1324-5996-878B-75D1834B1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E7C08-733E-81E9-160B-0209CBCBF165}"/>
              </a:ext>
            </a:extLst>
          </p:cNvPr>
          <p:cNvSpPr>
            <a:spLocks noGrp="1"/>
          </p:cNvSpPr>
          <p:nvPr>
            <p:ph type="title"/>
          </p:nvPr>
        </p:nvSpPr>
        <p:spPr>
          <a:xfrm>
            <a:off x="432000" y="618300"/>
            <a:ext cx="11404154" cy="621512"/>
          </a:xfrm>
        </p:spPr>
        <p:txBody>
          <a:bodyPr>
            <a:normAutofit/>
          </a:bodyPr>
          <a:lstStyle/>
          <a:p>
            <a:r>
              <a:rPr lang="en-GB" sz="3600" dirty="0"/>
              <a:t>What’s stopping me?</a:t>
            </a:r>
          </a:p>
        </p:txBody>
      </p:sp>
      <p:sp>
        <p:nvSpPr>
          <p:cNvPr id="3" name="Text Placeholder 2">
            <a:extLst>
              <a:ext uri="{FF2B5EF4-FFF2-40B4-BE49-F238E27FC236}">
                <a16:creationId xmlns:a16="http://schemas.microsoft.com/office/drawing/2014/main" id="{E17489C2-24D6-9BFA-E4BE-2BE1033AAB8E}"/>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F371DBD7-C49E-D691-E1B0-DDA3073CCB1F}"/>
              </a:ext>
            </a:extLst>
          </p:cNvPr>
          <p:cNvGraphicFramePr/>
          <p:nvPr>
            <p:extLst>
              <p:ext uri="{D42A27DB-BD31-4B8C-83A1-F6EECF244321}">
                <p14:modId xmlns:p14="http://schemas.microsoft.com/office/powerpoint/2010/main" val="2239095176"/>
              </p:ext>
            </p:extLst>
          </p:nvPr>
        </p:nvGraphicFramePr>
        <p:xfrm>
          <a:off x="1399023" y="1470557"/>
          <a:ext cx="9393954"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66E3372-03F3-4936-60A2-64FBD32ED00A}"/>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grpSp>
        <p:nvGrpSpPr>
          <p:cNvPr id="7" name="Group 6">
            <a:extLst>
              <a:ext uri="{FF2B5EF4-FFF2-40B4-BE49-F238E27FC236}">
                <a16:creationId xmlns:a16="http://schemas.microsoft.com/office/drawing/2014/main" id="{FC20A54D-A970-DF48-4B41-81305ED8570B}"/>
              </a:ext>
            </a:extLst>
          </p:cNvPr>
          <p:cNvGrpSpPr/>
          <p:nvPr/>
        </p:nvGrpSpPr>
        <p:grpSpPr>
          <a:xfrm>
            <a:off x="5237105" y="5078189"/>
            <a:ext cx="1717790" cy="1030674"/>
            <a:chOff x="1928361" y="3607496"/>
            <a:chExt cx="1717790" cy="1030674"/>
          </a:xfrm>
        </p:grpSpPr>
        <p:sp>
          <p:nvSpPr>
            <p:cNvPr id="8" name="Rectangle 7">
              <a:extLst>
                <a:ext uri="{FF2B5EF4-FFF2-40B4-BE49-F238E27FC236}">
                  <a16:creationId xmlns:a16="http://schemas.microsoft.com/office/drawing/2014/main" id="{53C6C4C3-553E-4056-9B8E-E277A859B74B}"/>
                </a:ext>
              </a:extLst>
            </p:cNvPr>
            <p:cNvSpPr/>
            <p:nvPr/>
          </p:nvSpPr>
          <p:spPr>
            <a:xfrm>
              <a:off x="1928361" y="3607496"/>
              <a:ext cx="1717790" cy="1030674"/>
            </a:xfrm>
            <a:prstGeom prst="rect">
              <a:avLst/>
            </a:prstGeom>
            <a:solidFill>
              <a:srgbClr val="FFCCCC"/>
            </a:solidFill>
            <a:ln w="12700"/>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9" name="TextBox 8">
              <a:extLst>
                <a:ext uri="{FF2B5EF4-FFF2-40B4-BE49-F238E27FC236}">
                  <a16:creationId xmlns:a16="http://schemas.microsoft.com/office/drawing/2014/main" id="{F2DFB5A0-8058-77E2-56AB-264CBD391C95}"/>
                </a:ext>
              </a:extLst>
            </p:cNvPr>
            <p:cNvSpPr txBox="1"/>
            <p:nvPr/>
          </p:nvSpPr>
          <p:spPr>
            <a:xfrm>
              <a:off x="1928361" y="3607496"/>
              <a:ext cx="1717790" cy="1030674"/>
            </a:xfrm>
            <a:prstGeom prst="rect">
              <a:avLst/>
            </a:prstGeom>
            <a:ln w="12700"/>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n-GB" sz="1400" dirty="0"/>
                <a:t>Unaware of referral routes – do we wait for patients to present or are we referring a cohort?</a:t>
              </a:r>
            </a:p>
          </p:txBody>
        </p:sp>
      </p:grpSp>
      <p:grpSp>
        <p:nvGrpSpPr>
          <p:cNvPr id="10" name="Group 9">
            <a:extLst>
              <a:ext uri="{FF2B5EF4-FFF2-40B4-BE49-F238E27FC236}">
                <a16:creationId xmlns:a16="http://schemas.microsoft.com/office/drawing/2014/main" id="{2EC97310-BB1F-9E0E-0BF4-F2E732C8BE5A}"/>
              </a:ext>
            </a:extLst>
          </p:cNvPr>
          <p:cNvGrpSpPr/>
          <p:nvPr/>
        </p:nvGrpSpPr>
        <p:grpSpPr>
          <a:xfrm>
            <a:off x="7156146" y="5078189"/>
            <a:ext cx="1717790" cy="1030674"/>
            <a:chOff x="1928361" y="3607496"/>
            <a:chExt cx="1717790" cy="1030674"/>
          </a:xfrm>
        </p:grpSpPr>
        <p:sp>
          <p:nvSpPr>
            <p:cNvPr id="11" name="Rectangle 10">
              <a:extLst>
                <a:ext uri="{FF2B5EF4-FFF2-40B4-BE49-F238E27FC236}">
                  <a16:creationId xmlns:a16="http://schemas.microsoft.com/office/drawing/2014/main" id="{48B72D09-CE5C-9F77-39DD-C7F2A09BE76A}"/>
                </a:ext>
              </a:extLst>
            </p:cNvPr>
            <p:cNvSpPr/>
            <p:nvPr/>
          </p:nvSpPr>
          <p:spPr>
            <a:xfrm>
              <a:off x="1928361" y="3607496"/>
              <a:ext cx="1717790" cy="1030674"/>
            </a:xfrm>
            <a:prstGeom prst="rect">
              <a:avLst/>
            </a:prstGeom>
            <a:solidFill>
              <a:srgbClr val="FFCCCC"/>
            </a:solidFill>
            <a:ln w="12700"/>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12" name="TextBox 11">
              <a:extLst>
                <a:ext uri="{FF2B5EF4-FFF2-40B4-BE49-F238E27FC236}">
                  <a16:creationId xmlns:a16="http://schemas.microsoft.com/office/drawing/2014/main" id="{32962A7B-6940-B33B-018C-315EF87A9F01}"/>
                </a:ext>
              </a:extLst>
            </p:cNvPr>
            <p:cNvSpPr txBox="1"/>
            <p:nvPr/>
          </p:nvSpPr>
          <p:spPr>
            <a:xfrm>
              <a:off x="1928361" y="3607496"/>
              <a:ext cx="1717790" cy="1030674"/>
            </a:xfrm>
            <a:prstGeom prst="rect">
              <a:avLst/>
            </a:prstGeom>
            <a:ln w="12700"/>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a:r>
                <a:rPr lang="en-GB" sz="1400" dirty="0"/>
                <a:t>Understanding/  navigating tension between profession &amp; system</a:t>
              </a:r>
            </a:p>
          </p:txBody>
        </p:sp>
      </p:grpSp>
    </p:spTree>
    <p:extLst>
      <p:ext uri="{BB962C8B-B14F-4D97-AF65-F5344CB8AC3E}">
        <p14:creationId xmlns:p14="http://schemas.microsoft.com/office/powerpoint/2010/main" val="49518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07676-3BFC-EDD9-A50E-030B9B695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088FF-A57C-7A18-3185-9F817EDA9B5A}"/>
              </a:ext>
            </a:extLst>
          </p:cNvPr>
          <p:cNvSpPr>
            <a:spLocks noGrp="1"/>
          </p:cNvSpPr>
          <p:nvPr>
            <p:ph type="title"/>
          </p:nvPr>
        </p:nvSpPr>
        <p:spPr>
          <a:xfrm>
            <a:off x="432000" y="618300"/>
            <a:ext cx="11404154" cy="621512"/>
          </a:xfrm>
        </p:spPr>
        <p:txBody>
          <a:bodyPr>
            <a:normAutofit/>
          </a:bodyPr>
          <a:lstStyle/>
          <a:p>
            <a:r>
              <a:rPr lang="en-GB" sz="3600" dirty="0"/>
              <a:t>What convinces me?</a:t>
            </a:r>
          </a:p>
        </p:txBody>
      </p:sp>
      <p:sp>
        <p:nvSpPr>
          <p:cNvPr id="3" name="Text Placeholder 2">
            <a:extLst>
              <a:ext uri="{FF2B5EF4-FFF2-40B4-BE49-F238E27FC236}">
                <a16:creationId xmlns:a16="http://schemas.microsoft.com/office/drawing/2014/main" id="{60DA3252-5D78-9B7C-D976-1D4A34FFE023}"/>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4426AED4-D4B1-B4B4-AF8C-5CE46B7F53C4}"/>
              </a:ext>
            </a:extLst>
          </p:cNvPr>
          <p:cNvGraphicFramePr/>
          <p:nvPr>
            <p:extLst>
              <p:ext uri="{D42A27DB-BD31-4B8C-83A1-F6EECF244321}">
                <p14:modId xmlns:p14="http://schemas.microsoft.com/office/powerpoint/2010/main" val="177704040"/>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CA014A5-CA85-CEC1-70F0-6112946E1D24}"/>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18900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B63A4-EB0F-92C5-D3A9-D2113A95C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114F20-3F94-6B9B-E11C-575A6CB5FD4B}"/>
              </a:ext>
            </a:extLst>
          </p:cNvPr>
          <p:cNvSpPr>
            <a:spLocks noGrp="1"/>
          </p:cNvSpPr>
          <p:nvPr>
            <p:ph type="title"/>
          </p:nvPr>
        </p:nvSpPr>
        <p:spPr>
          <a:xfrm>
            <a:off x="432000" y="618300"/>
            <a:ext cx="11404154" cy="621512"/>
          </a:xfrm>
        </p:spPr>
        <p:txBody>
          <a:bodyPr>
            <a:normAutofit/>
          </a:bodyPr>
          <a:lstStyle/>
          <a:p>
            <a:r>
              <a:rPr lang="en-GB" sz="3600" dirty="0"/>
              <a:t>What or who informs me?</a:t>
            </a:r>
          </a:p>
        </p:txBody>
      </p:sp>
      <p:sp>
        <p:nvSpPr>
          <p:cNvPr id="3" name="Text Placeholder 2">
            <a:extLst>
              <a:ext uri="{FF2B5EF4-FFF2-40B4-BE49-F238E27FC236}">
                <a16:creationId xmlns:a16="http://schemas.microsoft.com/office/drawing/2014/main" id="{5469412A-3960-C9BA-64B9-1E687E179B36}"/>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C9441B60-719D-35A5-8BE1-DC6FEF06DE17}"/>
              </a:ext>
            </a:extLst>
          </p:cNvPr>
          <p:cNvGraphicFramePr/>
          <p:nvPr>
            <p:extLst>
              <p:ext uri="{D42A27DB-BD31-4B8C-83A1-F6EECF244321}">
                <p14:modId xmlns:p14="http://schemas.microsoft.com/office/powerpoint/2010/main" val="1621416292"/>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DD4B8D7-7796-ECC2-13B4-2AD8AC0041FC}"/>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85128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950119"/>
            <a:ext cx="11397061" cy="5307806"/>
          </a:xfrm>
        </p:spPr>
        <p:txBody>
          <a:bodyPr>
            <a:noAutofit/>
          </a:bodyPr>
          <a:lstStyle/>
          <a:p>
            <a:pPr marL="457200" indent="-457200">
              <a:lnSpc>
                <a:spcPct val="160000"/>
              </a:lnSpc>
              <a:buFont typeface="Arial" panose="020B0604020202020204" pitchFamily="34" charset="0"/>
              <a:buChar char="•"/>
            </a:pPr>
            <a:r>
              <a:rPr lang="en-GB" sz="1900" dirty="0"/>
              <a:t>What are pharmacy personas and what are they not?</a:t>
            </a:r>
          </a:p>
          <a:p>
            <a:pPr marL="457200" indent="-457200">
              <a:lnSpc>
                <a:spcPct val="160000"/>
              </a:lnSpc>
              <a:buFont typeface="Arial" panose="020B0604020202020204" pitchFamily="34" charset="0"/>
              <a:buChar char="•"/>
            </a:pPr>
            <a:r>
              <a:rPr lang="en-GB" sz="1900" dirty="0"/>
              <a:t>How should pharmacy personas be used?</a:t>
            </a:r>
          </a:p>
          <a:p>
            <a:pPr marL="457200" indent="-457200">
              <a:lnSpc>
                <a:spcPct val="160000"/>
              </a:lnSpc>
              <a:buFont typeface="Arial" panose="020B0604020202020204" pitchFamily="34" charset="0"/>
              <a:buChar char="•"/>
            </a:pPr>
            <a:r>
              <a:rPr lang="en-GB" sz="1900" dirty="0"/>
              <a:t>Pharmacist personas:</a:t>
            </a:r>
          </a:p>
          <a:p>
            <a:pPr marL="1143000" lvl="1" indent="-457200">
              <a:lnSpc>
                <a:spcPct val="160000"/>
              </a:lnSpc>
            </a:pPr>
            <a:r>
              <a:rPr lang="en-GB" sz="1600" dirty="0">
                <a:hlinkClick r:id="rId3" action="ppaction://hlinksldjump"/>
              </a:rPr>
              <a:t>GP pharmacist/primary care network pharmacist</a:t>
            </a:r>
            <a:endParaRPr lang="en-GB" sz="1600" dirty="0"/>
          </a:p>
          <a:p>
            <a:pPr marL="1143000" lvl="1" indent="-457200">
              <a:lnSpc>
                <a:spcPct val="160000"/>
              </a:lnSpc>
            </a:pPr>
            <a:r>
              <a:rPr lang="en-GB" sz="1600" dirty="0">
                <a:hlinkClick r:id="rId4" action="ppaction://hlinksldjump"/>
              </a:rPr>
              <a:t>Community pharmacist</a:t>
            </a:r>
            <a:endParaRPr lang="en-GB" sz="1600" dirty="0"/>
          </a:p>
          <a:p>
            <a:pPr marL="1143000" lvl="1" indent="-457200">
              <a:lnSpc>
                <a:spcPct val="160000"/>
              </a:lnSpc>
            </a:pPr>
            <a:r>
              <a:rPr lang="en-GB" sz="1600" dirty="0">
                <a:hlinkClick r:id="rId5" action="ppaction://hlinksldjump"/>
              </a:rPr>
              <a:t>Secondary care pharmacist</a:t>
            </a:r>
            <a:endParaRPr lang="en-GB" sz="1600" dirty="0"/>
          </a:p>
          <a:p>
            <a:pPr marL="1143000" lvl="1" indent="-457200">
              <a:lnSpc>
                <a:spcPct val="160000"/>
              </a:lnSpc>
            </a:pPr>
            <a:r>
              <a:rPr lang="en-GB" sz="1600" dirty="0">
                <a:hlinkClick r:id="rId6" action="ppaction://hlinksldjump"/>
              </a:rPr>
              <a:t>ICB pharmacist</a:t>
            </a:r>
            <a:endParaRPr lang="en-GB" sz="1600" dirty="0"/>
          </a:p>
          <a:p>
            <a:pPr marL="457200" indent="-457200">
              <a:lnSpc>
                <a:spcPct val="160000"/>
              </a:lnSpc>
              <a:buFont typeface="Arial" panose="020B0604020202020204" pitchFamily="34" charset="0"/>
              <a:buChar char="•"/>
            </a:pPr>
            <a:r>
              <a:rPr lang="en-GB" sz="1900" dirty="0"/>
              <a:t>Pharmacy </a:t>
            </a:r>
            <a:r>
              <a:rPr lang="en-GB" sz="1900"/>
              <a:t>technician personas:</a:t>
            </a:r>
            <a:endParaRPr lang="en-GB" sz="1900" dirty="0"/>
          </a:p>
          <a:p>
            <a:pPr marL="1143000" lvl="1" indent="-457200">
              <a:lnSpc>
                <a:spcPct val="160000"/>
              </a:lnSpc>
            </a:pPr>
            <a:r>
              <a:rPr lang="en-GB" sz="1600" dirty="0">
                <a:hlinkClick r:id="rId7" action="ppaction://hlinksldjump"/>
              </a:rPr>
              <a:t>Primary care pharmacy technician</a:t>
            </a:r>
            <a:endParaRPr lang="en-GB" sz="1600" dirty="0"/>
          </a:p>
          <a:p>
            <a:pPr marL="1143000" lvl="1" indent="-457200">
              <a:lnSpc>
                <a:spcPct val="160000"/>
              </a:lnSpc>
            </a:pPr>
            <a:r>
              <a:rPr lang="en-GB" sz="1600" dirty="0">
                <a:hlinkClick r:id="rId8" action="ppaction://hlinksldjump"/>
              </a:rPr>
              <a:t>Secondary care pharmacy technician</a:t>
            </a:r>
            <a:endParaRPr lang="en-GB" sz="1600" dirty="0"/>
          </a:p>
          <a:p>
            <a:pPr marL="1143000" lvl="1" indent="-457200">
              <a:lnSpc>
                <a:spcPct val="160000"/>
              </a:lnSpc>
            </a:pPr>
            <a:r>
              <a:rPr lang="en-GB" sz="1600" dirty="0">
                <a:hlinkClick r:id="rId9" action="ppaction://hlinksldjump"/>
              </a:rPr>
              <a:t>ICB pharmacy technician</a:t>
            </a:r>
            <a:endParaRPr lang="en-GB" sz="1600" dirty="0"/>
          </a:p>
          <a:p>
            <a:pPr marL="1143000" lvl="1" indent="-457200">
              <a:lnSpc>
                <a:spcPct val="160000"/>
              </a:lnSpc>
            </a:pPr>
            <a:endParaRPr lang="en-GB" sz="2000" dirty="0"/>
          </a:p>
          <a:p>
            <a:pPr marL="1143000" lvl="1" indent="-457200">
              <a:lnSpc>
                <a:spcPct val="160000"/>
              </a:lnSpc>
            </a:pPr>
            <a:endParaRPr lang="en-GB" sz="2000" dirty="0"/>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167482"/>
            <a:ext cx="11404154" cy="865186"/>
          </a:xfrm>
        </p:spPr>
        <p:txBody>
          <a:bodyPr/>
          <a:lstStyle/>
          <a:p>
            <a:r>
              <a:rPr lang="en-GB" dirty="0"/>
              <a:t>Contents</a:t>
            </a:r>
            <a:endParaRPr lang="en-GB" spc="-40" dirty="0"/>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2EB2-4215-2924-4B1B-4A2C4979BF2F}"/>
              </a:ext>
            </a:extLst>
          </p:cNvPr>
          <p:cNvSpPr>
            <a:spLocks noGrp="1"/>
          </p:cNvSpPr>
          <p:nvPr>
            <p:ph type="title"/>
          </p:nvPr>
        </p:nvSpPr>
        <p:spPr>
          <a:xfrm>
            <a:off x="605736" y="2264369"/>
            <a:ext cx="10515600" cy="1325563"/>
          </a:xfrm>
        </p:spPr>
        <p:txBody>
          <a:bodyPr/>
          <a:lstStyle/>
          <a:p>
            <a:br>
              <a:rPr lang="en-GB" dirty="0"/>
            </a:br>
            <a:r>
              <a:rPr lang="en-GB" dirty="0"/>
              <a:t>Persona 3: Secondary care             pharmacist</a:t>
            </a:r>
            <a:br>
              <a:rPr lang="en-GB" i="1" dirty="0"/>
            </a:br>
            <a:br>
              <a:rPr lang="en-GB" sz="2000" i="1" dirty="0"/>
            </a:br>
            <a:r>
              <a:rPr lang="en-GB" sz="2000" i="1" dirty="0"/>
              <a:t>Clinical ward pharmacist, clinic OP pharmacist (overarching roles B6-B8a)</a:t>
            </a:r>
            <a:endParaRPr lang="en-GB" i="1" dirty="0"/>
          </a:p>
        </p:txBody>
      </p:sp>
    </p:spTree>
    <p:extLst>
      <p:ext uri="{BB962C8B-B14F-4D97-AF65-F5344CB8AC3E}">
        <p14:creationId xmlns:p14="http://schemas.microsoft.com/office/powerpoint/2010/main" val="246518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91128"/>
            <a:ext cx="11404154" cy="621512"/>
          </a:xfrm>
        </p:spPr>
        <p:txBody>
          <a:bodyPr>
            <a:normAutofit fontScale="90000"/>
          </a:bodyPr>
          <a:lstStyle/>
          <a:p>
            <a:r>
              <a:rPr lang="en-GB" sz="4000" dirty="0"/>
              <a:t>What do I do?</a:t>
            </a:r>
            <a:br>
              <a:rPr lang="en-GB" sz="3600" u="sng" dirty="0"/>
            </a:br>
            <a:endParaRPr lang="en-GB" sz="3600" i="1" u="sng" dirty="0"/>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3343525948"/>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871A08F-B27D-EBC6-E52A-81D32C3EBF01}"/>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2561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3D1B4-7AD3-6138-30E5-72E1E625D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4C386-FBAB-7FD2-A7BF-2D5DB8653813}"/>
              </a:ext>
            </a:extLst>
          </p:cNvPr>
          <p:cNvSpPr>
            <a:spLocks noGrp="1"/>
          </p:cNvSpPr>
          <p:nvPr>
            <p:ph type="title"/>
          </p:nvPr>
        </p:nvSpPr>
        <p:spPr>
          <a:xfrm>
            <a:off x="432000" y="618300"/>
            <a:ext cx="11404154" cy="621512"/>
          </a:xfrm>
        </p:spPr>
        <p:txBody>
          <a:bodyPr>
            <a:normAutofit/>
          </a:bodyPr>
          <a:lstStyle/>
          <a:p>
            <a:r>
              <a:rPr lang="en-GB" sz="3600" dirty="0"/>
              <a:t>Why do I do it?</a:t>
            </a:r>
          </a:p>
        </p:txBody>
      </p:sp>
      <p:sp>
        <p:nvSpPr>
          <p:cNvPr id="3" name="Text Placeholder 2">
            <a:extLst>
              <a:ext uri="{FF2B5EF4-FFF2-40B4-BE49-F238E27FC236}">
                <a16:creationId xmlns:a16="http://schemas.microsoft.com/office/drawing/2014/main" id="{5AFDA9C4-7CF1-B70D-0630-CFB7F8500239}"/>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DCD1BA39-28F6-DB9B-9B7A-33F908D4EBCB}"/>
              </a:ext>
            </a:extLst>
          </p:cNvPr>
          <p:cNvGraphicFramePr/>
          <p:nvPr>
            <p:extLst>
              <p:ext uri="{D42A27DB-BD31-4B8C-83A1-F6EECF244321}">
                <p14:modId xmlns:p14="http://schemas.microsoft.com/office/powerpoint/2010/main" val="1176508493"/>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48B8111-B0F0-8937-2FE9-75F509252C3E}"/>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2285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do I want?</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756940555"/>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97AC069-E45C-624F-545C-A772404DBEF9}"/>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1888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What’s stopping me?</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887240522"/>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ECF13FD-616B-B024-340A-F2406720100F}"/>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28522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2030-12E6-9B6D-8D7E-1D850E477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889B5-C64F-1DE2-A117-35835AE2FFF4}"/>
              </a:ext>
            </a:extLst>
          </p:cNvPr>
          <p:cNvSpPr>
            <a:spLocks noGrp="1"/>
          </p:cNvSpPr>
          <p:nvPr>
            <p:ph type="title"/>
          </p:nvPr>
        </p:nvSpPr>
        <p:spPr>
          <a:xfrm>
            <a:off x="432000" y="618300"/>
            <a:ext cx="11404154" cy="621512"/>
          </a:xfrm>
        </p:spPr>
        <p:txBody>
          <a:bodyPr>
            <a:normAutofit/>
          </a:bodyPr>
          <a:lstStyle/>
          <a:p>
            <a:r>
              <a:rPr lang="en-GB" sz="3600" dirty="0"/>
              <a:t>What convinces me?</a:t>
            </a:r>
          </a:p>
        </p:txBody>
      </p:sp>
      <p:sp>
        <p:nvSpPr>
          <p:cNvPr id="3" name="Text Placeholder 2">
            <a:extLst>
              <a:ext uri="{FF2B5EF4-FFF2-40B4-BE49-F238E27FC236}">
                <a16:creationId xmlns:a16="http://schemas.microsoft.com/office/drawing/2014/main" id="{CABB47D2-F057-7DEC-0548-BF0DF8DD675D}"/>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BBA1BEE8-4FF5-EFCC-4D08-1A0173B9BBC7}"/>
              </a:ext>
            </a:extLst>
          </p:cNvPr>
          <p:cNvGraphicFramePr/>
          <p:nvPr>
            <p:extLst>
              <p:ext uri="{D42A27DB-BD31-4B8C-83A1-F6EECF244321}">
                <p14:modId xmlns:p14="http://schemas.microsoft.com/office/powerpoint/2010/main" val="1521067683"/>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2D57C78-B46F-D812-15D8-5E32B62C4092}"/>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97956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FC40B-346D-09F1-7A0D-B24E78E98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35B4A-0DF0-17DD-03B7-8E1F115C4951}"/>
              </a:ext>
            </a:extLst>
          </p:cNvPr>
          <p:cNvSpPr>
            <a:spLocks noGrp="1"/>
          </p:cNvSpPr>
          <p:nvPr>
            <p:ph type="title"/>
          </p:nvPr>
        </p:nvSpPr>
        <p:spPr>
          <a:xfrm>
            <a:off x="432000" y="618300"/>
            <a:ext cx="11404154" cy="621512"/>
          </a:xfrm>
        </p:spPr>
        <p:txBody>
          <a:bodyPr>
            <a:normAutofit/>
          </a:bodyPr>
          <a:lstStyle/>
          <a:p>
            <a:r>
              <a:rPr lang="en-GB" sz="3600" dirty="0"/>
              <a:t>What or who informs me?</a:t>
            </a:r>
          </a:p>
        </p:txBody>
      </p:sp>
      <p:sp>
        <p:nvSpPr>
          <p:cNvPr id="3" name="Text Placeholder 2">
            <a:extLst>
              <a:ext uri="{FF2B5EF4-FFF2-40B4-BE49-F238E27FC236}">
                <a16:creationId xmlns:a16="http://schemas.microsoft.com/office/drawing/2014/main" id="{A8438C0F-9980-FB89-E0BE-89D16AE37CFF}"/>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AE586ABA-C12C-EBCE-D88F-FC25031552E7}"/>
              </a:ext>
            </a:extLst>
          </p:cNvPr>
          <p:cNvGraphicFramePr/>
          <p:nvPr>
            <p:extLst>
              <p:ext uri="{D42A27DB-BD31-4B8C-83A1-F6EECF244321}">
                <p14:modId xmlns:p14="http://schemas.microsoft.com/office/powerpoint/2010/main" val="3341323758"/>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76E8476-8891-E866-6570-01C352F21EE6}"/>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5683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2EB2-4215-2924-4B1B-4A2C4979BF2F}"/>
              </a:ext>
            </a:extLst>
          </p:cNvPr>
          <p:cNvSpPr>
            <a:spLocks noGrp="1"/>
          </p:cNvSpPr>
          <p:nvPr>
            <p:ph type="title"/>
          </p:nvPr>
        </p:nvSpPr>
        <p:spPr>
          <a:xfrm>
            <a:off x="905773" y="2200076"/>
            <a:ext cx="10515600" cy="1325563"/>
          </a:xfrm>
        </p:spPr>
        <p:txBody>
          <a:bodyPr/>
          <a:lstStyle/>
          <a:p>
            <a:br>
              <a:rPr lang="en-GB" dirty="0"/>
            </a:br>
            <a:r>
              <a:rPr lang="en-GB" dirty="0"/>
              <a:t>Persona 4: ICB pharmacist</a:t>
            </a:r>
          </a:p>
        </p:txBody>
      </p:sp>
    </p:spTree>
    <p:extLst>
      <p:ext uri="{BB962C8B-B14F-4D97-AF65-F5344CB8AC3E}">
        <p14:creationId xmlns:p14="http://schemas.microsoft.com/office/powerpoint/2010/main" val="88239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do I do?</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3021514601"/>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42494E7-C36D-B18C-FD8F-221A6ED29833}"/>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171011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Why do I do it?</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884979815"/>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235071B-B2F6-58C3-F46D-79ADD6DBD0B1}"/>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83857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1424-BA10-9A5A-73B6-5FF3EAE17CA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35AD1F5-657F-77EF-4F2D-69E4FF90DFEB}"/>
              </a:ext>
            </a:extLst>
          </p:cNvPr>
          <p:cNvSpPr>
            <a:spLocks noGrp="1"/>
          </p:cNvSpPr>
          <p:nvPr>
            <p:ph idx="1"/>
          </p:nvPr>
        </p:nvSpPr>
        <p:spPr>
          <a:xfrm>
            <a:off x="391340" y="1344811"/>
            <a:ext cx="11397061" cy="4964190"/>
          </a:xfrm>
        </p:spPr>
        <p:txBody>
          <a:bodyPr>
            <a:noAutofit/>
          </a:bodyPr>
          <a:lstStyle/>
          <a:p>
            <a:pPr marL="457200" indent="-457200">
              <a:lnSpc>
                <a:spcPct val="160000"/>
              </a:lnSpc>
              <a:buFont typeface="Arial" panose="020B0604020202020204" pitchFamily="34" charset="0"/>
              <a:buChar char="•"/>
            </a:pPr>
            <a:r>
              <a:rPr lang="en-GB" sz="2000" dirty="0"/>
              <a:t>These personas provide an overview of what pharmacists and pharmacy technicians working across different areas of practice consider day-to-day, in terms of the following questions:</a:t>
            </a:r>
          </a:p>
          <a:p>
            <a:pPr>
              <a:lnSpc>
                <a:spcPct val="160000"/>
              </a:lnSpc>
            </a:pPr>
            <a:endParaRPr lang="en-GB" sz="2000" dirty="0"/>
          </a:p>
          <a:p>
            <a:pPr>
              <a:lnSpc>
                <a:spcPct val="160000"/>
              </a:lnSpc>
            </a:pPr>
            <a:endParaRPr lang="en-GB" sz="2000" dirty="0"/>
          </a:p>
          <a:p>
            <a:pPr>
              <a:lnSpc>
                <a:spcPct val="160000"/>
              </a:lnSpc>
            </a:pPr>
            <a:endParaRPr lang="en-GB" sz="2000" dirty="0"/>
          </a:p>
          <a:p>
            <a:pPr>
              <a:lnSpc>
                <a:spcPct val="160000"/>
              </a:lnSpc>
            </a:pPr>
            <a:endParaRPr lang="en-GB" sz="400" dirty="0"/>
          </a:p>
          <a:p>
            <a:pPr marL="457200" indent="-457200">
              <a:lnSpc>
                <a:spcPct val="160000"/>
              </a:lnSpc>
              <a:buFont typeface="Arial" panose="020B0604020202020204" pitchFamily="34" charset="0"/>
              <a:buChar char="•"/>
            </a:pPr>
            <a:r>
              <a:rPr lang="en-GB" sz="2000" dirty="0"/>
              <a:t>They introduce general themes and areas that may be important in professional practice to deliver genomics-informed medicines optimisation to patients as services develop.</a:t>
            </a:r>
          </a:p>
          <a:p>
            <a:pPr marL="457200" indent="-457200">
              <a:lnSpc>
                <a:spcPct val="160000"/>
              </a:lnSpc>
              <a:buFont typeface="Arial" panose="020B0604020202020204" pitchFamily="34" charset="0"/>
              <a:buChar char="•"/>
            </a:pPr>
            <a:r>
              <a:rPr lang="en-GB" sz="2000" dirty="0"/>
              <a:t>We collected information from four cohorts of pharmacists and three cohorts of pharmacy technicians across primary and secondary care.</a:t>
            </a:r>
          </a:p>
        </p:txBody>
      </p:sp>
      <p:sp>
        <p:nvSpPr>
          <p:cNvPr id="17" name="Title 4">
            <a:extLst>
              <a:ext uri="{FF2B5EF4-FFF2-40B4-BE49-F238E27FC236}">
                <a16:creationId xmlns:a16="http://schemas.microsoft.com/office/drawing/2014/main" id="{1DF716DF-A9DE-D349-C568-C1B68C087B7E}"/>
              </a:ext>
            </a:extLst>
          </p:cNvPr>
          <p:cNvSpPr>
            <a:spLocks noGrp="1"/>
          </p:cNvSpPr>
          <p:nvPr>
            <p:ph type="title"/>
          </p:nvPr>
        </p:nvSpPr>
        <p:spPr>
          <a:xfrm>
            <a:off x="432000" y="451050"/>
            <a:ext cx="11404154" cy="865186"/>
          </a:xfrm>
        </p:spPr>
        <p:txBody>
          <a:bodyPr/>
          <a:lstStyle/>
          <a:p>
            <a:r>
              <a:rPr lang="en-GB" dirty="0"/>
              <a:t>What are pharmacy personas?</a:t>
            </a:r>
            <a:endParaRPr lang="en-GB" spc="-40" dirty="0"/>
          </a:p>
        </p:txBody>
      </p:sp>
      <p:sp>
        <p:nvSpPr>
          <p:cNvPr id="12" name="Rectangle: Rounded Corners 11">
            <a:extLst>
              <a:ext uri="{FF2B5EF4-FFF2-40B4-BE49-F238E27FC236}">
                <a16:creationId xmlns:a16="http://schemas.microsoft.com/office/drawing/2014/main" id="{C04B32C7-FC07-4EDF-DFEC-F1058BE645C3}"/>
              </a:ext>
            </a:extLst>
          </p:cNvPr>
          <p:cNvSpPr/>
          <p:nvPr/>
        </p:nvSpPr>
        <p:spPr>
          <a:xfrm>
            <a:off x="721002" y="2642590"/>
            <a:ext cx="2520471" cy="57199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Text Placeholder 2">
            <a:extLst>
              <a:ext uri="{FF2B5EF4-FFF2-40B4-BE49-F238E27FC236}">
                <a16:creationId xmlns:a16="http://schemas.microsoft.com/office/drawing/2014/main" id="{6EEE5CE8-6F85-3AD5-A0CB-58AF64931970}"/>
              </a:ext>
            </a:extLst>
          </p:cNvPr>
          <p:cNvSpPr txBox="1">
            <a:spLocks/>
          </p:cNvSpPr>
          <p:nvPr/>
        </p:nvSpPr>
        <p:spPr>
          <a:xfrm>
            <a:off x="453432" y="2642590"/>
            <a:ext cx="3067612" cy="541482"/>
          </a:xfrm>
          <a:prstGeom prst="rect">
            <a:avLst/>
          </a:prstGeom>
        </p:spPr>
        <p:txBody>
          <a:bodyPr vert="horz" lIns="0" tIns="0" rIns="0" bIns="0" rtlCol="0">
            <a:noAutofit/>
          </a:bodyPr>
          <a:lstStyle>
            <a:defPPr>
              <a:defRPr lang="en-US"/>
            </a:defPPr>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i="1" dirty="0"/>
              <a:t>What do I do?                                                     i.e. what is my role?</a:t>
            </a:r>
          </a:p>
        </p:txBody>
      </p:sp>
      <p:sp>
        <p:nvSpPr>
          <p:cNvPr id="14" name="Rectangle: Rounded Corners 13">
            <a:extLst>
              <a:ext uri="{FF2B5EF4-FFF2-40B4-BE49-F238E27FC236}">
                <a16:creationId xmlns:a16="http://schemas.microsoft.com/office/drawing/2014/main" id="{EC000AFD-4007-6D50-C86A-5CEC9DD55F89}"/>
              </a:ext>
            </a:extLst>
          </p:cNvPr>
          <p:cNvSpPr/>
          <p:nvPr/>
        </p:nvSpPr>
        <p:spPr>
          <a:xfrm>
            <a:off x="699196" y="3393987"/>
            <a:ext cx="2562319" cy="577927"/>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5" name="Text Placeholder 2">
            <a:extLst>
              <a:ext uri="{FF2B5EF4-FFF2-40B4-BE49-F238E27FC236}">
                <a16:creationId xmlns:a16="http://schemas.microsoft.com/office/drawing/2014/main" id="{1D6E5C41-7A1F-371F-1B26-D48F5BE2809B}"/>
              </a:ext>
            </a:extLst>
          </p:cNvPr>
          <p:cNvSpPr txBox="1">
            <a:spLocks/>
          </p:cNvSpPr>
          <p:nvPr/>
        </p:nvSpPr>
        <p:spPr>
          <a:xfrm>
            <a:off x="432000" y="3421481"/>
            <a:ext cx="3118544" cy="577927"/>
          </a:xfrm>
          <a:prstGeom prst="rect">
            <a:avLst/>
          </a:prstGeom>
        </p:spPr>
        <p:txBody>
          <a:bodyPr vert="horz" lIns="0" tIns="0" rIns="0" bIns="0" rtlCol="0">
            <a:noAutofit/>
          </a:bodyPr>
          <a:lstStyle>
            <a:defPPr>
              <a:defRPr lang="en-US"/>
            </a:defPPr>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i="1" dirty="0"/>
              <a:t>Why do I do it?                                                   i.e. what motivates me?</a:t>
            </a:r>
          </a:p>
        </p:txBody>
      </p:sp>
      <p:grpSp>
        <p:nvGrpSpPr>
          <p:cNvPr id="23" name="Group 22">
            <a:extLst>
              <a:ext uri="{FF2B5EF4-FFF2-40B4-BE49-F238E27FC236}">
                <a16:creationId xmlns:a16="http://schemas.microsoft.com/office/drawing/2014/main" id="{29D66936-3B93-5D70-DD18-D47CA0DC23AF}"/>
              </a:ext>
            </a:extLst>
          </p:cNvPr>
          <p:cNvGrpSpPr/>
          <p:nvPr/>
        </p:nvGrpSpPr>
        <p:grpSpPr>
          <a:xfrm>
            <a:off x="3299122" y="2919435"/>
            <a:ext cx="2748931" cy="673405"/>
            <a:chOff x="2413935" y="4029075"/>
            <a:chExt cx="3302900" cy="673405"/>
          </a:xfrm>
        </p:grpSpPr>
        <p:sp>
          <p:nvSpPr>
            <p:cNvPr id="16" name="Rectangle: Rounded Corners 15">
              <a:extLst>
                <a:ext uri="{FF2B5EF4-FFF2-40B4-BE49-F238E27FC236}">
                  <a16:creationId xmlns:a16="http://schemas.microsoft.com/office/drawing/2014/main" id="{E2445284-8145-E38B-762D-3A42C9881917}"/>
                </a:ext>
              </a:extLst>
            </p:cNvPr>
            <p:cNvSpPr/>
            <p:nvPr/>
          </p:nvSpPr>
          <p:spPr>
            <a:xfrm>
              <a:off x="2575634" y="4029075"/>
              <a:ext cx="2979505" cy="673405"/>
            </a:xfrm>
            <a:prstGeom prst="roundRect">
              <a:avLst/>
            </a:prstGeom>
            <a:solidFill>
              <a:srgbClr val="80D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 Placeholder 2">
              <a:extLst>
                <a:ext uri="{FF2B5EF4-FFF2-40B4-BE49-F238E27FC236}">
                  <a16:creationId xmlns:a16="http://schemas.microsoft.com/office/drawing/2014/main" id="{79CA0517-B663-E0E8-728C-A2AB993928C7}"/>
                </a:ext>
              </a:extLst>
            </p:cNvPr>
            <p:cNvSpPr txBox="1">
              <a:spLocks/>
            </p:cNvSpPr>
            <p:nvPr/>
          </p:nvSpPr>
          <p:spPr>
            <a:xfrm>
              <a:off x="2413935" y="4097464"/>
              <a:ext cx="3302900" cy="577927"/>
            </a:xfrm>
            <a:prstGeom prst="rect">
              <a:avLst/>
            </a:prstGeom>
          </p:spPr>
          <p:txBody>
            <a:bodyPr vert="horz" lIns="0" tIns="0" rIns="0" bIns="0" rtlCol="0">
              <a:noAutofit/>
            </a:bodyPr>
            <a:lstStyle>
              <a:defPPr>
                <a:defRPr lang="en-US"/>
              </a:defPPr>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i="1" dirty="0"/>
                <a:t>What do I need/want from                     genomics education?</a:t>
              </a:r>
            </a:p>
          </p:txBody>
        </p:sp>
      </p:grpSp>
      <p:grpSp>
        <p:nvGrpSpPr>
          <p:cNvPr id="25" name="Group 24">
            <a:extLst>
              <a:ext uri="{FF2B5EF4-FFF2-40B4-BE49-F238E27FC236}">
                <a16:creationId xmlns:a16="http://schemas.microsoft.com/office/drawing/2014/main" id="{231B303A-A9B5-11D1-F71A-B8E8F1F49F34}"/>
              </a:ext>
            </a:extLst>
          </p:cNvPr>
          <p:cNvGrpSpPr/>
          <p:nvPr/>
        </p:nvGrpSpPr>
        <p:grpSpPr>
          <a:xfrm>
            <a:off x="6099185" y="2767891"/>
            <a:ext cx="2881674" cy="960318"/>
            <a:chOff x="2575634" y="4863028"/>
            <a:chExt cx="2979505" cy="662069"/>
          </a:xfrm>
        </p:grpSpPr>
        <p:sp>
          <p:nvSpPr>
            <p:cNvPr id="19" name="Rectangle: Rounded Corners 18">
              <a:extLst>
                <a:ext uri="{FF2B5EF4-FFF2-40B4-BE49-F238E27FC236}">
                  <a16:creationId xmlns:a16="http://schemas.microsoft.com/office/drawing/2014/main" id="{29E0BBE2-216D-5B5D-888D-7D54C5355E43}"/>
                </a:ext>
              </a:extLst>
            </p:cNvPr>
            <p:cNvSpPr/>
            <p:nvPr/>
          </p:nvSpPr>
          <p:spPr>
            <a:xfrm>
              <a:off x="2575634" y="4863028"/>
              <a:ext cx="2979505" cy="662069"/>
            </a:xfrm>
            <a:prstGeom prst="roundRect">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Text Placeholder 2">
              <a:extLst>
                <a:ext uri="{FF2B5EF4-FFF2-40B4-BE49-F238E27FC236}">
                  <a16:creationId xmlns:a16="http://schemas.microsoft.com/office/drawing/2014/main" id="{2C89995B-B24F-20BD-B113-37B2871DF09C}"/>
                </a:ext>
              </a:extLst>
            </p:cNvPr>
            <p:cNvSpPr txBox="1">
              <a:spLocks/>
            </p:cNvSpPr>
            <p:nvPr/>
          </p:nvSpPr>
          <p:spPr>
            <a:xfrm>
              <a:off x="2653093" y="4907912"/>
              <a:ext cx="2824586" cy="577927"/>
            </a:xfrm>
            <a:prstGeom prst="rect">
              <a:avLst/>
            </a:prstGeom>
          </p:spPr>
          <p:txBody>
            <a:bodyPr vert="horz" lIns="0" tIns="0" rIns="0" bIns="0" rtlCol="0">
              <a:noAutofit/>
            </a:bodyPr>
            <a:lstStyle>
              <a:defPPr>
                <a:defRPr lang="en-US"/>
              </a:defPPr>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i="1" dirty="0"/>
                <a:t>What’s stopping me?                     i.e. what barriers prevent me using genomics in my role?</a:t>
              </a:r>
            </a:p>
          </p:txBody>
        </p:sp>
      </p:grpSp>
      <p:grpSp>
        <p:nvGrpSpPr>
          <p:cNvPr id="9" name="Group 8">
            <a:extLst>
              <a:ext uri="{FF2B5EF4-FFF2-40B4-BE49-F238E27FC236}">
                <a16:creationId xmlns:a16="http://schemas.microsoft.com/office/drawing/2014/main" id="{908F3373-A5DB-DFB2-F6D6-18CED5C84A77}"/>
              </a:ext>
            </a:extLst>
          </p:cNvPr>
          <p:cNvGrpSpPr/>
          <p:nvPr/>
        </p:nvGrpSpPr>
        <p:grpSpPr>
          <a:xfrm>
            <a:off x="8836279" y="2615096"/>
            <a:ext cx="3119962" cy="672839"/>
            <a:chOff x="8829034" y="2786546"/>
            <a:chExt cx="3119962" cy="672839"/>
          </a:xfrm>
        </p:grpSpPr>
        <p:sp>
          <p:nvSpPr>
            <p:cNvPr id="3" name="Rectangle: Rounded Corners 2">
              <a:extLst>
                <a:ext uri="{FF2B5EF4-FFF2-40B4-BE49-F238E27FC236}">
                  <a16:creationId xmlns:a16="http://schemas.microsoft.com/office/drawing/2014/main" id="{CD6ACA00-1BB6-6F25-B642-B9E1047D496E}"/>
                </a:ext>
              </a:extLst>
            </p:cNvPr>
            <p:cNvSpPr/>
            <p:nvPr/>
          </p:nvSpPr>
          <p:spPr>
            <a:xfrm>
              <a:off x="9112092" y="2786546"/>
              <a:ext cx="2563484" cy="571996"/>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ext Placeholder 2">
              <a:extLst>
                <a:ext uri="{FF2B5EF4-FFF2-40B4-BE49-F238E27FC236}">
                  <a16:creationId xmlns:a16="http://schemas.microsoft.com/office/drawing/2014/main" id="{4787C711-21C7-F7F0-6C61-2D0B038CD9E2}"/>
                </a:ext>
              </a:extLst>
            </p:cNvPr>
            <p:cNvSpPr txBox="1">
              <a:spLocks/>
            </p:cNvSpPr>
            <p:nvPr/>
          </p:nvSpPr>
          <p:spPr>
            <a:xfrm>
              <a:off x="8829034" y="2917903"/>
              <a:ext cx="3119962" cy="541482"/>
            </a:xfrm>
            <a:prstGeom prst="rect">
              <a:avLst/>
            </a:prstGeom>
          </p:spPr>
          <p:txBody>
            <a:bodyPr vert="horz" lIns="0" tIns="0" rIns="0" bIns="0" rtlCol="0">
              <a:noAutofit/>
            </a:bodyPr>
            <a:lstStyle>
              <a:defPPr>
                <a:defRPr lang="en-US"/>
              </a:defPPr>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i="1" dirty="0"/>
                <a:t>What convinces me?</a:t>
              </a:r>
            </a:p>
          </p:txBody>
        </p:sp>
      </p:grpSp>
      <p:grpSp>
        <p:nvGrpSpPr>
          <p:cNvPr id="10" name="Group 9">
            <a:extLst>
              <a:ext uri="{FF2B5EF4-FFF2-40B4-BE49-F238E27FC236}">
                <a16:creationId xmlns:a16="http://schemas.microsoft.com/office/drawing/2014/main" id="{F9C3500B-649B-1B67-2BD1-7857F6C59977}"/>
              </a:ext>
            </a:extLst>
          </p:cNvPr>
          <p:cNvGrpSpPr/>
          <p:nvPr/>
        </p:nvGrpSpPr>
        <p:grpSpPr>
          <a:xfrm>
            <a:off x="8847200" y="3366493"/>
            <a:ext cx="3119962" cy="691658"/>
            <a:chOff x="8839955" y="3537943"/>
            <a:chExt cx="3119962" cy="691658"/>
          </a:xfrm>
        </p:grpSpPr>
        <p:sp>
          <p:nvSpPr>
            <p:cNvPr id="7" name="Rectangle: Rounded Corners 6">
              <a:extLst>
                <a:ext uri="{FF2B5EF4-FFF2-40B4-BE49-F238E27FC236}">
                  <a16:creationId xmlns:a16="http://schemas.microsoft.com/office/drawing/2014/main" id="{65141EB3-4E5E-BD4E-2E33-6BE4EA5FD313}"/>
                </a:ext>
              </a:extLst>
            </p:cNvPr>
            <p:cNvSpPr/>
            <p:nvPr/>
          </p:nvSpPr>
          <p:spPr>
            <a:xfrm>
              <a:off x="9107273" y="3537943"/>
              <a:ext cx="2563484" cy="577927"/>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 Placeholder 2">
              <a:extLst>
                <a:ext uri="{FF2B5EF4-FFF2-40B4-BE49-F238E27FC236}">
                  <a16:creationId xmlns:a16="http://schemas.microsoft.com/office/drawing/2014/main" id="{63147CCA-4F94-EE4D-4447-329388E690A7}"/>
                </a:ext>
              </a:extLst>
            </p:cNvPr>
            <p:cNvSpPr txBox="1">
              <a:spLocks/>
            </p:cNvSpPr>
            <p:nvPr/>
          </p:nvSpPr>
          <p:spPr>
            <a:xfrm>
              <a:off x="8839955" y="3651674"/>
              <a:ext cx="3119962" cy="577927"/>
            </a:xfrm>
            <a:prstGeom prst="rect">
              <a:avLst/>
            </a:prstGeom>
          </p:spPr>
          <p:txBody>
            <a:bodyPr vert="horz" lIns="0" tIns="0" rIns="0" bIns="0" rtlCol="0">
              <a:noAutofit/>
            </a:bodyPr>
            <a:lstStyle>
              <a:defPPr>
                <a:defRPr lang="en-US"/>
              </a:defPPr>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i="1" dirty="0"/>
                <a:t>What or who informs me?</a:t>
              </a:r>
            </a:p>
          </p:txBody>
        </p:sp>
      </p:grpSp>
    </p:spTree>
    <p:extLst>
      <p:ext uri="{BB962C8B-B14F-4D97-AF65-F5344CB8AC3E}">
        <p14:creationId xmlns:p14="http://schemas.microsoft.com/office/powerpoint/2010/main" val="8792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do I want?</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1958822798"/>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D19D8F5-F2DE-A1DA-6DC0-1A08A8F0937D}"/>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79916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What’s stopping me?</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808772152"/>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4DF70A0-F5F6-C175-386E-1678E4B8CDA8}"/>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421345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convinces me?</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3899543731"/>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EDF2508-4561-A88E-0269-8323C70F4F77}"/>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219399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or who informs me?</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1679965166"/>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150E89B-D441-3E3F-6826-6210291D5428}"/>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262371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2EB2-4215-2924-4B1B-4A2C4979BF2F}"/>
              </a:ext>
            </a:extLst>
          </p:cNvPr>
          <p:cNvSpPr>
            <a:spLocks noGrp="1"/>
          </p:cNvSpPr>
          <p:nvPr>
            <p:ph type="title"/>
          </p:nvPr>
        </p:nvSpPr>
        <p:spPr/>
        <p:txBody>
          <a:bodyPr/>
          <a:lstStyle/>
          <a:p>
            <a:br>
              <a:rPr lang="en-GB" dirty="0"/>
            </a:br>
            <a:r>
              <a:rPr lang="en-GB" dirty="0"/>
              <a:t>Persona 5: Primary care pharmacy technician </a:t>
            </a:r>
          </a:p>
        </p:txBody>
      </p:sp>
    </p:spTree>
    <p:extLst>
      <p:ext uri="{BB962C8B-B14F-4D97-AF65-F5344CB8AC3E}">
        <p14:creationId xmlns:p14="http://schemas.microsoft.com/office/powerpoint/2010/main" val="358633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fontScale="90000"/>
          </a:bodyPr>
          <a:lstStyle/>
          <a:p>
            <a:r>
              <a:rPr lang="en-GB" sz="4000" dirty="0"/>
              <a:t>What do I do?</a:t>
            </a:r>
            <a:br>
              <a:rPr lang="en-GB" sz="3600" u="sng" dirty="0"/>
            </a:br>
            <a:endParaRPr lang="en-GB" sz="3600" i="1" u="sng" dirty="0"/>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1403856245"/>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880C9A5-96E3-1E98-8870-773355A8CA3E}"/>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5976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CCD35-B14A-DA2A-60D8-6E97944BC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0C16C-79E5-AE0D-DB2C-48878477B22A}"/>
              </a:ext>
            </a:extLst>
          </p:cNvPr>
          <p:cNvSpPr>
            <a:spLocks noGrp="1"/>
          </p:cNvSpPr>
          <p:nvPr>
            <p:ph type="title"/>
          </p:nvPr>
        </p:nvSpPr>
        <p:spPr>
          <a:xfrm>
            <a:off x="432000" y="618300"/>
            <a:ext cx="11404154" cy="621512"/>
          </a:xfrm>
        </p:spPr>
        <p:txBody>
          <a:bodyPr>
            <a:normAutofit/>
          </a:bodyPr>
          <a:lstStyle/>
          <a:p>
            <a:r>
              <a:rPr lang="en-GB" sz="3600" dirty="0"/>
              <a:t>Why do I do it?</a:t>
            </a:r>
          </a:p>
        </p:txBody>
      </p:sp>
      <p:sp>
        <p:nvSpPr>
          <p:cNvPr id="3" name="Text Placeholder 2">
            <a:extLst>
              <a:ext uri="{FF2B5EF4-FFF2-40B4-BE49-F238E27FC236}">
                <a16:creationId xmlns:a16="http://schemas.microsoft.com/office/drawing/2014/main" id="{72D41673-4FE7-B736-9088-FFF712CD8D2A}"/>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0C42D225-94DD-EF2D-0F68-A3FD2C21DB6C}"/>
              </a:ext>
            </a:extLst>
          </p:cNvPr>
          <p:cNvGraphicFramePr/>
          <p:nvPr>
            <p:extLst>
              <p:ext uri="{D42A27DB-BD31-4B8C-83A1-F6EECF244321}">
                <p14:modId xmlns:p14="http://schemas.microsoft.com/office/powerpoint/2010/main" val="3514074731"/>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652F03C-3685-7E81-7F82-38A410FF7094}"/>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24493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14910-D7B2-60C1-7586-AB4206550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5576C-EA1E-A4BF-33A5-04D4E6877456}"/>
              </a:ext>
            </a:extLst>
          </p:cNvPr>
          <p:cNvSpPr>
            <a:spLocks noGrp="1"/>
          </p:cNvSpPr>
          <p:nvPr>
            <p:ph type="title"/>
          </p:nvPr>
        </p:nvSpPr>
        <p:spPr>
          <a:xfrm>
            <a:off x="432000" y="618300"/>
            <a:ext cx="11404154" cy="621512"/>
          </a:xfrm>
        </p:spPr>
        <p:txBody>
          <a:bodyPr>
            <a:normAutofit/>
          </a:bodyPr>
          <a:lstStyle/>
          <a:p>
            <a:r>
              <a:rPr lang="en-GB" sz="3600" dirty="0"/>
              <a:t>What do I want?</a:t>
            </a:r>
          </a:p>
        </p:txBody>
      </p:sp>
      <p:sp>
        <p:nvSpPr>
          <p:cNvPr id="3" name="Text Placeholder 2">
            <a:extLst>
              <a:ext uri="{FF2B5EF4-FFF2-40B4-BE49-F238E27FC236}">
                <a16:creationId xmlns:a16="http://schemas.microsoft.com/office/drawing/2014/main" id="{60261707-B3B9-CC03-96D1-5E926185E1F6}"/>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FFD63E4E-4A80-BD43-18F6-67F464B40A58}"/>
              </a:ext>
            </a:extLst>
          </p:cNvPr>
          <p:cNvGraphicFramePr/>
          <p:nvPr>
            <p:extLst>
              <p:ext uri="{D42A27DB-BD31-4B8C-83A1-F6EECF244321}">
                <p14:modId xmlns:p14="http://schemas.microsoft.com/office/powerpoint/2010/main" val="2898480831"/>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FEDBF9A-8BB8-78B2-122D-371438F3D84C}"/>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74791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9A8EF-8CE2-B32F-7813-ED06CDC90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2BD3A0-ED75-6F25-BCD5-FD700AF7EFBC}"/>
              </a:ext>
            </a:extLst>
          </p:cNvPr>
          <p:cNvSpPr>
            <a:spLocks noGrp="1"/>
          </p:cNvSpPr>
          <p:nvPr>
            <p:ph type="title"/>
          </p:nvPr>
        </p:nvSpPr>
        <p:spPr>
          <a:xfrm>
            <a:off x="432000" y="618300"/>
            <a:ext cx="11404154" cy="621512"/>
          </a:xfrm>
        </p:spPr>
        <p:txBody>
          <a:bodyPr>
            <a:normAutofit/>
          </a:bodyPr>
          <a:lstStyle/>
          <a:p>
            <a:r>
              <a:rPr lang="en-GB" sz="3600" dirty="0"/>
              <a:t>What’s stopping me?</a:t>
            </a:r>
          </a:p>
        </p:txBody>
      </p:sp>
      <p:sp>
        <p:nvSpPr>
          <p:cNvPr id="3" name="Text Placeholder 2">
            <a:extLst>
              <a:ext uri="{FF2B5EF4-FFF2-40B4-BE49-F238E27FC236}">
                <a16:creationId xmlns:a16="http://schemas.microsoft.com/office/drawing/2014/main" id="{1F53147C-44EE-67D6-7410-5A970110A140}"/>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5A980CE7-D9AE-6FBD-AFDC-D85E179774D2}"/>
              </a:ext>
            </a:extLst>
          </p:cNvPr>
          <p:cNvGraphicFramePr/>
          <p:nvPr>
            <p:extLst>
              <p:ext uri="{D42A27DB-BD31-4B8C-83A1-F6EECF244321}">
                <p14:modId xmlns:p14="http://schemas.microsoft.com/office/powerpoint/2010/main" val="3202340474"/>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CD430EF-9091-A693-1BBB-9250E4CBF212}"/>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194232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75297-6ACF-BC9F-A407-F3CA9696F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355E4-8A91-E5CD-CA1A-B8ED9D76F352}"/>
              </a:ext>
            </a:extLst>
          </p:cNvPr>
          <p:cNvSpPr>
            <a:spLocks noGrp="1"/>
          </p:cNvSpPr>
          <p:nvPr>
            <p:ph type="title"/>
          </p:nvPr>
        </p:nvSpPr>
        <p:spPr>
          <a:xfrm>
            <a:off x="432000" y="618300"/>
            <a:ext cx="11404154" cy="621512"/>
          </a:xfrm>
        </p:spPr>
        <p:txBody>
          <a:bodyPr>
            <a:normAutofit/>
          </a:bodyPr>
          <a:lstStyle/>
          <a:p>
            <a:r>
              <a:rPr lang="en-GB" sz="3600" dirty="0"/>
              <a:t>What convinces me?</a:t>
            </a:r>
          </a:p>
        </p:txBody>
      </p:sp>
      <p:sp>
        <p:nvSpPr>
          <p:cNvPr id="3" name="Text Placeholder 2">
            <a:extLst>
              <a:ext uri="{FF2B5EF4-FFF2-40B4-BE49-F238E27FC236}">
                <a16:creationId xmlns:a16="http://schemas.microsoft.com/office/drawing/2014/main" id="{8CDD7052-EE78-958C-3AE4-39B2F7FFF1EC}"/>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0B882106-107C-937E-4E9B-B51BF094AA7B}"/>
              </a:ext>
            </a:extLst>
          </p:cNvPr>
          <p:cNvGraphicFramePr/>
          <p:nvPr>
            <p:extLst>
              <p:ext uri="{D42A27DB-BD31-4B8C-83A1-F6EECF244321}">
                <p14:modId xmlns:p14="http://schemas.microsoft.com/office/powerpoint/2010/main" val="200761585"/>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AA5FB4D-8FD3-E2BE-8A30-964406DC1154}"/>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70404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3D692-5D3C-51B0-C375-B04E81FBA36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91669A2-5FB3-FC2D-AF29-8B33327D1316}"/>
              </a:ext>
            </a:extLst>
          </p:cNvPr>
          <p:cNvSpPr>
            <a:spLocks noGrp="1"/>
          </p:cNvSpPr>
          <p:nvPr>
            <p:ph idx="1"/>
          </p:nvPr>
        </p:nvSpPr>
        <p:spPr>
          <a:xfrm>
            <a:off x="439093" y="1578491"/>
            <a:ext cx="11397061" cy="4657164"/>
          </a:xfrm>
        </p:spPr>
        <p:txBody>
          <a:bodyPr>
            <a:normAutofit/>
          </a:bodyPr>
          <a:lstStyle/>
          <a:p>
            <a:pPr>
              <a:lnSpc>
                <a:spcPct val="150000"/>
              </a:lnSpc>
            </a:pPr>
            <a:r>
              <a:rPr lang="en-GB" sz="2000" dirty="0"/>
              <a:t>They are not:</a:t>
            </a:r>
          </a:p>
          <a:p>
            <a:pPr marL="1428750" lvl="1" indent="-742950">
              <a:lnSpc>
                <a:spcPct val="150000"/>
              </a:lnSpc>
              <a:buFont typeface="+mj-lt"/>
              <a:buAutoNum type="arabicPeriod"/>
            </a:pPr>
            <a:r>
              <a:rPr lang="en-GB" sz="2000" dirty="0"/>
              <a:t>a job description or specific role profile;</a:t>
            </a:r>
          </a:p>
          <a:p>
            <a:pPr marL="1428750" lvl="1" indent="-742950">
              <a:lnSpc>
                <a:spcPct val="150000"/>
              </a:lnSpc>
              <a:buFont typeface="+mj-lt"/>
              <a:buAutoNum type="arabicPeriod"/>
            </a:pPr>
            <a:r>
              <a:rPr lang="en-GB" sz="2000" dirty="0"/>
              <a:t>specific to certain tests or services; or</a:t>
            </a:r>
          </a:p>
          <a:p>
            <a:pPr marL="1428750" lvl="1" indent="-742950">
              <a:lnSpc>
                <a:spcPct val="150000"/>
              </a:lnSpc>
              <a:buFont typeface="+mj-lt"/>
              <a:buAutoNum type="arabicPeriod"/>
            </a:pPr>
            <a:r>
              <a:rPr lang="en-GB" sz="2000" dirty="0"/>
              <a:t>a comprehensive overview of all education and training needs.</a:t>
            </a:r>
          </a:p>
          <a:p>
            <a:pPr>
              <a:lnSpc>
                <a:spcPct val="150000"/>
              </a:lnSpc>
            </a:pPr>
            <a:endParaRPr lang="en-GB" sz="2000" dirty="0"/>
          </a:p>
          <a:p>
            <a:pPr marL="457200" indent="-457200">
              <a:lnSpc>
                <a:spcPct val="150000"/>
              </a:lnSpc>
              <a:buFont typeface="Arial" panose="020B0604020202020204" pitchFamily="34" charset="0"/>
              <a:buChar char="•"/>
            </a:pPr>
            <a:r>
              <a:rPr lang="en-GB" sz="2000" dirty="0"/>
              <a:t>They may not reflect the feelings or personal experience of all pharmacy professionals.</a:t>
            </a:r>
          </a:p>
        </p:txBody>
      </p:sp>
      <p:sp>
        <p:nvSpPr>
          <p:cNvPr id="17" name="Title 4">
            <a:extLst>
              <a:ext uri="{FF2B5EF4-FFF2-40B4-BE49-F238E27FC236}">
                <a16:creationId xmlns:a16="http://schemas.microsoft.com/office/drawing/2014/main" id="{575BB465-27A7-9617-9F98-897C536BCE07}"/>
              </a:ext>
            </a:extLst>
          </p:cNvPr>
          <p:cNvSpPr>
            <a:spLocks noGrp="1"/>
          </p:cNvSpPr>
          <p:nvPr>
            <p:ph type="title"/>
          </p:nvPr>
        </p:nvSpPr>
        <p:spPr>
          <a:xfrm>
            <a:off x="432000" y="451050"/>
            <a:ext cx="11404154" cy="865186"/>
          </a:xfrm>
        </p:spPr>
        <p:txBody>
          <a:bodyPr/>
          <a:lstStyle/>
          <a:p>
            <a:r>
              <a:rPr lang="en-GB" dirty="0"/>
              <a:t>What are they not?</a:t>
            </a:r>
            <a:endParaRPr lang="en-GB" spc="-40" dirty="0"/>
          </a:p>
        </p:txBody>
      </p:sp>
    </p:spTree>
    <p:extLst>
      <p:ext uri="{BB962C8B-B14F-4D97-AF65-F5344CB8AC3E}">
        <p14:creationId xmlns:p14="http://schemas.microsoft.com/office/powerpoint/2010/main" val="312422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D073B-975F-0316-45B8-EBB3785C2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01A99-C6F7-DE98-156F-2B88B3D7AFAD}"/>
              </a:ext>
            </a:extLst>
          </p:cNvPr>
          <p:cNvSpPr>
            <a:spLocks noGrp="1"/>
          </p:cNvSpPr>
          <p:nvPr>
            <p:ph type="title"/>
          </p:nvPr>
        </p:nvSpPr>
        <p:spPr>
          <a:xfrm>
            <a:off x="432000" y="618300"/>
            <a:ext cx="11404154" cy="621512"/>
          </a:xfrm>
        </p:spPr>
        <p:txBody>
          <a:bodyPr>
            <a:normAutofit/>
          </a:bodyPr>
          <a:lstStyle/>
          <a:p>
            <a:r>
              <a:rPr lang="en-GB" sz="3600" dirty="0"/>
              <a:t>What or who informs me?</a:t>
            </a:r>
          </a:p>
        </p:txBody>
      </p:sp>
      <p:sp>
        <p:nvSpPr>
          <p:cNvPr id="3" name="Text Placeholder 2">
            <a:extLst>
              <a:ext uri="{FF2B5EF4-FFF2-40B4-BE49-F238E27FC236}">
                <a16:creationId xmlns:a16="http://schemas.microsoft.com/office/drawing/2014/main" id="{07DC0EA6-CFC4-218A-C6C7-B8231CBE62BD}"/>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0D0B2E55-2628-FC0D-7FA7-290434821027}"/>
              </a:ext>
            </a:extLst>
          </p:cNvPr>
          <p:cNvGraphicFramePr/>
          <p:nvPr>
            <p:extLst>
              <p:ext uri="{D42A27DB-BD31-4B8C-83A1-F6EECF244321}">
                <p14:modId xmlns:p14="http://schemas.microsoft.com/office/powerpoint/2010/main" val="3147748215"/>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7C5C896-7FE1-F98F-24F2-343163145C70}"/>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253528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2EB2-4215-2924-4B1B-4A2C4979BF2F}"/>
              </a:ext>
            </a:extLst>
          </p:cNvPr>
          <p:cNvSpPr>
            <a:spLocks noGrp="1"/>
          </p:cNvSpPr>
          <p:nvPr>
            <p:ph type="title"/>
          </p:nvPr>
        </p:nvSpPr>
        <p:spPr/>
        <p:txBody>
          <a:bodyPr/>
          <a:lstStyle/>
          <a:p>
            <a:br>
              <a:rPr lang="en-GB" dirty="0"/>
            </a:br>
            <a:r>
              <a:rPr lang="en-GB" dirty="0"/>
              <a:t>Persona 6: Secondary care      pharmacy technician </a:t>
            </a:r>
          </a:p>
        </p:txBody>
      </p:sp>
    </p:spTree>
    <p:extLst>
      <p:ext uri="{BB962C8B-B14F-4D97-AF65-F5344CB8AC3E}">
        <p14:creationId xmlns:p14="http://schemas.microsoft.com/office/powerpoint/2010/main" val="269635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fontScale="90000"/>
          </a:bodyPr>
          <a:lstStyle/>
          <a:p>
            <a:r>
              <a:rPr lang="en-GB" sz="4000" dirty="0"/>
              <a:t>What do I do?</a:t>
            </a:r>
            <a:br>
              <a:rPr lang="en-GB" sz="3600" u="sng" dirty="0"/>
            </a:br>
            <a:endParaRPr lang="en-GB" sz="3600" i="1" u="sng" dirty="0"/>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3865183872"/>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032A594-5299-407A-2277-311088777530}"/>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85116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Why do I do it?</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3079715045"/>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A44405F-74F3-1DAB-3C93-DA94E82B17EF}"/>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6382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do I want?</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720799194"/>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55B1E54-C241-8317-E14D-43AA54197693}"/>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222879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What’s stopping me?</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3724053548"/>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E393CC3-8A2F-DECF-2441-6CCDE5274FAB}"/>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214001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convinces me?</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3211942071"/>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CC70A4A-CBD5-5649-2156-2ADEE7B8DEE8}"/>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22012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or who informs me?</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3775640577"/>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4714F25-1809-303F-B720-C85F8BFE546C}"/>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11864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2EB2-4215-2924-4B1B-4A2C4979BF2F}"/>
              </a:ext>
            </a:extLst>
          </p:cNvPr>
          <p:cNvSpPr>
            <a:spLocks noGrp="1"/>
          </p:cNvSpPr>
          <p:nvPr>
            <p:ph type="title"/>
          </p:nvPr>
        </p:nvSpPr>
        <p:spPr/>
        <p:txBody>
          <a:bodyPr/>
          <a:lstStyle/>
          <a:p>
            <a:br>
              <a:rPr lang="en-GB" dirty="0"/>
            </a:br>
            <a:r>
              <a:rPr lang="en-GB" dirty="0"/>
              <a:t>Persona 7: ICB pharmacy technician </a:t>
            </a:r>
          </a:p>
        </p:txBody>
      </p:sp>
    </p:spTree>
    <p:extLst>
      <p:ext uri="{BB962C8B-B14F-4D97-AF65-F5344CB8AC3E}">
        <p14:creationId xmlns:p14="http://schemas.microsoft.com/office/powerpoint/2010/main" val="31600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do I do?</a:t>
            </a:r>
            <a:endParaRPr lang="en-GB" sz="3600" i="1" dirty="0"/>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895366320"/>
              </p:ext>
            </p:extLst>
          </p:nvPr>
        </p:nvGraphicFramePr>
        <p:xfrm>
          <a:off x="2032000" y="11962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C8D0B81-FBF5-90B5-1168-13DECEF0553B}"/>
              </a:ext>
            </a:extLst>
          </p:cNvPr>
          <p:cNvSpPr txBox="1"/>
          <p:nvPr/>
        </p:nvSpPr>
        <p:spPr>
          <a:xfrm>
            <a:off x="432000" y="5778035"/>
            <a:ext cx="11185377" cy="461665"/>
          </a:xfrm>
          <a:prstGeom prst="rect">
            <a:avLst/>
          </a:prstGeom>
          <a:noFill/>
        </p:spPr>
        <p:txBody>
          <a:bodyPr wrap="square" rtlCol="0">
            <a:spAutoFit/>
          </a:bodyPr>
          <a:lstStyle/>
          <a:p>
            <a:r>
              <a:rPr lang="en-GB" sz="1200" i="1" dirty="0"/>
              <a:t>* </a:t>
            </a:r>
            <a:r>
              <a:rPr lang="en-GB" sz="1200" i="1" dirty="0">
                <a:effectLst/>
                <a:latin typeface="Arial" panose="020B0604020202020204" pitchFamily="34" charset="0"/>
                <a:ea typeface="Times New Roman" panose="02020603050405020304" pitchFamily="18" charset="0"/>
                <a:cs typeface="Aptos" panose="020B0004020202020204" pitchFamily="34" charset="0"/>
              </a:rPr>
              <a:t>ICB teams would be perfect to help with genomics training across ICSs as genomics champions, the trick will be getting it high on the ICB priority list when instant cost efficiencies are priority </a:t>
            </a:r>
            <a:endParaRPr lang="en-GB" sz="1200" i="1" dirty="0"/>
          </a:p>
        </p:txBody>
      </p:sp>
      <p:sp>
        <p:nvSpPr>
          <p:cNvPr id="5" name="TextBox 4">
            <a:extLst>
              <a:ext uri="{FF2B5EF4-FFF2-40B4-BE49-F238E27FC236}">
                <a16:creationId xmlns:a16="http://schemas.microsoft.com/office/drawing/2014/main" id="{30CE6004-0657-CFCB-D729-5C1BDF507AC3}"/>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273469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6EF71-3C9B-7EF6-89EF-00A99BFBBAF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0B1849-8437-B8DE-064C-6AAFB78B0A75}"/>
              </a:ext>
            </a:extLst>
          </p:cNvPr>
          <p:cNvSpPr>
            <a:spLocks noGrp="1"/>
          </p:cNvSpPr>
          <p:nvPr>
            <p:ph idx="1"/>
          </p:nvPr>
        </p:nvSpPr>
        <p:spPr>
          <a:xfrm>
            <a:off x="393922" y="1030102"/>
            <a:ext cx="10948710" cy="5055672"/>
          </a:xfrm>
        </p:spPr>
        <p:txBody>
          <a:bodyPr>
            <a:noAutofit/>
          </a:bodyPr>
          <a:lstStyle/>
          <a:p>
            <a:pPr>
              <a:lnSpc>
                <a:spcPct val="170000"/>
              </a:lnSpc>
            </a:pPr>
            <a:r>
              <a:rPr lang="en-GB" sz="2000" dirty="0"/>
              <a:t>These personas are advised for use in interactive meetings and presentations, or as a tool to inform and structure thinking about future pharmacy roles in genomics. Depending on context, it is suggested they can be used as a tool in the following ways:</a:t>
            </a:r>
          </a:p>
          <a:p>
            <a:pPr marL="342900" indent="-342900">
              <a:lnSpc>
                <a:spcPct val="170000"/>
              </a:lnSpc>
              <a:buFont typeface="Arial" panose="020B0604020202020204" pitchFamily="34" charset="0"/>
              <a:buChar char="•"/>
            </a:pPr>
            <a:r>
              <a:rPr lang="en-GB" sz="2000" dirty="0"/>
              <a:t>to </a:t>
            </a:r>
            <a:r>
              <a:rPr lang="en-GB" sz="2000" b="1" dirty="0">
                <a:solidFill>
                  <a:schemeClr val="accent1"/>
                </a:solidFill>
              </a:rPr>
              <a:t>identify key general learning needs </a:t>
            </a:r>
            <a:r>
              <a:rPr lang="en-GB" sz="2000" dirty="0"/>
              <a:t>that need to be further explored for pharmacy professionals new to genomics;</a:t>
            </a:r>
          </a:p>
          <a:p>
            <a:pPr marL="342900" indent="-342900">
              <a:lnSpc>
                <a:spcPct val="170000"/>
              </a:lnSpc>
              <a:buFont typeface="Arial" panose="020B0604020202020204" pitchFamily="34" charset="0"/>
              <a:buChar char="•"/>
            </a:pPr>
            <a:r>
              <a:rPr lang="en-GB" sz="2000" dirty="0"/>
              <a:t>to </a:t>
            </a:r>
            <a:r>
              <a:rPr lang="en-GB" sz="2000" b="1" dirty="0">
                <a:solidFill>
                  <a:schemeClr val="accent1"/>
                </a:solidFill>
              </a:rPr>
              <a:t>explore how pharmacy professionals feel </a:t>
            </a:r>
            <a:r>
              <a:rPr lang="en-GB" sz="2000" dirty="0"/>
              <a:t>about introduction of genomics into their current role;</a:t>
            </a:r>
          </a:p>
          <a:p>
            <a:pPr marL="342900" indent="-342900">
              <a:lnSpc>
                <a:spcPct val="170000"/>
              </a:lnSpc>
              <a:buFont typeface="Arial" panose="020B0604020202020204" pitchFamily="34" charset="0"/>
              <a:buChar char="•"/>
            </a:pPr>
            <a:r>
              <a:rPr lang="en-GB" sz="2000" dirty="0"/>
              <a:t>to help system leaders </a:t>
            </a:r>
            <a:r>
              <a:rPr lang="en-GB" sz="2000" b="1" dirty="0">
                <a:solidFill>
                  <a:schemeClr val="accent1"/>
                </a:solidFill>
              </a:rPr>
              <a:t>consider workforce needs </a:t>
            </a:r>
            <a:r>
              <a:rPr lang="en-GB" sz="2000" dirty="0"/>
              <a:t>for delivery of new genomic services; and</a:t>
            </a:r>
          </a:p>
          <a:p>
            <a:pPr marL="342900" indent="-342900">
              <a:lnSpc>
                <a:spcPct val="170000"/>
              </a:lnSpc>
              <a:buFont typeface="Arial" panose="020B0604020202020204" pitchFamily="34" charset="0"/>
              <a:buChar char="•"/>
            </a:pPr>
            <a:r>
              <a:rPr lang="en-GB" sz="2000" dirty="0"/>
              <a:t>as a </a:t>
            </a:r>
            <a:r>
              <a:rPr lang="en-GB" sz="2000" b="1" dirty="0">
                <a:solidFill>
                  <a:schemeClr val="accent1"/>
                </a:solidFill>
              </a:rPr>
              <a:t>template to further develop specific personas </a:t>
            </a:r>
            <a:r>
              <a:rPr lang="en-GB" sz="2000" dirty="0"/>
              <a:t>reflective of local practice.</a:t>
            </a:r>
          </a:p>
        </p:txBody>
      </p:sp>
      <p:sp>
        <p:nvSpPr>
          <p:cNvPr id="17" name="Title 4">
            <a:extLst>
              <a:ext uri="{FF2B5EF4-FFF2-40B4-BE49-F238E27FC236}">
                <a16:creationId xmlns:a16="http://schemas.microsoft.com/office/drawing/2014/main" id="{4F1E466F-49C6-1648-3DA3-146ED3B385E1}"/>
              </a:ext>
            </a:extLst>
          </p:cNvPr>
          <p:cNvSpPr>
            <a:spLocks noGrp="1"/>
          </p:cNvSpPr>
          <p:nvPr>
            <p:ph type="title"/>
          </p:nvPr>
        </p:nvSpPr>
        <p:spPr>
          <a:xfrm>
            <a:off x="393922" y="253406"/>
            <a:ext cx="11404154" cy="865186"/>
          </a:xfrm>
        </p:spPr>
        <p:txBody>
          <a:bodyPr/>
          <a:lstStyle/>
          <a:p>
            <a:r>
              <a:rPr lang="en-GB" dirty="0"/>
              <a:t>How should they be used?</a:t>
            </a:r>
            <a:endParaRPr lang="en-GB" spc="-40" dirty="0"/>
          </a:p>
        </p:txBody>
      </p:sp>
    </p:spTree>
    <p:extLst>
      <p:ext uri="{BB962C8B-B14F-4D97-AF65-F5344CB8AC3E}">
        <p14:creationId xmlns:p14="http://schemas.microsoft.com/office/powerpoint/2010/main" val="275214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Why do I do it?</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1018194626"/>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C74F62C-5FAF-86ED-7034-325D770D36A1}"/>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65592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do I want?</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2913494652"/>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E718CB7-B77B-66F3-3DCC-74439F65BEFC}"/>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100422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3E119-778A-F375-A22E-5A2DF1BCB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D39B5-D6F7-F84D-71EB-CD2BD9CE8A6E}"/>
              </a:ext>
            </a:extLst>
          </p:cNvPr>
          <p:cNvSpPr>
            <a:spLocks noGrp="1"/>
          </p:cNvSpPr>
          <p:nvPr>
            <p:ph type="title"/>
          </p:nvPr>
        </p:nvSpPr>
        <p:spPr>
          <a:xfrm>
            <a:off x="432000" y="618300"/>
            <a:ext cx="11404154" cy="621512"/>
          </a:xfrm>
        </p:spPr>
        <p:txBody>
          <a:bodyPr>
            <a:normAutofit/>
          </a:bodyPr>
          <a:lstStyle/>
          <a:p>
            <a:r>
              <a:rPr lang="en-GB" sz="3600" dirty="0"/>
              <a:t>What’s stopping me?</a:t>
            </a:r>
          </a:p>
        </p:txBody>
      </p:sp>
      <p:sp>
        <p:nvSpPr>
          <p:cNvPr id="3" name="Text Placeholder 2">
            <a:extLst>
              <a:ext uri="{FF2B5EF4-FFF2-40B4-BE49-F238E27FC236}">
                <a16:creationId xmlns:a16="http://schemas.microsoft.com/office/drawing/2014/main" id="{6C242C46-340A-75C2-1D13-08FECE61C1DE}"/>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6DBAB2FC-A496-0685-CC16-62B4D3594FD0}"/>
              </a:ext>
            </a:extLst>
          </p:cNvPr>
          <p:cNvGraphicFramePr/>
          <p:nvPr>
            <p:extLst>
              <p:ext uri="{D42A27DB-BD31-4B8C-83A1-F6EECF244321}">
                <p14:modId xmlns:p14="http://schemas.microsoft.com/office/powerpoint/2010/main" val="1604875100"/>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07B6EEA-DEEA-4C1D-58D9-8841EC0ECF3B}"/>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298668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F711-EC46-4D42-4EF0-D653825AA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640EA-8027-AE95-FAD1-DEB8029F043C}"/>
              </a:ext>
            </a:extLst>
          </p:cNvPr>
          <p:cNvSpPr>
            <a:spLocks noGrp="1"/>
          </p:cNvSpPr>
          <p:nvPr>
            <p:ph type="title"/>
          </p:nvPr>
        </p:nvSpPr>
        <p:spPr>
          <a:xfrm>
            <a:off x="432000" y="618300"/>
            <a:ext cx="11404154" cy="621512"/>
          </a:xfrm>
        </p:spPr>
        <p:txBody>
          <a:bodyPr>
            <a:normAutofit/>
          </a:bodyPr>
          <a:lstStyle/>
          <a:p>
            <a:r>
              <a:rPr lang="en-GB" sz="3600" dirty="0"/>
              <a:t>What convinces me?</a:t>
            </a:r>
          </a:p>
        </p:txBody>
      </p:sp>
      <p:sp>
        <p:nvSpPr>
          <p:cNvPr id="3" name="Text Placeholder 2">
            <a:extLst>
              <a:ext uri="{FF2B5EF4-FFF2-40B4-BE49-F238E27FC236}">
                <a16:creationId xmlns:a16="http://schemas.microsoft.com/office/drawing/2014/main" id="{4EBA60DC-428C-E10F-49D2-D0F8D5CB4DF9}"/>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CB4857CE-BA7F-8F86-3F35-BFD4DEEACD02}"/>
              </a:ext>
            </a:extLst>
          </p:cNvPr>
          <p:cNvGraphicFramePr/>
          <p:nvPr>
            <p:extLst>
              <p:ext uri="{D42A27DB-BD31-4B8C-83A1-F6EECF244321}">
                <p14:modId xmlns:p14="http://schemas.microsoft.com/office/powerpoint/2010/main" val="1400195298"/>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DC03424-A293-C789-80F2-AE7FC36CA508}"/>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44381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or who informs me?</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Values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572722591"/>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090B839-E7A4-76F2-E9CD-9019DF43CC2A}"/>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65149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2EB2-4215-2924-4B1B-4A2C4979BF2F}"/>
              </a:ext>
            </a:extLst>
          </p:cNvPr>
          <p:cNvSpPr>
            <a:spLocks noGrp="1"/>
          </p:cNvSpPr>
          <p:nvPr>
            <p:ph type="title"/>
          </p:nvPr>
        </p:nvSpPr>
        <p:spPr>
          <a:xfrm>
            <a:off x="512867" y="2378669"/>
            <a:ext cx="10245621" cy="1325563"/>
          </a:xfrm>
        </p:spPr>
        <p:txBody>
          <a:bodyPr/>
          <a:lstStyle/>
          <a:p>
            <a:br>
              <a:rPr lang="en-GB" dirty="0"/>
            </a:br>
            <a:r>
              <a:rPr lang="en-GB" dirty="0"/>
              <a:t>Persona 1: GP/Primary care network pharmacist</a:t>
            </a:r>
          </a:p>
        </p:txBody>
      </p:sp>
    </p:spTree>
    <p:extLst>
      <p:ext uri="{BB962C8B-B14F-4D97-AF65-F5344CB8AC3E}">
        <p14:creationId xmlns:p14="http://schemas.microsoft.com/office/powerpoint/2010/main" val="329711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do I do?</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1787184825"/>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CEB88C8-0988-991D-84E6-00372DC0C878}"/>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359189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Why do I do it?</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4083987079"/>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68A63BA-AF52-A74E-A908-75370D1A99F1}"/>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58772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D841-9238-639C-32C1-4F5D472895C8}"/>
              </a:ext>
            </a:extLst>
          </p:cNvPr>
          <p:cNvSpPr>
            <a:spLocks noGrp="1"/>
          </p:cNvSpPr>
          <p:nvPr>
            <p:ph type="title"/>
          </p:nvPr>
        </p:nvSpPr>
        <p:spPr>
          <a:xfrm>
            <a:off x="432000" y="618300"/>
            <a:ext cx="11404154" cy="621512"/>
          </a:xfrm>
        </p:spPr>
        <p:txBody>
          <a:bodyPr>
            <a:normAutofit/>
          </a:bodyPr>
          <a:lstStyle/>
          <a:p>
            <a:r>
              <a:rPr lang="en-GB" sz="3600" dirty="0"/>
              <a:t>What do I want?</a:t>
            </a:r>
          </a:p>
        </p:txBody>
      </p:sp>
      <p:sp>
        <p:nvSpPr>
          <p:cNvPr id="3" name="Text Placeholder 2">
            <a:extLst>
              <a:ext uri="{FF2B5EF4-FFF2-40B4-BE49-F238E27FC236}">
                <a16:creationId xmlns:a16="http://schemas.microsoft.com/office/drawing/2014/main" id="{4046598C-10EF-AF98-C164-ADF56446D4ED}"/>
              </a:ext>
            </a:extLst>
          </p:cNvPr>
          <p:cNvSpPr>
            <a:spLocks noGrp="1"/>
          </p:cNvSpPr>
          <p:nvPr>
            <p:ph type="body" sz="quarter" idx="13"/>
          </p:nvPr>
        </p:nvSpPr>
        <p:spPr>
          <a:xfrm>
            <a:off x="4366517" y="210614"/>
            <a:ext cx="4745893" cy="577927"/>
          </a:xfrm>
        </p:spPr>
        <p:txBody>
          <a:bodyPr/>
          <a:lstStyle/>
          <a:p>
            <a:pPr algn="r"/>
            <a:r>
              <a:rPr lang="en-GB" dirty="0"/>
              <a:t>Actions, motivations and pains</a:t>
            </a:r>
          </a:p>
        </p:txBody>
      </p:sp>
      <p:graphicFrame>
        <p:nvGraphicFramePr>
          <p:cNvPr id="6" name="Diagram 5">
            <a:extLst>
              <a:ext uri="{FF2B5EF4-FFF2-40B4-BE49-F238E27FC236}">
                <a16:creationId xmlns:a16="http://schemas.microsoft.com/office/drawing/2014/main" id="{3AB0EDAE-0C2E-F3A8-48AA-5908F400D3CB}"/>
              </a:ext>
            </a:extLst>
          </p:cNvPr>
          <p:cNvGraphicFramePr/>
          <p:nvPr>
            <p:extLst>
              <p:ext uri="{D42A27DB-BD31-4B8C-83A1-F6EECF244321}">
                <p14:modId xmlns:p14="http://schemas.microsoft.com/office/powerpoint/2010/main" val="279219374"/>
              </p:ext>
            </p:extLst>
          </p:nvPr>
        </p:nvGraphicFramePr>
        <p:xfrm>
          <a:off x="2032000" y="1500027"/>
          <a:ext cx="8128000" cy="4638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5311199-518E-5458-11E5-98E25681C922}"/>
              </a:ext>
            </a:extLst>
          </p:cNvPr>
          <p:cNvSpPr txBox="1"/>
          <p:nvPr/>
        </p:nvSpPr>
        <p:spPr>
          <a:xfrm>
            <a:off x="324842" y="6339609"/>
            <a:ext cx="11404153" cy="307777"/>
          </a:xfrm>
          <a:prstGeom prst="rect">
            <a:avLst/>
          </a:prstGeom>
          <a:noFill/>
        </p:spPr>
        <p:txBody>
          <a:bodyPr wrap="square" rtlCol="0">
            <a:spAutoFit/>
          </a:bodyPr>
          <a:lstStyle/>
          <a:p>
            <a:r>
              <a:rPr lang="en-GB" sz="1400" i="1" dirty="0"/>
              <a:t>Note: the three areas shown in bold boxes represent the most common responses received from colleagues</a:t>
            </a:r>
          </a:p>
        </p:txBody>
      </p:sp>
    </p:spTree>
    <p:extLst>
      <p:ext uri="{BB962C8B-B14F-4D97-AF65-F5344CB8AC3E}">
        <p14:creationId xmlns:p14="http://schemas.microsoft.com/office/powerpoint/2010/main" val="4177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325a1f-6156-4dc7-ae6c-2ed44c156974" xsi:nil="true"/>
    <lcf76f155ced4ddcb4097134ff3c332f xmlns="ea8814cf-57fa-468b-b65b-081fb0238ad5">
      <Terms xmlns="http://schemas.microsoft.com/office/infopath/2007/PartnerControls"/>
    </lcf76f155ced4ddcb4097134ff3c332f>
    <_ip_UnifiedCompliancePolicyUIAction xmlns="24325a1f-6156-4dc7-ae6c-2ed44c156974" xsi:nil="true"/>
    <_ip_UnifiedCompliancePolicyProperties xmlns="24325a1f-6156-4dc7-ae6c-2ed44c156974" xsi:nil="true"/>
    <Notes xmlns="ea8814cf-57fa-468b-b65b-081fb0238a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BA3A115AF4964795A4968920190D42" ma:contentTypeVersion="27" ma:contentTypeDescription="Create a new document." ma:contentTypeScope="" ma:versionID="874e95ed37f6a9723889190e37fdc2bd">
  <xsd:schema xmlns:xsd="http://www.w3.org/2001/XMLSchema" xmlns:xs="http://www.w3.org/2001/XMLSchema" xmlns:p="http://schemas.microsoft.com/office/2006/metadata/properties" xmlns:ns2="24325a1f-6156-4dc7-ae6c-2ed44c156974" xmlns:ns3="ea8814cf-57fa-468b-b65b-081fb0238ad5" targetNamespace="http://schemas.microsoft.com/office/2006/metadata/properties" ma:root="true" ma:fieldsID="10e8a1ab8ca214e09d80d16534ee7fd3" ns2:_="" ns3:_="">
    <xsd:import namespace="24325a1f-6156-4dc7-ae6c-2ed44c156974"/>
    <xsd:import namespace="ea8814cf-57fa-468b-b65b-081fb0238ad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Notes" minOccurs="0"/>
                <xsd:element ref="ns3:MediaServiceSearchProperties" minOccurs="0"/>
                <xsd:element ref="ns2:_ip_UnifiedCompliancePolicyProperties" minOccurs="0"/>
                <xsd:element ref="ns2: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25a1f-6156-4dc7-ae6c-2ed44c156974" elementFormDefault="qualified">
    <xsd:import namespace="http://schemas.microsoft.com/office/2006/documentManagement/types"/>
    <xsd:import namespace="http://schemas.microsoft.com/office/infopath/2007/PartnerControls"/>
    <xsd:element name="SharedWithUsers" ma:index="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6d5eec1-e70c-4229-9194-45a173b25d15}" ma:internalName="TaxCatchAll" ma:showField="CatchAllData" ma:web="24325a1f-6156-4dc7-ae6c-2ed44c156974">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23" nillable="true" ma:displayName="Unified Compliance Policy Properties" ma:internalName="_ip_UnifiedCompliancePolicyProperties" ma:readOnly="false">
      <xsd:simpleType>
        <xsd:restriction base="dms:Note"/>
      </xsd:simpleType>
    </xsd:element>
    <xsd:element name="_ip_UnifiedCompliancePolicyUIAction" ma:index="24"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814cf-57fa-468b-b65b-081fb0238ad5"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DateTaken" ma:index="8" nillable="true" ma:displayName="MediaServiceDateTaken" ma:description="" ma:hidden="true" ma:internalName="MediaServiceDateTaken"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LengthInSeconds" ma:index="12" nillable="true" ma:displayName="MediaLengthInSeconds" ma:description=""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Notes" ma:index="17" nillable="true" ma:displayName="Notes" ma:internalName="Notes0" ma:readOnly="fals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B3C52-C4E5-4003-8240-632FDE102EAB}">
  <ds:schemaRefs>
    <ds:schemaRef ds:uri="51bfcd92-eb3e-40f4-8778-2bbfb88a890b"/>
    <ds:schemaRef ds:uri="554d6338-cd05-496e-96b2-f72389dcb6a2"/>
    <ds:schemaRef ds:uri="6eeadd50-7b9a-4040-be4d-271c7d7f43be"/>
    <ds:schemaRef ds:uri="cccaf3ac-2de9-44d4-aa31-54302fceb5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24325a1f-6156-4dc7-ae6c-2ed44c156974"/>
    <ds:schemaRef ds:uri="ea8814cf-57fa-468b-b65b-081fb0238ad5"/>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47D6B47F-E175-4D54-8A6A-6FB5673E13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25a1f-6156-4dc7-ae6c-2ed44c156974"/>
    <ds:schemaRef ds:uri="ea8814cf-57fa-468b-b65b-081fb0238a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TotalTime>
  <Words>5761</Words>
  <Application>Microsoft Office PowerPoint</Application>
  <PresentationFormat>Widescreen</PresentationFormat>
  <Paragraphs>774</Paragraphs>
  <Slides>54</Slides>
  <Notes>53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NHSD-Refresh-Theme-NOV1120B</vt:lpstr>
      <vt:lpstr>Pharmacy personas  Understanding needs, experiences, concerns, behaviours and                   goals of the pharmacy workforce to enable better delivery of                          genomics-informed medicines optimisation</vt:lpstr>
      <vt:lpstr>Contents</vt:lpstr>
      <vt:lpstr>What are pharmacy personas?</vt:lpstr>
      <vt:lpstr>What are they not?</vt:lpstr>
      <vt:lpstr>How should they be used?</vt:lpstr>
      <vt:lpstr> Persona 1: GP/Primary care network pharmacist</vt:lpstr>
      <vt:lpstr>What do I do?</vt:lpstr>
      <vt:lpstr>Why do I do it?</vt:lpstr>
      <vt:lpstr>What do I want?</vt:lpstr>
      <vt:lpstr>What’s stopping me?</vt:lpstr>
      <vt:lpstr>What convinces me?</vt:lpstr>
      <vt:lpstr>What or who informs me?</vt:lpstr>
      <vt:lpstr>Persona 2: Community                   pharmacist</vt:lpstr>
      <vt:lpstr>What do I do?</vt:lpstr>
      <vt:lpstr>Why do I do it?</vt:lpstr>
      <vt:lpstr>What do I want?</vt:lpstr>
      <vt:lpstr>What’s stopping me?</vt:lpstr>
      <vt:lpstr>What convinces me?</vt:lpstr>
      <vt:lpstr>What or who informs me?</vt:lpstr>
      <vt:lpstr> Persona 3: Secondary care             pharmacist  Clinical ward pharmacist, clinic OP pharmacist (overarching roles B6-B8a)</vt:lpstr>
      <vt:lpstr>What do I do? </vt:lpstr>
      <vt:lpstr>Why do I do it?</vt:lpstr>
      <vt:lpstr>What do I want?</vt:lpstr>
      <vt:lpstr>What’s stopping me?</vt:lpstr>
      <vt:lpstr>What convinces me?</vt:lpstr>
      <vt:lpstr>What or who informs me?</vt:lpstr>
      <vt:lpstr> Persona 4: ICB pharmacist</vt:lpstr>
      <vt:lpstr>What do I do?</vt:lpstr>
      <vt:lpstr>Why do I do it?</vt:lpstr>
      <vt:lpstr>What do I want?</vt:lpstr>
      <vt:lpstr>What’s stopping me?</vt:lpstr>
      <vt:lpstr>What convinces me?</vt:lpstr>
      <vt:lpstr>What or who informs me?</vt:lpstr>
      <vt:lpstr> Persona 5: Primary care pharmacy technician </vt:lpstr>
      <vt:lpstr>What do I do? </vt:lpstr>
      <vt:lpstr>Why do I do it?</vt:lpstr>
      <vt:lpstr>What do I want?</vt:lpstr>
      <vt:lpstr>What’s stopping me?</vt:lpstr>
      <vt:lpstr>What convinces me?</vt:lpstr>
      <vt:lpstr>What or who informs me?</vt:lpstr>
      <vt:lpstr> Persona 6: Secondary care      pharmacy technician </vt:lpstr>
      <vt:lpstr>What do I do? </vt:lpstr>
      <vt:lpstr>Why do I do it?</vt:lpstr>
      <vt:lpstr>What do I want?</vt:lpstr>
      <vt:lpstr>What’s stopping me?</vt:lpstr>
      <vt:lpstr>What convinces me?</vt:lpstr>
      <vt:lpstr>What or who informs me?</vt:lpstr>
      <vt:lpstr> Persona 7: ICB pharmacy technician </vt:lpstr>
      <vt:lpstr>What do I do?</vt:lpstr>
      <vt:lpstr>Why do I do it?</vt:lpstr>
      <vt:lpstr>What do I want?</vt:lpstr>
      <vt:lpstr>What’s stopping me?</vt:lpstr>
      <vt:lpstr>What convinces me?</vt:lpstr>
      <vt:lpstr>What or who informs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ARMSTRONG, Ben (NHS ENGLAND)</cp:lastModifiedBy>
  <cp:revision>51</cp:revision>
  <dcterms:created xsi:type="dcterms:W3CDTF">2020-11-30T10:49:03Z</dcterms:created>
  <dcterms:modified xsi:type="dcterms:W3CDTF">2025-08-14T15:04:39Z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0x010100A4BA3A115AF4964795A4968920190D42</vt:lpwstr>
  </property>
  <property fmtid="{D5CDD505-2E9C-101B-9397-08002B2CF9AE}" pid="3" name="_dlc_DocIdItemGuid">
    <vt:lpwstr>56579ddb-1cdf-4035-9a3d-2da04fab6c26</vt:lpwstr>
  </property>
  <property fmtid="{D5CDD505-2E9C-101B-9397-08002B2CF9AE}" pid="4" name="MediaServiceImageTags">
    <vt:lpwstr/>
  </property>
</Properties>
</file>