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40"/>
  </p:notesMasterIdLst>
  <p:sldIdLst>
    <p:sldId id="309" r:id="rId6"/>
    <p:sldId id="314" r:id="rId7"/>
    <p:sldId id="312" r:id="rId8"/>
    <p:sldId id="333" r:id="rId9"/>
    <p:sldId id="313" r:id="rId10"/>
    <p:sldId id="328" r:id="rId11"/>
    <p:sldId id="325" r:id="rId12"/>
    <p:sldId id="348" r:id="rId13"/>
    <p:sldId id="349" r:id="rId14"/>
    <p:sldId id="324" r:id="rId15"/>
    <p:sldId id="334" r:id="rId16"/>
    <p:sldId id="335" r:id="rId17"/>
    <p:sldId id="336" r:id="rId18"/>
    <p:sldId id="337" r:id="rId19"/>
    <p:sldId id="338" r:id="rId20"/>
    <p:sldId id="350" r:id="rId21"/>
    <p:sldId id="339" r:id="rId22"/>
    <p:sldId id="340" r:id="rId23"/>
    <p:sldId id="341" r:id="rId24"/>
    <p:sldId id="342" r:id="rId25"/>
    <p:sldId id="343" r:id="rId26"/>
    <p:sldId id="344" r:id="rId27"/>
    <p:sldId id="329" r:id="rId28"/>
    <p:sldId id="332" r:id="rId29"/>
    <p:sldId id="330" r:id="rId30"/>
    <p:sldId id="2391" r:id="rId31"/>
    <p:sldId id="331" r:id="rId32"/>
    <p:sldId id="345" r:id="rId33"/>
    <p:sldId id="321" r:id="rId34"/>
    <p:sldId id="261" r:id="rId35"/>
    <p:sldId id="320" r:id="rId36"/>
    <p:sldId id="316" r:id="rId37"/>
    <p:sldId id="317" r:id="rId38"/>
    <p:sldId id="322" r:id="rId39"/>
  </p:sldIdLst>
  <p:sldSz cx="9144000" cy="6858000" type="screen4x3"/>
  <p:notesSz cx="6858000" cy="1295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882ECCDF-6F60-46D8-AF18-F337C9C6417F}">
          <p14:sldIdLst>
            <p14:sldId id="309"/>
          </p14:sldIdLst>
        </p14:section>
        <p14:section name="Intro/overview slides" id="{8FC70BB6-EDE8-4314-B3F2-4091B75F5723}">
          <p14:sldIdLst>
            <p14:sldId id="314"/>
            <p14:sldId id="312"/>
            <p14:sldId id="333"/>
            <p14:sldId id="313"/>
            <p14:sldId id="328"/>
            <p14:sldId id="325"/>
            <p14:sldId id="348"/>
          </p14:sldIdLst>
        </p14:section>
        <p14:section name="Rare disease-specific slides" id="{A35548A7-F034-46E5-AAB1-DF18FD4F4C3B}">
          <p14:sldIdLst>
            <p14:sldId id="349"/>
            <p14:sldId id="324"/>
            <p14:sldId id="334"/>
            <p14:sldId id="335"/>
            <p14:sldId id="336"/>
            <p14:sldId id="337"/>
            <p14:sldId id="338"/>
          </p14:sldIdLst>
        </p14:section>
        <p14:section name="Cancer-specific slides" id="{ABEC50DA-A5C9-4943-B7D1-05550D70647F}">
          <p14:sldIdLst>
            <p14:sldId id="350"/>
            <p14:sldId id="339"/>
            <p14:sldId id="340"/>
            <p14:sldId id="341"/>
            <p14:sldId id="342"/>
            <p14:sldId id="343"/>
            <p14:sldId id="344"/>
          </p14:sldIdLst>
        </p14:section>
        <p14:section name="The NGRL" id="{42ADD145-23E6-4308-9428-718109E5B978}">
          <p14:sldIdLst>
            <p14:sldId id="329"/>
            <p14:sldId id="332"/>
            <p14:sldId id="330"/>
            <p14:sldId id="2391"/>
            <p14:sldId id="331"/>
            <p14:sldId id="345"/>
          </p14:sldIdLst>
        </p14:section>
        <p14:section name="Recording and resources" id="{8AC85479-AD67-44A8-B425-CA0B8A0F56E5}">
          <p14:sldIdLst>
            <p14:sldId id="321"/>
            <p14:sldId id="261"/>
            <p14:sldId id="320"/>
            <p14:sldId id="316"/>
            <p14:sldId id="317"/>
            <p14:sldId id="32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Pichini" initials="AP" lastIdx="5" clrIdx="0">
    <p:extLst>
      <p:ext uri="{19B8F6BF-5375-455C-9EA6-DF929625EA0E}">
        <p15:presenceInfo xmlns:p15="http://schemas.microsoft.com/office/powerpoint/2012/main" userId="S::amanda.pichini@hee.nhs.uk::eafdc2ba-3384-414a-b8ff-18214a0f39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4ED8F0-4D9D-448B-9EC6-C0CA78462B55}" v="7" dt="2020-11-19T12:46:19.4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93" autoAdjust="0"/>
    <p:restoredTop sz="67380" autoAdjust="0"/>
  </p:normalViewPr>
  <p:slideViewPr>
    <p:cSldViewPr snapToGrid="0">
      <p:cViewPr varScale="1">
        <p:scale>
          <a:sx n="77" d="100"/>
          <a:sy n="77" d="100"/>
        </p:scale>
        <p:origin x="136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ne Kelly" userId="d1e6b43e-4370-4cc0-8ab8-e791a95f23b4" providerId="ADAL" clId="{054ED8F0-4D9D-448B-9EC6-C0CA78462B55}"/>
    <pc:docChg chg="undo redo custSel delSld modSld modSection">
      <pc:chgData name="Aine Kelly" userId="d1e6b43e-4370-4cc0-8ab8-e791a95f23b4" providerId="ADAL" clId="{054ED8F0-4D9D-448B-9EC6-C0CA78462B55}" dt="2020-11-19T12:55:04.376" v="998" actId="20577"/>
      <pc:docMkLst>
        <pc:docMk/>
      </pc:docMkLst>
      <pc:sldChg chg="modSp mod modNotesTx">
        <pc:chgData name="Aine Kelly" userId="d1e6b43e-4370-4cc0-8ab8-e791a95f23b4" providerId="ADAL" clId="{054ED8F0-4D9D-448B-9EC6-C0CA78462B55}" dt="2020-11-19T12:51:19.647" v="978" actId="20577"/>
        <pc:sldMkLst>
          <pc:docMk/>
          <pc:sldMk cId="1124514229" sldId="261"/>
        </pc:sldMkLst>
        <pc:spChg chg="mod">
          <ac:chgData name="Aine Kelly" userId="d1e6b43e-4370-4cc0-8ab8-e791a95f23b4" providerId="ADAL" clId="{054ED8F0-4D9D-448B-9EC6-C0CA78462B55}" dt="2020-11-19T12:50:46.407" v="972" actId="20577"/>
          <ac:spMkLst>
            <pc:docMk/>
            <pc:sldMk cId="1124514229" sldId="261"/>
            <ac:spMk id="4" creationId="{00000000-0000-0000-0000-000000000000}"/>
          </ac:spMkLst>
        </pc:spChg>
      </pc:sldChg>
      <pc:sldChg chg="modSp mod delCm">
        <pc:chgData name="Aine Kelly" userId="d1e6b43e-4370-4cc0-8ab8-e791a95f23b4" providerId="ADAL" clId="{054ED8F0-4D9D-448B-9EC6-C0CA78462B55}" dt="2020-11-18T15:26:19.672" v="4" actId="20577"/>
        <pc:sldMkLst>
          <pc:docMk/>
          <pc:sldMk cId="2616420068" sldId="309"/>
        </pc:sldMkLst>
        <pc:spChg chg="mod">
          <ac:chgData name="Aine Kelly" userId="d1e6b43e-4370-4cc0-8ab8-e791a95f23b4" providerId="ADAL" clId="{054ED8F0-4D9D-448B-9EC6-C0CA78462B55}" dt="2020-11-18T15:26:19.672" v="4" actId="20577"/>
          <ac:spMkLst>
            <pc:docMk/>
            <pc:sldMk cId="2616420068" sldId="309"/>
            <ac:spMk id="3" creationId="{00000000-0000-0000-0000-000000000000}"/>
          </ac:spMkLst>
        </pc:spChg>
      </pc:sldChg>
      <pc:sldChg chg="modSp mod modNotesTx">
        <pc:chgData name="Aine Kelly" userId="d1e6b43e-4370-4cc0-8ab8-e791a95f23b4" providerId="ADAL" clId="{054ED8F0-4D9D-448B-9EC6-C0CA78462B55}" dt="2020-11-18T16:51:52.615" v="164" actId="20577"/>
        <pc:sldMkLst>
          <pc:docMk/>
          <pc:sldMk cId="1546070986" sldId="312"/>
        </pc:sldMkLst>
        <pc:spChg chg="mod">
          <ac:chgData name="Aine Kelly" userId="d1e6b43e-4370-4cc0-8ab8-e791a95f23b4" providerId="ADAL" clId="{054ED8F0-4D9D-448B-9EC6-C0CA78462B55}" dt="2020-11-18T16:51:52.615" v="164" actId="20577"/>
          <ac:spMkLst>
            <pc:docMk/>
            <pc:sldMk cId="1546070986" sldId="312"/>
            <ac:spMk id="3" creationId="{561618B7-9607-4412-AF4F-D85D8C414D28}"/>
          </ac:spMkLst>
        </pc:spChg>
      </pc:sldChg>
      <pc:sldChg chg="modSp mod modNotesTx">
        <pc:chgData name="Aine Kelly" userId="d1e6b43e-4370-4cc0-8ab8-e791a95f23b4" providerId="ADAL" clId="{054ED8F0-4D9D-448B-9EC6-C0CA78462B55}" dt="2020-11-18T15:31:27.457" v="87" actId="20577"/>
        <pc:sldMkLst>
          <pc:docMk/>
          <pc:sldMk cId="2474507280" sldId="314"/>
        </pc:sldMkLst>
        <pc:spChg chg="mod">
          <ac:chgData name="Aine Kelly" userId="d1e6b43e-4370-4cc0-8ab8-e791a95f23b4" providerId="ADAL" clId="{054ED8F0-4D9D-448B-9EC6-C0CA78462B55}" dt="2020-11-18T15:27:45.655" v="16" actId="20577"/>
          <ac:spMkLst>
            <pc:docMk/>
            <pc:sldMk cId="2474507280" sldId="314"/>
            <ac:spMk id="3" creationId="{288C5ADD-7646-4576-A164-1E7599AB0FE8}"/>
          </ac:spMkLst>
        </pc:spChg>
      </pc:sldChg>
      <pc:sldChg chg="modSp mod">
        <pc:chgData name="Aine Kelly" userId="d1e6b43e-4370-4cc0-8ab8-e791a95f23b4" providerId="ADAL" clId="{054ED8F0-4D9D-448B-9EC6-C0CA78462B55}" dt="2020-11-19T12:52:51.280" v="993" actId="20577"/>
        <pc:sldMkLst>
          <pc:docMk/>
          <pc:sldMk cId="3960721147" sldId="316"/>
        </pc:sldMkLst>
        <pc:spChg chg="mod">
          <ac:chgData name="Aine Kelly" userId="d1e6b43e-4370-4cc0-8ab8-e791a95f23b4" providerId="ADAL" clId="{054ED8F0-4D9D-448B-9EC6-C0CA78462B55}" dt="2020-11-19T12:52:51.280" v="993" actId="20577"/>
          <ac:spMkLst>
            <pc:docMk/>
            <pc:sldMk cId="3960721147" sldId="316"/>
            <ac:spMk id="3" creationId="{EC390C07-A8AF-41EB-82BF-71C9A698A3CC}"/>
          </ac:spMkLst>
        </pc:spChg>
      </pc:sldChg>
      <pc:sldChg chg="modSp mod">
        <pc:chgData name="Aine Kelly" userId="d1e6b43e-4370-4cc0-8ab8-e791a95f23b4" providerId="ADAL" clId="{054ED8F0-4D9D-448B-9EC6-C0CA78462B55}" dt="2020-11-19T12:55:04.376" v="998" actId="20577"/>
        <pc:sldMkLst>
          <pc:docMk/>
          <pc:sldMk cId="3505068541" sldId="317"/>
        </pc:sldMkLst>
        <pc:spChg chg="mod">
          <ac:chgData name="Aine Kelly" userId="d1e6b43e-4370-4cc0-8ab8-e791a95f23b4" providerId="ADAL" clId="{054ED8F0-4D9D-448B-9EC6-C0CA78462B55}" dt="2020-11-19T12:55:04.376" v="998" actId="20577"/>
          <ac:spMkLst>
            <pc:docMk/>
            <pc:sldMk cId="3505068541" sldId="317"/>
            <ac:spMk id="3" creationId="{F172D49C-751F-4E1A-A164-9456EDF33284}"/>
          </ac:spMkLst>
        </pc:spChg>
      </pc:sldChg>
      <pc:sldChg chg="modSp mod">
        <pc:chgData name="Aine Kelly" userId="d1e6b43e-4370-4cc0-8ab8-e791a95f23b4" providerId="ADAL" clId="{054ED8F0-4D9D-448B-9EC6-C0CA78462B55}" dt="2020-11-19T12:52:23.369" v="984" actId="255"/>
        <pc:sldMkLst>
          <pc:docMk/>
          <pc:sldMk cId="1415089448" sldId="320"/>
        </pc:sldMkLst>
        <pc:spChg chg="mod">
          <ac:chgData name="Aine Kelly" userId="d1e6b43e-4370-4cc0-8ab8-e791a95f23b4" providerId="ADAL" clId="{054ED8F0-4D9D-448B-9EC6-C0CA78462B55}" dt="2020-11-19T12:52:23.369" v="984" actId="255"/>
          <ac:spMkLst>
            <pc:docMk/>
            <pc:sldMk cId="1415089448" sldId="320"/>
            <ac:spMk id="3" creationId="{A187C778-6700-48AB-A821-F7F85D614351}"/>
          </ac:spMkLst>
        </pc:spChg>
      </pc:sldChg>
      <pc:sldChg chg="modSp mod modNotesTx">
        <pc:chgData name="Aine Kelly" userId="d1e6b43e-4370-4cc0-8ab8-e791a95f23b4" providerId="ADAL" clId="{054ED8F0-4D9D-448B-9EC6-C0CA78462B55}" dt="2020-11-19T12:49:05.804" v="961" actId="20577"/>
        <pc:sldMkLst>
          <pc:docMk/>
          <pc:sldMk cId="744187242" sldId="321"/>
        </pc:sldMkLst>
        <pc:spChg chg="mod">
          <ac:chgData name="Aine Kelly" userId="d1e6b43e-4370-4cc0-8ab8-e791a95f23b4" providerId="ADAL" clId="{054ED8F0-4D9D-448B-9EC6-C0CA78462B55}" dt="2020-11-19T12:45:10.937" v="859" actId="6549"/>
          <ac:spMkLst>
            <pc:docMk/>
            <pc:sldMk cId="744187242" sldId="321"/>
            <ac:spMk id="2" creationId="{44C84D6C-C0B3-4E4E-827D-3EC4B2FD267C}"/>
          </ac:spMkLst>
        </pc:spChg>
        <pc:spChg chg="mod">
          <ac:chgData name="Aine Kelly" userId="d1e6b43e-4370-4cc0-8ab8-e791a95f23b4" providerId="ADAL" clId="{054ED8F0-4D9D-448B-9EC6-C0CA78462B55}" dt="2020-11-19T12:47:08.623" v="904" actId="20577"/>
          <ac:spMkLst>
            <pc:docMk/>
            <pc:sldMk cId="744187242" sldId="321"/>
            <ac:spMk id="3" creationId="{0CC7CAF3-4264-4034-9CAD-39BE0136FD06}"/>
          </ac:spMkLst>
        </pc:spChg>
        <pc:spChg chg="mod">
          <ac:chgData name="Aine Kelly" userId="d1e6b43e-4370-4cc0-8ab8-e791a95f23b4" providerId="ADAL" clId="{054ED8F0-4D9D-448B-9EC6-C0CA78462B55}" dt="2020-11-19T12:47:35.055" v="919" actId="1035"/>
          <ac:spMkLst>
            <pc:docMk/>
            <pc:sldMk cId="744187242" sldId="321"/>
            <ac:spMk id="9" creationId="{1906FCFB-3E2F-40B6-8713-CFD0C0540667}"/>
          </ac:spMkLst>
        </pc:spChg>
        <pc:graphicFrameChg chg="mod modGraphic">
          <ac:chgData name="Aine Kelly" userId="d1e6b43e-4370-4cc0-8ab8-e791a95f23b4" providerId="ADAL" clId="{054ED8F0-4D9D-448B-9EC6-C0CA78462B55}" dt="2020-11-19T12:46:54.992" v="894" actId="1038"/>
          <ac:graphicFrameMkLst>
            <pc:docMk/>
            <pc:sldMk cId="744187242" sldId="321"/>
            <ac:graphicFrameMk id="6" creationId="{00000000-0000-0000-0000-000000000000}"/>
          </ac:graphicFrameMkLst>
        </pc:graphicFrameChg>
      </pc:sldChg>
      <pc:sldChg chg="modSp mod modNotesTx">
        <pc:chgData name="Aine Kelly" userId="d1e6b43e-4370-4cc0-8ab8-e791a95f23b4" providerId="ADAL" clId="{054ED8F0-4D9D-448B-9EC6-C0CA78462B55}" dt="2020-11-18T16:54:32.877" v="178" actId="20577"/>
        <pc:sldMkLst>
          <pc:docMk/>
          <pc:sldMk cId="3448186519" sldId="324"/>
        </pc:sldMkLst>
        <pc:spChg chg="mod">
          <ac:chgData name="Aine Kelly" userId="d1e6b43e-4370-4cc0-8ab8-e791a95f23b4" providerId="ADAL" clId="{054ED8F0-4D9D-448B-9EC6-C0CA78462B55}" dt="2020-11-18T16:54:13.978" v="173" actId="20577"/>
          <ac:spMkLst>
            <pc:docMk/>
            <pc:sldMk cId="3448186519" sldId="324"/>
            <ac:spMk id="12" creationId="{0478DE87-C41C-4575-80C5-1DBD48F8827A}"/>
          </ac:spMkLst>
        </pc:spChg>
      </pc:sldChg>
      <pc:sldChg chg="modSp mod modNotesTx">
        <pc:chgData name="Aine Kelly" userId="d1e6b43e-4370-4cc0-8ab8-e791a95f23b4" providerId="ADAL" clId="{054ED8F0-4D9D-448B-9EC6-C0CA78462B55}" dt="2020-11-18T15:37:33.665" v="120" actId="20577"/>
        <pc:sldMkLst>
          <pc:docMk/>
          <pc:sldMk cId="2817795414" sldId="328"/>
        </pc:sldMkLst>
        <pc:spChg chg="mod">
          <ac:chgData name="Aine Kelly" userId="d1e6b43e-4370-4cc0-8ab8-e791a95f23b4" providerId="ADAL" clId="{054ED8F0-4D9D-448B-9EC6-C0CA78462B55}" dt="2020-11-18T15:36:16.403" v="109" actId="20577"/>
          <ac:spMkLst>
            <pc:docMk/>
            <pc:sldMk cId="2817795414" sldId="328"/>
            <ac:spMk id="2" creationId="{1FC5B474-C688-4F03-B8B4-996065649A7C}"/>
          </ac:spMkLst>
        </pc:spChg>
        <pc:spChg chg="mod">
          <ac:chgData name="Aine Kelly" userId="d1e6b43e-4370-4cc0-8ab8-e791a95f23b4" providerId="ADAL" clId="{054ED8F0-4D9D-448B-9EC6-C0CA78462B55}" dt="2020-11-18T15:37:33.665" v="120" actId="20577"/>
          <ac:spMkLst>
            <pc:docMk/>
            <pc:sldMk cId="2817795414" sldId="328"/>
            <ac:spMk id="3" creationId="{3545A37D-7C17-4FA2-B6C1-3CFC21CACE4D}"/>
          </ac:spMkLst>
        </pc:spChg>
      </pc:sldChg>
      <pc:sldChg chg="modSp mod modNotesTx">
        <pc:chgData name="Aine Kelly" userId="d1e6b43e-4370-4cc0-8ab8-e791a95f23b4" providerId="ADAL" clId="{054ED8F0-4D9D-448B-9EC6-C0CA78462B55}" dt="2020-11-19T12:33:51.120" v="440" actId="6549"/>
        <pc:sldMkLst>
          <pc:docMk/>
          <pc:sldMk cId="4097840133" sldId="329"/>
        </pc:sldMkLst>
        <pc:spChg chg="mod">
          <ac:chgData name="Aine Kelly" userId="d1e6b43e-4370-4cc0-8ab8-e791a95f23b4" providerId="ADAL" clId="{054ED8F0-4D9D-448B-9EC6-C0CA78462B55}" dt="2020-11-19T12:32:40.085" v="423" actId="404"/>
          <ac:spMkLst>
            <pc:docMk/>
            <pc:sldMk cId="4097840133" sldId="329"/>
            <ac:spMk id="3" creationId="{ACF2C925-AC43-4320-ADED-5AEE1960DCC3}"/>
          </ac:spMkLst>
        </pc:spChg>
      </pc:sldChg>
      <pc:sldChg chg="modSp mod modNotesTx">
        <pc:chgData name="Aine Kelly" userId="d1e6b43e-4370-4cc0-8ab8-e791a95f23b4" providerId="ADAL" clId="{054ED8F0-4D9D-448B-9EC6-C0CA78462B55}" dt="2020-11-19T12:36:49.056" v="506" actId="20577"/>
        <pc:sldMkLst>
          <pc:docMk/>
          <pc:sldMk cId="1986025456" sldId="330"/>
        </pc:sldMkLst>
        <pc:spChg chg="mod">
          <ac:chgData name="Aine Kelly" userId="d1e6b43e-4370-4cc0-8ab8-e791a95f23b4" providerId="ADAL" clId="{054ED8F0-4D9D-448B-9EC6-C0CA78462B55}" dt="2020-11-19T12:36:15.423" v="494" actId="20577"/>
          <ac:spMkLst>
            <pc:docMk/>
            <pc:sldMk cId="1986025456" sldId="330"/>
            <ac:spMk id="3" creationId="{ACF2C925-AC43-4320-ADED-5AEE1960DCC3}"/>
          </ac:spMkLst>
        </pc:spChg>
      </pc:sldChg>
      <pc:sldChg chg="modNotesTx">
        <pc:chgData name="Aine Kelly" userId="d1e6b43e-4370-4cc0-8ab8-e791a95f23b4" providerId="ADAL" clId="{054ED8F0-4D9D-448B-9EC6-C0CA78462B55}" dt="2020-11-19T12:42:37.400" v="842" actId="20577"/>
        <pc:sldMkLst>
          <pc:docMk/>
          <pc:sldMk cId="3426925327" sldId="331"/>
        </pc:sldMkLst>
      </pc:sldChg>
      <pc:sldChg chg="modSp mod modNotesTx">
        <pc:chgData name="Aine Kelly" userId="d1e6b43e-4370-4cc0-8ab8-e791a95f23b4" providerId="ADAL" clId="{054ED8F0-4D9D-448B-9EC6-C0CA78462B55}" dt="2020-11-19T12:35:33.775" v="492" actId="20577"/>
        <pc:sldMkLst>
          <pc:docMk/>
          <pc:sldMk cId="3636013586" sldId="332"/>
        </pc:sldMkLst>
        <pc:spChg chg="mod">
          <ac:chgData name="Aine Kelly" userId="d1e6b43e-4370-4cc0-8ab8-e791a95f23b4" providerId="ADAL" clId="{054ED8F0-4D9D-448B-9EC6-C0CA78462B55}" dt="2020-11-19T12:34:48.195" v="457" actId="6549"/>
          <ac:spMkLst>
            <pc:docMk/>
            <pc:sldMk cId="3636013586" sldId="332"/>
            <ac:spMk id="3" creationId="{36C559C9-73B4-4A8E-8DC6-238576566D4C}"/>
          </ac:spMkLst>
        </pc:spChg>
      </pc:sldChg>
      <pc:sldChg chg="modSp mod modNotesTx">
        <pc:chgData name="Aine Kelly" userId="d1e6b43e-4370-4cc0-8ab8-e791a95f23b4" providerId="ADAL" clId="{054ED8F0-4D9D-448B-9EC6-C0CA78462B55}" dt="2020-11-18T15:34:34.859" v="107" actId="20577"/>
        <pc:sldMkLst>
          <pc:docMk/>
          <pc:sldMk cId="3137742411" sldId="333"/>
        </pc:sldMkLst>
        <pc:spChg chg="mod">
          <ac:chgData name="Aine Kelly" userId="d1e6b43e-4370-4cc0-8ab8-e791a95f23b4" providerId="ADAL" clId="{054ED8F0-4D9D-448B-9EC6-C0CA78462B55}" dt="2020-11-18T15:34:17.802" v="105" actId="20577"/>
          <ac:spMkLst>
            <pc:docMk/>
            <pc:sldMk cId="3137742411" sldId="333"/>
            <ac:spMk id="3" creationId="{00000000-0000-0000-0000-000000000000}"/>
          </ac:spMkLst>
        </pc:spChg>
      </pc:sldChg>
      <pc:sldChg chg="modSp mod modNotesTx">
        <pc:chgData name="Aine Kelly" userId="d1e6b43e-4370-4cc0-8ab8-e791a95f23b4" providerId="ADAL" clId="{054ED8F0-4D9D-448B-9EC6-C0CA78462B55}" dt="2020-11-18T17:02:00.390" v="207" actId="6549"/>
        <pc:sldMkLst>
          <pc:docMk/>
          <pc:sldMk cId="3051980012" sldId="334"/>
        </pc:sldMkLst>
        <pc:spChg chg="mod">
          <ac:chgData name="Aine Kelly" userId="d1e6b43e-4370-4cc0-8ab8-e791a95f23b4" providerId="ADAL" clId="{054ED8F0-4D9D-448B-9EC6-C0CA78462B55}" dt="2020-11-18T16:57:02.480" v="180" actId="20577"/>
          <ac:spMkLst>
            <pc:docMk/>
            <pc:sldMk cId="3051980012" sldId="334"/>
            <ac:spMk id="3" creationId="{1CDC555D-8DF2-4696-B02D-B7A5020822E5}"/>
          </ac:spMkLst>
        </pc:spChg>
        <pc:spChg chg="mod">
          <ac:chgData name="Aine Kelly" userId="d1e6b43e-4370-4cc0-8ab8-e791a95f23b4" providerId="ADAL" clId="{054ED8F0-4D9D-448B-9EC6-C0CA78462B55}" dt="2020-11-18T16:58:58.110" v="185" actId="1035"/>
          <ac:spMkLst>
            <pc:docMk/>
            <pc:sldMk cId="3051980012" sldId="334"/>
            <ac:spMk id="9" creationId="{8E0782A6-B831-4E06-A101-456EAA0BC4EB}"/>
          </ac:spMkLst>
        </pc:spChg>
        <pc:picChg chg="mod">
          <ac:chgData name="Aine Kelly" userId="d1e6b43e-4370-4cc0-8ab8-e791a95f23b4" providerId="ADAL" clId="{054ED8F0-4D9D-448B-9EC6-C0CA78462B55}" dt="2020-11-18T16:58:58.110" v="185" actId="1035"/>
          <ac:picMkLst>
            <pc:docMk/>
            <pc:sldMk cId="3051980012" sldId="334"/>
            <ac:picMk id="13" creationId="{3DE8D007-61BC-474C-82AE-3589003DDDED}"/>
          </ac:picMkLst>
        </pc:picChg>
      </pc:sldChg>
      <pc:sldChg chg="modSp mod delCm modNotesTx">
        <pc:chgData name="Aine Kelly" userId="d1e6b43e-4370-4cc0-8ab8-e791a95f23b4" providerId="ADAL" clId="{054ED8F0-4D9D-448B-9EC6-C0CA78462B55}" dt="2020-11-19T12:26:52.831" v="357" actId="20577"/>
        <pc:sldMkLst>
          <pc:docMk/>
          <pc:sldMk cId="3102806547" sldId="335"/>
        </pc:sldMkLst>
        <pc:spChg chg="mod">
          <ac:chgData name="Aine Kelly" userId="d1e6b43e-4370-4cc0-8ab8-e791a95f23b4" providerId="ADAL" clId="{054ED8F0-4D9D-448B-9EC6-C0CA78462B55}" dt="2020-11-18T17:06:52.020" v="216" actId="20577"/>
          <ac:spMkLst>
            <pc:docMk/>
            <pc:sldMk cId="3102806547" sldId="335"/>
            <ac:spMk id="3" creationId="{1CDC555D-8DF2-4696-B02D-B7A5020822E5}"/>
          </ac:spMkLst>
        </pc:spChg>
      </pc:sldChg>
      <pc:sldChg chg="modSp mod modNotesTx">
        <pc:chgData name="Aine Kelly" userId="d1e6b43e-4370-4cc0-8ab8-e791a95f23b4" providerId="ADAL" clId="{054ED8F0-4D9D-448B-9EC6-C0CA78462B55}" dt="2020-11-19T12:27:51.767" v="373" actId="20577"/>
        <pc:sldMkLst>
          <pc:docMk/>
          <pc:sldMk cId="808108311" sldId="336"/>
        </pc:sldMkLst>
        <pc:spChg chg="mod">
          <ac:chgData name="Aine Kelly" userId="d1e6b43e-4370-4cc0-8ab8-e791a95f23b4" providerId="ADAL" clId="{054ED8F0-4D9D-448B-9EC6-C0CA78462B55}" dt="2020-11-19T12:27:51.767" v="373" actId="20577"/>
          <ac:spMkLst>
            <pc:docMk/>
            <pc:sldMk cId="808108311" sldId="336"/>
            <ac:spMk id="3" creationId="{00000000-0000-0000-0000-000000000000}"/>
          </ac:spMkLst>
        </pc:spChg>
      </pc:sldChg>
      <pc:sldChg chg="modSp mod">
        <pc:chgData name="Aine Kelly" userId="d1e6b43e-4370-4cc0-8ab8-e791a95f23b4" providerId="ADAL" clId="{054ED8F0-4D9D-448B-9EC6-C0CA78462B55}" dt="2020-11-18T17:14:46.922" v="271" actId="20577"/>
        <pc:sldMkLst>
          <pc:docMk/>
          <pc:sldMk cId="707559204" sldId="337"/>
        </pc:sldMkLst>
        <pc:spChg chg="mod">
          <ac:chgData name="Aine Kelly" userId="d1e6b43e-4370-4cc0-8ab8-e791a95f23b4" providerId="ADAL" clId="{054ED8F0-4D9D-448B-9EC6-C0CA78462B55}" dt="2020-11-18T17:14:46.922" v="271" actId="20577"/>
          <ac:spMkLst>
            <pc:docMk/>
            <pc:sldMk cId="707559204" sldId="337"/>
            <ac:spMk id="3" creationId="{00000000-0000-0000-0000-000000000000}"/>
          </ac:spMkLst>
        </pc:spChg>
      </pc:sldChg>
      <pc:sldChg chg="modNotesTx">
        <pc:chgData name="Aine Kelly" userId="d1e6b43e-4370-4cc0-8ab8-e791a95f23b4" providerId="ADAL" clId="{054ED8F0-4D9D-448B-9EC6-C0CA78462B55}" dt="2020-11-19T12:31:19.608" v="408" actId="6549"/>
        <pc:sldMkLst>
          <pc:docMk/>
          <pc:sldMk cId="474989888" sldId="338"/>
        </pc:sldMkLst>
      </pc:sldChg>
      <pc:sldChg chg="modNotesTx">
        <pc:chgData name="Aine Kelly" userId="d1e6b43e-4370-4cc0-8ab8-e791a95f23b4" providerId="ADAL" clId="{054ED8F0-4D9D-448B-9EC6-C0CA78462B55}" dt="2020-11-19T12:22:03.991" v="283" actId="20577"/>
        <pc:sldMkLst>
          <pc:docMk/>
          <pc:sldMk cId="1216685283" sldId="339"/>
        </pc:sldMkLst>
      </pc:sldChg>
      <pc:sldChg chg="modSp mod modNotesTx">
        <pc:chgData name="Aine Kelly" userId="d1e6b43e-4370-4cc0-8ab8-e791a95f23b4" providerId="ADAL" clId="{054ED8F0-4D9D-448B-9EC6-C0CA78462B55}" dt="2020-11-19T12:24:39.199" v="304" actId="20577"/>
        <pc:sldMkLst>
          <pc:docMk/>
          <pc:sldMk cId="2774626460" sldId="340"/>
        </pc:sldMkLst>
        <pc:spChg chg="mod">
          <ac:chgData name="Aine Kelly" userId="d1e6b43e-4370-4cc0-8ab8-e791a95f23b4" providerId="ADAL" clId="{054ED8F0-4D9D-448B-9EC6-C0CA78462B55}" dt="2020-11-19T12:24:39.199" v="304" actId="20577"/>
          <ac:spMkLst>
            <pc:docMk/>
            <pc:sldMk cId="2774626460" sldId="340"/>
            <ac:spMk id="14" creationId="{9F7D3DF6-851D-4714-BDDF-FDA70F7FC08B}"/>
          </ac:spMkLst>
        </pc:spChg>
      </pc:sldChg>
      <pc:sldChg chg="modSp mod modNotesTx">
        <pc:chgData name="Aine Kelly" userId="d1e6b43e-4370-4cc0-8ab8-e791a95f23b4" providerId="ADAL" clId="{054ED8F0-4D9D-448B-9EC6-C0CA78462B55}" dt="2020-11-19T12:27:08.329" v="364" actId="20577"/>
        <pc:sldMkLst>
          <pc:docMk/>
          <pc:sldMk cId="892823899" sldId="341"/>
        </pc:sldMkLst>
        <pc:spChg chg="mod">
          <ac:chgData name="Aine Kelly" userId="d1e6b43e-4370-4cc0-8ab8-e791a95f23b4" providerId="ADAL" clId="{054ED8F0-4D9D-448B-9EC6-C0CA78462B55}" dt="2020-11-19T12:25:30.793" v="313" actId="20577"/>
          <ac:spMkLst>
            <pc:docMk/>
            <pc:sldMk cId="892823899" sldId="341"/>
            <ac:spMk id="3" creationId="{1CDC555D-8DF2-4696-B02D-B7A5020822E5}"/>
          </ac:spMkLst>
        </pc:spChg>
      </pc:sldChg>
      <pc:sldChg chg="modSp mod modNotesTx">
        <pc:chgData name="Aine Kelly" userId="d1e6b43e-4370-4cc0-8ab8-e791a95f23b4" providerId="ADAL" clId="{054ED8F0-4D9D-448B-9EC6-C0CA78462B55}" dt="2020-11-19T12:28:20.733" v="376" actId="20577"/>
        <pc:sldMkLst>
          <pc:docMk/>
          <pc:sldMk cId="2333826338" sldId="342"/>
        </pc:sldMkLst>
        <pc:spChg chg="mod">
          <ac:chgData name="Aine Kelly" userId="d1e6b43e-4370-4cc0-8ab8-e791a95f23b4" providerId="ADAL" clId="{054ED8F0-4D9D-448B-9EC6-C0CA78462B55}" dt="2020-11-19T12:27:41.567" v="370" actId="20577"/>
          <ac:spMkLst>
            <pc:docMk/>
            <pc:sldMk cId="2333826338" sldId="342"/>
            <ac:spMk id="3" creationId="{00000000-0000-0000-0000-000000000000}"/>
          </ac:spMkLst>
        </pc:spChg>
      </pc:sldChg>
      <pc:sldChg chg="modSp mod modNotesTx">
        <pc:chgData name="Aine Kelly" userId="d1e6b43e-4370-4cc0-8ab8-e791a95f23b4" providerId="ADAL" clId="{054ED8F0-4D9D-448B-9EC6-C0CA78462B55}" dt="2020-11-19T12:29:46.959" v="393" actId="20577"/>
        <pc:sldMkLst>
          <pc:docMk/>
          <pc:sldMk cId="45154059" sldId="343"/>
        </pc:sldMkLst>
        <pc:spChg chg="mod">
          <ac:chgData name="Aine Kelly" userId="d1e6b43e-4370-4cc0-8ab8-e791a95f23b4" providerId="ADAL" clId="{054ED8F0-4D9D-448B-9EC6-C0CA78462B55}" dt="2020-11-19T12:29:46.959" v="393" actId="20577"/>
          <ac:spMkLst>
            <pc:docMk/>
            <pc:sldMk cId="45154059" sldId="343"/>
            <ac:spMk id="3" creationId="{00000000-0000-0000-0000-000000000000}"/>
          </ac:spMkLst>
        </pc:spChg>
      </pc:sldChg>
      <pc:sldChg chg="modNotesTx">
        <pc:chgData name="Aine Kelly" userId="d1e6b43e-4370-4cc0-8ab8-e791a95f23b4" providerId="ADAL" clId="{054ED8F0-4D9D-448B-9EC6-C0CA78462B55}" dt="2020-11-19T12:31:04.375" v="403" actId="20577"/>
        <pc:sldMkLst>
          <pc:docMk/>
          <pc:sldMk cId="219959118" sldId="344"/>
        </pc:sldMkLst>
      </pc:sldChg>
      <pc:sldChg chg="modNotesTx">
        <pc:chgData name="Aine Kelly" userId="d1e6b43e-4370-4cc0-8ab8-e791a95f23b4" providerId="ADAL" clId="{054ED8F0-4D9D-448B-9EC6-C0CA78462B55}" dt="2020-11-18T15:39:18.107" v="125" actId="20577"/>
        <pc:sldMkLst>
          <pc:docMk/>
          <pc:sldMk cId="617663694" sldId="348"/>
        </pc:sldMkLst>
      </pc:sldChg>
      <pc:sldChg chg="modSp mod delCm modCm modNotesTx">
        <pc:chgData name="Aine Kelly" userId="d1e6b43e-4370-4cc0-8ab8-e791a95f23b4" providerId="ADAL" clId="{054ED8F0-4D9D-448B-9EC6-C0CA78462B55}" dt="2020-11-18T16:53:38.343" v="168" actId="1035"/>
        <pc:sldMkLst>
          <pc:docMk/>
          <pc:sldMk cId="758236118" sldId="349"/>
        </pc:sldMkLst>
        <pc:spChg chg="mod">
          <ac:chgData name="Aine Kelly" userId="d1e6b43e-4370-4cc0-8ab8-e791a95f23b4" providerId="ADAL" clId="{054ED8F0-4D9D-448B-9EC6-C0CA78462B55}" dt="2020-11-18T16:49:47.990" v="153" actId="20577"/>
          <ac:spMkLst>
            <pc:docMk/>
            <pc:sldMk cId="758236118" sldId="349"/>
            <ac:spMk id="3" creationId="{A187C778-6700-48AB-A821-F7F85D614351}"/>
          </ac:spMkLst>
        </pc:spChg>
        <pc:spChg chg="mod">
          <ac:chgData name="Aine Kelly" userId="d1e6b43e-4370-4cc0-8ab8-e791a95f23b4" providerId="ADAL" clId="{054ED8F0-4D9D-448B-9EC6-C0CA78462B55}" dt="2020-11-18T16:53:38.343" v="168" actId="1035"/>
          <ac:spMkLst>
            <pc:docMk/>
            <pc:sldMk cId="758236118" sldId="349"/>
            <ac:spMk id="8" creationId="{8E0782A6-B831-4E06-A101-456EAA0BC4EB}"/>
          </ac:spMkLst>
        </pc:spChg>
        <pc:picChg chg="mod">
          <ac:chgData name="Aine Kelly" userId="d1e6b43e-4370-4cc0-8ab8-e791a95f23b4" providerId="ADAL" clId="{054ED8F0-4D9D-448B-9EC6-C0CA78462B55}" dt="2020-11-18T16:53:38.343" v="168" actId="1035"/>
          <ac:picMkLst>
            <pc:docMk/>
            <pc:sldMk cId="758236118" sldId="349"/>
            <ac:picMk id="11" creationId="{5049E90C-0CE6-47D9-9604-437363778DF0}"/>
          </ac:picMkLst>
        </pc:picChg>
      </pc:sldChg>
      <pc:sldChg chg="modSp mod modNotesTx">
        <pc:chgData name="Aine Kelly" userId="d1e6b43e-4370-4cc0-8ab8-e791a95f23b4" providerId="ADAL" clId="{054ED8F0-4D9D-448B-9EC6-C0CA78462B55}" dt="2020-11-19T12:21:10.235" v="282" actId="20577"/>
        <pc:sldMkLst>
          <pc:docMk/>
          <pc:sldMk cId="1670859927" sldId="350"/>
        </pc:sldMkLst>
        <pc:spChg chg="mod">
          <ac:chgData name="Aine Kelly" userId="d1e6b43e-4370-4cc0-8ab8-e791a95f23b4" providerId="ADAL" clId="{054ED8F0-4D9D-448B-9EC6-C0CA78462B55}" dt="2020-11-18T17:16:39.526" v="280" actId="20577"/>
          <ac:spMkLst>
            <pc:docMk/>
            <pc:sldMk cId="1670859927" sldId="350"/>
            <ac:spMk id="3" creationId="{A187C778-6700-48AB-A821-F7F85D614351}"/>
          </ac:spMkLst>
        </pc:spChg>
      </pc:sldChg>
      <pc:sldChg chg="addSp delSp modSp mod delCm modNotesTx">
        <pc:chgData name="Aine Kelly" userId="d1e6b43e-4370-4cc0-8ab8-e791a95f23b4" providerId="ADAL" clId="{054ED8F0-4D9D-448B-9EC6-C0CA78462B55}" dt="2020-11-19T12:41:49.318" v="838" actId="1035"/>
        <pc:sldMkLst>
          <pc:docMk/>
          <pc:sldMk cId="3840455397" sldId="2391"/>
        </pc:sldMkLst>
        <pc:spChg chg="del mod">
          <ac:chgData name="Aine Kelly" userId="d1e6b43e-4370-4cc0-8ab8-e791a95f23b4" providerId="ADAL" clId="{054ED8F0-4D9D-448B-9EC6-C0CA78462B55}" dt="2020-11-19T12:39:50.759" v="740" actId="478"/>
          <ac:spMkLst>
            <pc:docMk/>
            <pc:sldMk cId="3840455397" sldId="2391"/>
            <ac:spMk id="3" creationId="{54D1B5AD-227D-43B3-83A3-A2C4189862E1}"/>
          </ac:spMkLst>
        </pc:spChg>
        <pc:spChg chg="add del mod">
          <ac:chgData name="Aine Kelly" userId="d1e6b43e-4370-4cc0-8ab8-e791a95f23b4" providerId="ADAL" clId="{054ED8F0-4D9D-448B-9EC6-C0CA78462B55}" dt="2020-11-19T12:39:55.528" v="741" actId="478"/>
          <ac:spMkLst>
            <pc:docMk/>
            <pc:sldMk cId="3840455397" sldId="2391"/>
            <ac:spMk id="4" creationId="{7696B1C9-8FFB-47BE-B8F7-9B15D7FC4F5B}"/>
          </ac:spMkLst>
        </pc:spChg>
        <pc:spChg chg="add mod">
          <ac:chgData name="Aine Kelly" userId="d1e6b43e-4370-4cc0-8ab8-e791a95f23b4" providerId="ADAL" clId="{054ED8F0-4D9D-448B-9EC6-C0CA78462B55}" dt="2020-11-19T12:41:36.815" v="823" actId="14100"/>
          <ac:spMkLst>
            <pc:docMk/>
            <pc:sldMk cId="3840455397" sldId="2391"/>
            <ac:spMk id="6" creationId="{E90BB6B5-B6A7-4364-ACF1-2536CEF5A615}"/>
          </ac:spMkLst>
        </pc:spChg>
        <pc:spChg chg="add mod">
          <ac:chgData name="Aine Kelly" userId="d1e6b43e-4370-4cc0-8ab8-e791a95f23b4" providerId="ADAL" clId="{054ED8F0-4D9D-448B-9EC6-C0CA78462B55}" dt="2020-11-19T12:40:00.025" v="743" actId="14100"/>
          <ac:spMkLst>
            <pc:docMk/>
            <pc:sldMk cId="3840455397" sldId="2391"/>
            <ac:spMk id="9" creationId="{744139E6-51B8-4A58-BD4C-D1667D360D86}"/>
          </ac:spMkLst>
        </pc:spChg>
        <pc:spChg chg="del mod">
          <ac:chgData name="Aine Kelly" userId="d1e6b43e-4370-4cc0-8ab8-e791a95f23b4" providerId="ADAL" clId="{054ED8F0-4D9D-448B-9EC6-C0CA78462B55}" dt="2020-11-19T12:41:27.653" v="820" actId="478"/>
          <ac:spMkLst>
            <pc:docMk/>
            <pc:sldMk cId="3840455397" sldId="2391"/>
            <ac:spMk id="11" creationId="{EC321676-53A2-45C9-B536-98A612B44304}"/>
          </ac:spMkLst>
        </pc:spChg>
        <pc:picChg chg="mod">
          <ac:chgData name="Aine Kelly" userId="d1e6b43e-4370-4cc0-8ab8-e791a95f23b4" providerId="ADAL" clId="{054ED8F0-4D9D-448B-9EC6-C0CA78462B55}" dt="2020-11-19T12:37:35.272" v="513" actId="14100"/>
          <ac:picMkLst>
            <pc:docMk/>
            <pc:sldMk cId="3840455397" sldId="2391"/>
            <ac:picMk id="5" creationId="{664A6679-5D8E-4713-B294-64CB82A55A4C}"/>
          </ac:picMkLst>
        </pc:picChg>
        <pc:picChg chg="mod">
          <ac:chgData name="Aine Kelly" userId="d1e6b43e-4370-4cc0-8ab8-e791a95f23b4" providerId="ADAL" clId="{054ED8F0-4D9D-448B-9EC6-C0CA78462B55}" dt="2020-11-19T12:41:49.318" v="838" actId="1035"/>
          <ac:picMkLst>
            <pc:docMk/>
            <pc:sldMk cId="3840455397" sldId="2391"/>
            <ac:picMk id="10" creationId="{19FE5040-47DA-4183-A019-B95BA9261B14}"/>
          </ac:picMkLst>
        </pc:picChg>
      </pc:sldChg>
      <pc:sldChg chg="del">
        <pc:chgData name="Aine Kelly" userId="d1e6b43e-4370-4cc0-8ab8-e791a95f23b4" providerId="ADAL" clId="{054ED8F0-4D9D-448B-9EC6-C0CA78462B55}" dt="2020-11-19T12:37:11.788" v="507" actId="2696"/>
        <pc:sldMkLst>
          <pc:docMk/>
          <pc:sldMk cId="3141098745" sldId="23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A950BB-5375-4E53-9D02-B3A828D036F7}" type="datetimeFigureOut">
              <a:rPr lang="en-GB" smtClean="0"/>
              <a:t>18/11/2020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EB1E57-6B6B-44DB-86A9-D17DCB410298}" type="slidenum">
              <a:rPr lang="en-GB" smtClean="0"/>
              <a:t>‹#›</a:t>
            </a:fld>
            <a:endParaRPr lang="en-GB"/>
          </a:p>
        </p:txBody>
      </p:sp>
    </p:spTree>
    <p:extLst>
      <p:ext uri="{BB962C8B-B14F-4D97-AF65-F5344CB8AC3E}">
        <p14:creationId xmlns:p14="http://schemas.microsoft.com/office/powerpoint/2010/main" val="2781932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347AB-4571-4D39-A582-4A0ECF5DB0C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360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Note that it is helpful as part of</a:t>
            </a:r>
            <a:r>
              <a:rPr lang="en-GB" baseline="0" dirty="0"/>
              <a:t> discussing whole genome sequencing to discuss what the family already knows about their/their child’s condition, including potential causes, genetic testing that may have been done already, to assess their expectations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If relevant family members were not present in the initial consultation when WGS was offered, consent and samples may need to be arranged separately. The GLH will not send samples for sequencing until samples from all required members of the family (as noted on the WGS order form) have been received.</a:t>
            </a:r>
          </a:p>
        </p:txBody>
      </p:sp>
      <p:sp>
        <p:nvSpPr>
          <p:cNvPr id="4" name="Slide Number Placeholder 3"/>
          <p:cNvSpPr>
            <a:spLocks noGrp="1"/>
          </p:cNvSpPr>
          <p:nvPr>
            <p:ph type="sldNum" sz="quarter" idx="10"/>
          </p:nvPr>
        </p:nvSpPr>
        <p:spPr/>
        <p:txBody>
          <a:bodyPr/>
          <a:lstStyle/>
          <a:p>
            <a:fld id="{FDEB1E57-6B6B-44DB-86A9-D17DCB410298}" type="slidenum">
              <a:rPr lang="en-GB" smtClean="0"/>
              <a:t>10</a:t>
            </a:fld>
            <a:endParaRPr lang="en-GB"/>
          </a:p>
        </p:txBody>
      </p:sp>
    </p:spTree>
    <p:extLst>
      <p:ext uri="{BB962C8B-B14F-4D97-AF65-F5344CB8AC3E}">
        <p14:creationId xmlns:p14="http://schemas.microsoft.com/office/powerpoint/2010/main" val="754231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Note that genomic tests may take longer than other medical tests.</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Uncertainty should be a key element of the </a:t>
            </a:r>
            <a:r>
              <a:rPr lang="en-US" sz="1200" kern="1200" dirty="0">
                <a:solidFill>
                  <a:schemeClr val="tx1"/>
                </a:solidFill>
                <a:effectLst/>
                <a:latin typeface="+mn-lt"/>
                <a:ea typeface="+mn-ea"/>
                <a:cs typeface="+mn-cs"/>
              </a:rPr>
              <a:t>consent conversation, including that the interpretation may change in the future. </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dirty="0"/>
              <a:t>A policy</a:t>
            </a:r>
            <a:r>
              <a:rPr lang="en-GB" baseline="0" dirty="0"/>
              <a:t> for reporting incidental findings is currently in process between NHSE/I and the GLHs. It should be noted that </a:t>
            </a:r>
            <a:r>
              <a:rPr lang="en-GB" sz="1200" kern="1200" baseline="0" dirty="0">
                <a:solidFill>
                  <a:schemeClr val="tx1"/>
                </a:solidFill>
                <a:effectLst/>
                <a:latin typeface="+mn-lt"/>
                <a:ea typeface="+mn-ea"/>
                <a:cs typeface="+mn-cs"/>
              </a:rPr>
              <a:t>m</a:t>
            </a:r>
            <a:r>
              <a:rPr lang="en-GB" sz="1200" kern="1200" dirty="0">
                <a:solidFill>
                  <a:schemeClr val="tx1"/>
                </a:solidFill>
                <a:effectLst/>
                <a:latin typeface="+mn-lt"/>
                <a:ea typeface="+mn-ea"/>
                <a:cs typeface="+mn-cs"/>
              </a:rPr>
              <a:t>isattributed parentage can be identified by any genomic test where individual and parental samples are tested and analysed simultaneously</a:t>
            </a:r>
            <a:r>
              <a:rPr lang="en-GB" baseline="0" dirty="0"/>
              <a:t>. </a:t>
            </a:r>
            <a:endParaRPr lang="en-GB" dirty="0"/>
          </a:p>
          <a:p>
            <a:pPr marL="171450" indent="-171450">
              <a:buFont typeface="Arial" panose="020B0604020202020204" pitchFamily="34" charset="0"/>
              <a:buChar char="•"/>
            </a:pPr>
            <a:r>
              <a:rPr lang="en-GB" dirty="0"/>
              <a:t>Examples of incidental</a:t>
            </a:r>
            <a:r>
              <a:rPr lang="en-GB" baseline="0" dirty="0"/>
              <a:t> findings: misattributed paternity, undisclosed adoption, variants related to the patient’s phenotype so they are made available as part of analysis, but another pathogenic variant is also found (i.e. </a:t>
            </a:r>
            <a:r>
              <a:rPr lang="en-GB" i="1" baseline="0" dirty="0"/>
              <a:t>BRCA2</a:t>
            </a:r>
            <a:r>
              <a:rPr lang="en-GB" baseline="0" dirty="0"/>
              <a:t> heterozygous change while looking for a cause of a patient’s immune deficiency).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Additional looked-for findings</a:t>
            </a:r>
            <a:r>
              <a:rPr lang="en-GB" baseline="0" dirty="0"/>
              <a:t> are not currently fed back – evaluation will take place for these findings from the 100,000 Genomes Project.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FDEB1E57-6B6B-44DB-86A9-D17DCB410298}" type="slidenum">
              <a:rPr lang="en-GB" smtClean="0"/>
              <a:t>11</a:t>
            </a:fld>
            <a:endParaRPr lang="en-GB"/>
          </a:p>
        </p:txBody>
      </p:sp>
    </p:spTree>
    <p:extLst>
      <p:ext uri="{BB962C8B-B14F-4D97-AF65-F5344CB8AC3E}">
        <p14:creationId xmlns:p14="http://schemas.microsoft.com/office/powerpoint/2010/main" val="203549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a:solidFill>
                  <a:schemeClr val="tx1"/>
                </a:solidFill>
              </a:rPr>
              <a:t>Patients</a:t>
            </a:r>
            <a:r>
              <a:rPr lang="en-GB" sz="1200" baseline="0" dirty="0">
                <a:solidFill>
                  <a:schemeClr val="tx1"/>
                </a:solidFill>
              </a:rPr>
              <a:t> often have high expectations about whole genome sequencing; it is therefore helpful to assess this as well as their understanding of WGS and what potential results could mean for them. </a:t>
            </a:r>
            <a:endParaRPr lang="en-GB" sz="1200" dirty="0">
              <a:solidFill>
                <a:schemeClr val="tx1"/>
              </a:solidFill>
            </a:endParaRPr>
          </a:p>
          <a:p>
            <a:pPr marL="171450" indent="-171450">
              <a:buFont typeface="Arial" panose="020B0604020202020204" pitchFamily="34" charset="0"/>
              <a:buChar char="•"/>
            </a:pPr>
            <a:r>
              <a:rPr lang="en-GB" sz="1200" dirty="0">
                <a:solidFill>
                  <a:schemeClr val="tx1"/>
                </a:solidFill>
              </a:rPr>
              <a:t>Insurers can ask about the results of ‘diagnostic’ genetic tests for customers seeking new life insurance or critical illness policies. Insurers can</a:t>
            </a:r>
            <a:r>
              <a:rPr lang="en-GB" sz="1200" b="0" u="sng" dirty="0">
                <a:solidFill>
                  <a:schemeClr val="tx1"/>
                </a:solidFill>
              </a:rPr>
              <a:t>not</a:t>
            </a:r>
            <a:r>
              <a:rPr lang="en-GB" sz="1200" b="0" dirty="0">
                <a:solidFill>
                  <a:schemeClr val="tx1"/>
                </a:solidFill>
              </a:rPr>
              <a:t> ask </a:t>
            </a:r>
            <a:r>
              <a:rPr lang="en-GB" sz="1200" dirty="0">
                <a:solidFill>
                  <a:schemeClr val="tx1"/>
                </a:solidFill>
              </a:rPr>
              <a:t>about the results of ‘predictive’ genetic tests. This agreement is in place and ongoing, and is reviewed</a:t>
            </a:r>
            <a:r>
              <a:rPr lang="en-GB" sz="1200" baseline="0" dirty="0">
                <a:solidFill>
                  <a:schemeClr val="tx1"/>
                </a:solidFill>
              </a:rPr>
              <a:t> every 3 years. </a:t>
            </a:r>
          </a:p>
          <a:p>
            <a:pPr marL="171450" indent="-171450">
              <a:buFont typeface="Arial" panose="020B0604020202020204" pitchFamily="34" charset="0"/>
              <a:buChar char="•"/>
            </a:pPr>
            <a:r>
              <a:rPr lang="en-GB" sz="1200" baseline="0" dirty="0">
                <a:solidFill>
                  <a:schemeClr val="tx1"/>
                </a:solidFill>
              </a:rPr>
              <a:t>There are several f</a:t>
            </a:r>
            <a:r>
              <a:rPr lang="en-US" sz="1200" dirty="0"/>
              <a:t>actors that could influence an individual’s perception and choice about genetic testing: </a:t>
            </a:r>
          </a:p>
          <a:p>
            <a:pPr marL="628650" lvl="1" indent="-171450">
              <a:buFont typeface="Courier New" panose="02070309020205020404" pitchFamily="49" charset="0"/>
              <a:buChar char="o"/>
            </a:pPr>
            <a:r>
              <a:rPr lang="en-US" sz="1200" dirty="0"/>
              <a:t>physical and mental health history;</a:t>
            </a:r>
          </a:p>
          <a:p>
            <a:pPr marL="628650" lvl="1" indent="-171450">
              <a:buFont typeface="Courier New" panose="02070309020205020404" pitchFamily="49" charset="0"/>
              <a:buChar char="o"/>
            </a:pPr>
            <a:r>
              <a:rPr lang="en-US" sz="1200" dirty="0"/>
              <a:t>the patient’s experience from their family history;</a:t>
            </a:r>
          </a:p>
          <a:p>
            <a:pPr marL="628650" lvl="1" indent="-171450">
              <a:buFont typeface="Courier New" panose="02070309020205020404" pitchFamily="49" charset="0"/>
              <a:buChar char="o"/>
            </a:pPr>
            <a:r>
              <a:rPr lang="en-US" sz="1200" dirty="0"/>
              <a:t>cultural, religious, familial and personal values;</a:t>
            </a:r>
          </a:p>
          <a:p>
            <a:pPr marL="628650" lvl="1" indent="-171450">
              <a:buFont typeface="Courier New" panose="02070309020205020404" pitchFamily="49" charset="0"/>
              <a:buChar char="o"/>
            </a:pPr>
            <a:r>
              <a:rPr lang="en-US" sz="1200" dirty="0"/>
              <a:t>the impact of the disease on the individual or family; or</a:t>
            </a:r>
          </a:p>
          <a:p>
            <a:pPr marL="628650" lvl="1" indent="-171450">
              <a:buFont typeface="Courier New" panose="02070309020205020404" pitchFamily="49" charset="0"/>
              <a:buChar char="o"/>
            </a:pPr>
            <a:r>
              <a:rPr lang="en-US" sz="1200" dirty="0"/>
              <a:t>the timing of the discussion.</a:t>
            </a:r>
          </a:p>
        </p:txBody>
      </p:sp>
      <p:sp>
        <p:nvSpPr>
          <p:cNvPr id="4" name="Slide Number Placeholder 3"/>
          <p:cNvSpPr>
            <a:spLocks noGrp="1"/>
          </p:cNvSpPr>
          <p:nvPr>
            <p:ph type="sldNum" sz="quarter" idx="10"/>
          </p:nvPr>
        </p:nvSpPr>
        <p:spPr/>
        <p:txBody>
          <a:bodyPr/>
          <a:lstStyle/>
          <a:p>
            <a:fld id="{FDEB1E57-6B6B-44DB-86A9-D17DCB410298}" type="slidenum">
              <a:rPr lang="en-GB" smtClean="0"/>
              <a:t>12</a:t>
            </a:fld>
            <a:endParaRPr lang="en-GB"/>
          </a:p>
        </p:txBody>
      </p:sp>
    </p:spTree>
    <p:extLst>
      <p:ext uri="{BB962C8B-B14F-4D97-AF65-F5344CB8AC3E}">
        <p14:creationId xmlns:p14="http://schemas.microsoft.com/office/powerpoint/2010/main" val="1682938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Patients often have questions about how their</a:t>
            </a:r>
            <a:r>
              <a:rPr lang="en-GB" baseline="0" dirty="0"/>
              <a:t> condition and/or results could impact different relatives.</a:t>
            </a:r>
            <a:endParaRPr lang="en-GB" dirty="0"/>
          </a:p>
          <a:p>
            <a:pPr marL="171450" indent="-171450">
              <a:buFont typeface="Arial" panose="020B0604020202020204" pitchFamily="34" charset="0"/>
              <a:buChar char="•"/>
            </a:pPr>
            <a:r>
              <a:rPr lang="en-GB" dirty="0"/>
              <a:t>Important</a:t>
            </a:r>
            <a:r>
              <a:rPr lang="en-GB" baseline="0" dirty="0"/>
              <a:t> to discuss sharing </a:t>
            </a:r>
            <a:r>
              <a:rPr lang="en-GB" dirty="0"/>
              <a:t>both significant results as well as normal results with relatives, as either could have an impact on family members (i.e. in terms of recurrence risk and screening).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If there are issues or concerns, consider referring for genetic counselling, either pre-test and/or following any results.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FDEB1E57-6B6B-44DB-86A9-D17DCB410298}" type="slidenum">
              <a:rPr lang="en-GB" smtClean="0"/>
              <a:t>13</a:t>
            </a:fld>
            <a:endParaRPr lang="en-GB"/>
          </a:p>
        </p:txBody>
      </p:sp>
    </p:spTree>
    <p:extLst>
      <p:ext uri="{BB962C8B-B14F-4D97-AF65-F5344CB8AC3E}">
        <p14:creationId xmlns:p14="http://schemas.microsoft.com/office/powerpoint/2010/main" val="413267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Note</a:t>
            </a:r>
            <a:r>
              <a:rPr lang="en-GB" baseline="0"/>
              <a:t> that local process will need to be made clear; s</a:t>
            </a:r>
            <a:r>
              <a:rPr lang="en-GB" sz="1200" kern="1200">
                <a:solidFill>
                  <a:schemeClr val="tx1"/>
                </a:solidFill>
                <a:effectLst/>
                <a:latin typeface="+mn-lt"/>
                <a:ea typeface="+mn-ea"/>
                <a:cs typeface="+mn-cs"/>
              </a:rPr>
              <a:t>ome GLHs do not have an HTA license they cannot store any tissue; extracted DNA and RNA is stored,</a:t>
            </a:r>
            <a:r>
              <a:rPr lang="en-GB" sz="1200" kern="1200" baseline="0">
                <a:solidFill>
                  <a:schemeClr val="tx1"/>
                </a:solidFill>
                <a:effectLst/>
                <a:latin typeface="+mn-lt"/>
                <a:ea typeface="+mn-ea"/>
                <a:cs typeface="+mn-cs"/>
              </a:rPr>
              <a:t> but tissue is sent back (i.e. to pathology departments) after extraction</a:t>
            </a:r>
          </a:p>
        </p:txBody>
      </p:sp>
      <p:sp>
        <p:nvSpPr>
          <p:cNvPr id="4" name="Slide Number Placeholder 3"/>
          <p:cNvSpPr>
            <a:spLocks noGrp="1"/>
          </p:cNvSpPr>
          <p:nvPr>
            <p:ph type="sldNum" sz="quarter" idx="10"/>
          </p:nvPr>
        </p:nvSpPr>
        <p:spPr/>
        <p:txBody>
          <a:bodyPr/>
          <a:lstStyle/>
          <a:p>
            <a:fld id="{FDEB1E57-6B6B-44DB-86A9-D17DCB410298}" type="slidenum">
              <a:rPr lang="en-GB" smtClean="0"/>
              <a:t>14</a:t>
            </a:fld>
            <a:endParaRPr lang="en-GB"/>
          </a:p>
        </p:txBody>
      </p:sp>
    </p:spTree>
    <p:extLst>
      <p:ext uri="{BB962C8B-B14F-4D97-AF65-F5344CB8AC3E}">
        <p14:creationId xmlns:p14="http://schemas.microsoft.com/office/powerpoint/2010/main" val="1123949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light of uncertainty of genomic</a:t>
            </a:r>
            <a:r>
              <a:rPr lang="en-US" sz="1200" kern="1200" baseline="0" dirty="0">
                <a:solidFill>
                  <a:schemeClr val="tx1"/>
                </a:solidFill>
                <a:effectLst/>
                <a:latin typeface="+mn-lt"/>
                <a:ea typeface="+mn-ea"/>
                <a:cs typeface="+mn-cs"/>
              </a:rPr>
              <a:t> information</a:t>
            </a:r>
            <a:r>
              <a:rPr lang="en-US" sz="1200" kern="1200" dirty="0">
                <a:solidFill>
                  <a:schemeClr val="tx1"/>
                </a:solidFill>
                <a:effectLst/>
                <a:latin typeface="+mn-lt"/>
                <a:ea typeface="+mn-ea"/>
                <a:cs typeface="+mn-cs"/>
              </a:rPr>
              <a:t>, it should be noted that international collaboration and deposition of genomic data in databases is important to improving variant interpretation, and made clear to patients in consent process where relevant. </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dirty="0"/>
              <a:t>When relatives</a:t>
            </a:r>
            <a:r>
              <a:rPr lang="en-GB" baseline="0" dirty="0"/>
              <a:t> get access, note that limited identifiers are shared, i.e. can just be the familial variant rather than name, DOB, medical history/indication for testing.</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Note challenges in re-contacting currently: </a:t>
            </a:r>
            <a:r>
              <a:rPr lang="en-US" sz="1200" kern="1200" dirty="0">
                <a:solidFill>
                  <a:schemeClr val="tx1"/>
                </a:solidFill>
                <a:effectLst/>
                <a:latin typeface="+mn-lt"/>
                <a:ea typeface="+mn-ea"/>
                <a:cs typeface="+mn-cs"/>
              </a:rPr>
              <a:t>make clear that patients might be contacted in future if interpretation in genomic findings change, but not to create the expectation that this would happen automatically </a:t>
            </a:r>
            <a:r>
              <a:rPr lang="en-GB" sz="1200" kern="1200" dirty="0">
                <a:solidFill>
                  <a:schemeClr val="tx1"/>
                </a:solidFill>
                <a:effectLst/>
                <a:latin typeface="+mn-lt"/>
                <a:ea typeface="+mn-ea"/>
                <a:cs typeface="+mn-cs"/>
              </a:rPr>
              <a:t>without reliable systems in place to support this – i.e. when variant is re-classified, others with that finding can have</a:t>
            </a:r>
            <a:r>
              <a:rPr lang="en-GB" sz="1200" kern="1200" baseline="0" dirty="0">
                <a:solidFill>
                  <a:schemeClr val="tx1"/>
                </a:solidFill>
                <a:effectLst/>
                <a:latin typeface="+mn-lt"/>
                <a:ea typeface="+mn-ea"/>
                <a:cs typeface="+mn-cs"/>
              </a:rPr>
              <a:t> report re-issued.</a:t>
            </a:r>
            <a:endParaRPr lang="en-GB" baseline="0" dirty="0"/>
          </a:p>
        </p:txBody>
      </p:sp>
      <p:sp>
        <p:nvSpPr>
          <p:cNvPr id="4" name="Slide Number Placeholder 3"/>
          <p:cNvSpPr>
            <a:spLocks noGrp="1"/>
          </p:cNvSpPr>
          <p:nvPr>
            <p:ph type="sldNum" sz="quarter" idx="10"/>
          </p:nvPr>
        </p:nvSpPr>
        <p:spPr/>
        <p:txBody>
          <a:bodyPr/>
          <a:lstStyle/>
          <a:p>
            <a:fld id="{FDEB1E57-6B6B-44DB-86A9-D17DCB410298}" type="slidenum">
              <a:rPr lang="en-GB" smtClean="0"/>
              <a:t>15</a:t>
            </a:fld>
            <a:endParaRPr lang="en-GB"/>
          </a:p>
        </p:txBody>
      </p:sp>
    </p:spTree>
    <p:extLst>
      <p:ext uri="{BB962C8B-B14F-4D97-AF65-F5344CB8AC3E}">
        <p14:creationId xmlns:p14="http://schemas.microsoft.com/office/powerpoint/2010/main" val="2800562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WGS is only available initially for certain rare diseases and cancers, and prioritised for situations where results have the potential to change something clinically for the patient or family.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If you are unsure if WGS is the right test to offer your patient versus other genomic tests, you may wish to contact your local Genomics Laboratory Hub (GLH) to discuss further.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It is important to be aware of this prior to discussing genomic testing with your patient so that their expectations regarding results and research opportunities can be managed appropriately.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a:t>
            </a:r>
            <a:r>
              <a:rPr lang="en-GB" sz="1200" kern="1200" dirty="0">
                <a:solidFill>
                  <a:schemeClr val="tx1"/>
                </a:solidFill>
                <a:effectLst/>
                <a:latin typeface="+mn-lt"/>
                <a:ea typeface="+mn-ea"/>
                <a:cs typeface="+mn-cs"/>
              </a:rPr>
              <a:t>f you think your patient may have already had WGS, contact your GLH</a:t>
            </a:r>
            <a:r>
              <a:rPr lang="en-GB" sz="1200" kern="1200" baseline="0" dirty="0">
                <a:solidFill>
                  <a:schemeClr val="tx1"/>
                </a:solidFill>
                <a:effectLst/>
                <a:latin typeface="+mn-lt"/>
                <a:ea typeface="+mn-ea"/>
                <a:cs typeface="+mn-cs"/>
              </a:rPr>
              <a:t> and they can let you know.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NHS England is developing a standard operating procedure, but there may be more specific processes/adaptations for local needs, so important to check with your GLH.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Clinical info: accurate information about cancer diagnosis (including histopathology and other genetic evaluations) must be provided to enable accurate interpretation of genomic results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Cancer samples: two samples required, one from the cancer and one for the patient’s germline. Depending on the type of cancer, sample types may vary – discuss with your GLH for more information.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Important to note that to get DNA from solid tumours, or germline samples for haematological tumours, it can be difficult to get a high-quality DNA sample.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If the patient changes their mind about having WGS, contact your GLH to discuss this further as soon as possible. </a:t>
            </a:r>
          </a:p>
          <a:p>
            <a:endParaRPr lang="en-GB" dirty="0"/>
          </a:p>
        </p:txBody>
      </p:sp>
      <p:sp>
        <p:nvSpPr>
          <p:cNvPr id="4" name="Slide Number Placeholder 3"/>
          <p:cNvSpPr>
            <a:spLocks noGrp="1"/>
          </p:cNvSpPr>
          <p:nvPr>
            <p:ph type="sldNum" sz="quarter" idx="10"/>
          </p:nvPr>
        </p:nvSpPr>
        <p:spPr/>
        <p:txBody>
          <a:bodyPr/>
          <a:lstStyle/>
          <a:p>
            <a:fld id="{FDEB1E57-6B6B-44DB-86A9-D17DCB410298}" type="slidenum">
              <a:rPr lang="en-GB" smtClean="0"/>
              <a:t>16</a:t>
            </a:fld>
            <a:endParaRPr lang="en-GB"/>
          </a:p>
        </p:txBody>
      </p:sp>
    </p:spTree>
    <p:extLst>
      <p:ext uri="{BB962C8B-B14F-4D97-AF65-F5344CB8AC3E}">
        <p14:creationId xmlns:p14="http://schemas.microsoft.com/office/powerpoint/2010/main" val="2210226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In tumour sequencing, the sequence of the germline sample is subtracted from the sequence of the tumour sample to produce the variants found in the tumour alone; these are called acquired </a:t>
            </a:r>
            <a:r>
              <a:rPr lang="en-GB" sz="1200" b="0" kern="1200" dirty="0">
                <a:solidFill>
                  <a:schemeClr val="tx1"/>
                </a:solidFill>
                <a:effectLst/>
                <a:latin typeface="+mn-lt"/>
                <a:ea typeface="+mn-ea"/>
                <a:cs typeface="+mn-cs"/>
              </a:rPr>
              <a:t>or somatic </a:t>
            </a:r>
            <a:r>
              <a:rPr lang="en-GB" sz="1200" kern="1200" dirty="0">
                <a:solidFill>
                  <a:schemeClr val="tx1"/>
                </a:solidFill>
                <a:effectLst/>
                <a:latin typeface="+mn-lt"/>
                <a:ea typeface="+mn-ea"/>
                <a:cs typeface="+mn-cs"/>
              </a:rPr>
              <a:t>variants.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Tumour mutation ‘signature’ = a collection of genetic changes that give insight into cancer type and carcinogenesis, and has applicability to cancer treatment.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10"/>
          </p:nvPr>
        </p:nvSpPr>
        <p:spPr/>
        <p:txBody>
          <a:bodyPr/>
          <a:lstStyle/>
          <a:p>
            <a:fld id="{FDEB1E57-6B6B-44DB-86A9-D17DCB410298}" type="slidenum">
              <a:rPr lang="en-GB" smtClean="0"/>
              <a:t>17</a:t>
            </a:fld>
            <a:endParaRPr lang="en-GB"/>
          </a:p>
        </p:txBody>
      </p:sp>
    </p:spTree>
    <p:extLst>
      <p:ext uri="{BB962C8B-B14F-4D97-AF65-F5344CB8AC3E}">
        <p14:creationId xmlns:p14="http://schemas.microsoft.com/office/powerpoint/2010/main" val="754231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Types of somatic variants:</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Driver mutation – involving in driving the development of the tumour. Some, but not all, may be actionable (used in clinical management of the patient’s cancer), because they may inform drug response, non-response, or prognostic.</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Passenger mutation – changes that arise in the tumour by chance or as a consequence of cell cycle dysregulation.</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Germline variants = pathogenic variants in a cancer susceptibility gene – found in about 3% of all cancers (but figure varies by tumour type). These have an impact on patient’s future risk of cancer, and for their relatives. May also identify pharmacogenetic variants which can determine response to chemotherapeutics.</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The potential for no actionable findings, as well as uncertainty, should be a key element of the </a:t>
            </a:r>
            <a:r>
              <a:rPr lang="en-US" sz="1200" kern="1200" dirty="0">
                <a:solidFill>
                  <a:schemeClr val="tx1"/>
                </a:solidFill>
                <a:effectLst/>
                <a:latin typeface="+mn-lt"/>
                <a:ea typeface="+mn-ea"/>
                <a:cs typeface="+mn-cs"/>
              </a:rPr>
              <a:t>consent conversation, including that information may change in the future. </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dirty="0"/>
              <a:t>Additional looked-for findings</a:t>
            </a:r>
            <a:r>
              <a:rPr lang="en-GB" baseline="0" dirty="0"/>
              <a:t> not currently fed back. </a:t>
            </a:r>
          </a:p>
          <a:p>
            <a:endParaRPr lang="en-GB" dirty="0"/>
          </a:p>
        </p:txBody>
      </p:sp>
      <p:sp>
        <p:nvSpPr>
          <p:cNvPr id="4" name="Slide Number Placeholder 3"/>
          <p:cNvSpPr>
            <a:spLocks noGrp="1"/>
          </p:cNvSpPr>
          <p:nvPr>
            <p:ph type="sldNum" sz="quarter" idx="10"/>
          </p:nvPr>
        </p:nvSpPr>
        <p:spPr/>
        <p:txBody>
          <a:bodyPr/>
          <a:lstStyle/>
          <a:p>
            <a:fld id="{FDEB1E57-6B6B-44DB-86A9-D17DCB410298}" type="slidenum">
              <a:rPr lang="en-GB" smtClean="0"/>
              <a:t>18</a:t>
            </a:fld>
            <a:endParaRPr lang="en-GB"/>
          </a:p>
        </p:txBody>
      </p:sp>
    </p:spTree>
    <p:extLst>
      <p:ext uri="{BB962C8B-B14F-4D97-AF65-F5344CB8AC3E}">
        <p14:creationId xmlns:p14="http://schemas.microsoft.com/office/powerpoint/2010/main" val="203549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solidFill>
              </a:rPr>
              <a:t>Patients</a:t>
            </a:r>
            <a:r>
              <a:rPr lang="en-GB" sz="1200" baseline="0" dirty="0">
                <a:solidFill>
                  <a:schemeClr val="tx1"/>
                </a:solidFill>
              </a:rPr>
              <a:t> often have high expectations about whole genome sequencing; it is therefore helpful to assess this as well as their understanding of WGS and what potential results could mean for them. </a:t>
            </a:r>
            <a:endParaRPr lang="en-GB" sz="1200" dirty="0">
              <a:solidFill>
                <a:schemeClr val="tx1"/>
              </a:solidFill>
            </a:endParaRPr>
          </a:p>
          <a:p>
            <a:pPr marL="171450" indent="-171450">
              <a:buFont typeface="Arial" panose="020B0604020202020204" pitchFamily="34" charset="0"/>
              <a:buChar char="•"/>
            </a:pPr>
            <a:r>
              <a:rPr lang="en-GB" sz="1200" dirty="0">
                <a:solidFill>
                  <a:schemeClr val="tx1"/>
                </a:solidFill>
              </a:rPr>
              <a:t>Insurers can ask about the results of ‘diagnostic’ genetic tests for customers seeking new life insurance or critical illness policies. Insurers can </a:t>
            </a:r>
            <a:r>
              <a:rPr lang="en-GB" sz="1200" b="0" u="sng" dirty="0">
                <a:solidFill>
                  <a:schemeClr val="tx1"/>
                </a:solidFill>
              </a:rPr>
              <a:t>not</a:t>
            </a:r>
            <a:r>
              <a:rPr lang="en-GB" sz="1200" b="0" dirty="0">
                <a:solidFill>
                  <a:schemeClr val="tx1"/>
                </a:solidFill>
              </a:rPr>
              <a:t> ask </a:t>
            </a:r>
            <a:r>
              <a:rPr lang="en-GB" sz="1200" dirty="0">
                <a:solidFill>
                  <a:schemeClr val="tx1"/>
                </a:solidFill>
              </a:rPr>
              <a:t>about the results of ‘predictive’ genetic tests. This agreement is in place and ongoing, and is reviewed</a:t>
            </a:r>
            <a:r>
              <a:rPr lang="en-GB" sz="1200" baseline="0" dirty="0">
                <a:solidFill>
                  <a:schemeClr val="tx1"/>
                </a:solidFill>
              </a:rPr>
              <a:t> every 3 years. </a:t>
            </a:r>
          </a:p>
          <a:p>
            <a:pPr marL="171450" indent="-171450">
              <a:buFont typeface="Arial" panose="020B0604020202020204" pitchFamily="34" charset="0"/>
              <a:buChar char="•"/>
            </a:pPr>
            <a:r>
              <a:rPr lang="en-GB" sz="1200" baseline="0" dirty="0">
                <a:solidFill>
                  <a:schemeClr val="tx1"/>
                </a:solidFill>
              </a:rPr>
              <a:t>There are several f</a:t>
            </a:r>
            <a:r>
              <a:rPr lang="en-US" sz="1200" dirty="0"/>
              <a:t>actors that could influence an individual’s perception and choice about genetic testing: </a:t>
            </a:r>
          </a:p>
          <a:p>
            <a:pPr marL="628650" lvl="1" indent="-171450">
              <a:buFont typeface="Courier New" panose="02070309020205020404" pitchFamily="49" charset="0"/>
              <a:buChar char="o"/>
            </a:pPr>
            <a:r>
              <a:rPr lang="en-US" sz="1200" dirty="0"/>
              <a:t>physical and mental health history;</a:t>
            </a:r>
          </a:p>
          <a:p>
            <a:pPr marL="628650" lvl="1" indent="-171450">
              <a:buFont typeface="Courier New" panose="02070309020205020404" pitchFamily="49" charset="0"/>
              <a:buChar char="o"/>
            </a:pPr>
            <a:r>
              <a:rPr lang="en-US" sz="1200" dirty="0"/>
              <a:t>the patient’s experience from their family history;</a:t>
            </a:r>
          </a:p>
          <a:p>
            <a:pPr marL="628650" lvl="1" indent="-171450">
              <a:buFont typeface="Courier New" panose="02070309020205020404" pitchFamily="49" charset="0"/>
              <a:buChar char="o"/>
            </a:pPr>
            <a:r>
              <a:rPr lang="en-US" sz="1200" dirty="0"/>
              <a:t>cultural, religious, familial and personal values;</a:t>
            </a:r>
          </a:p>
          <a:p>
            <a:pPr marL="628650" lvl="1" indent="-171450">
              <a:buFont typeface="Courier New" panose="02070309020205020404" pitchFamily="49" charset="0"/>
              <a:buChar char="o"/>
            </a:pPr>
            <a:r>
              <a:rPr lang="en-US" sz="1200" dirty="0"/>
              <a:t>the impact of the disease on the individual or family; or</a:t>
            </a:r>
          </a:p>
          <a:p>
            <a:pPr marL="628650" lvl="1" indent="-171450">
              <a:buFont typeface="Courier New" panose="02070309020205020404" pitchFamily="49" charset="0"/>
              <a:buChar char="o"/>
            </a:pPr>
            <a:r>
              <a:rPr lang="en-US" sz="1200" dirty="0"/>
              <a:t>the timing of the discussion.</a:t>
            </a:r>
          </a:p>
          <a:p>
            <a:pPr marL="171450" indent="-171450">
              <a:buFont typeface="Arial" panose="020B0604020202020204" pitchFamily="34" charset="0"/>
              <a:buChar char="•"/>
            </a:pPr>
            <a:endParaRPr lang="en-GB" sz="1200" dirty="0">
              <a:solidFill>
                <a:schemeClr val="tx1"/>
              </a:solidFill>
            </a:endParaRPr>
          </a:p>
          <a:p>
            <a:endParaRPr lang="en-GB" dirty="0"/>
          </a:p>
        </p:txBody>
      </p:sp>
      <p:sp>
        <p:nvSpPr>
          <p:cNvPr id="4" name="Slide Number Placeholder 3"/>
          <p:cNvSpPr>
            <a:spLocks noGrp="1"/>
          </p:cNvSpPr>
          <p:nvPr>
            <p:ph type="sldNum" sz="quarter" idx="10"/>
          </p:nvPr>
        </p:nvSpPr>
        <p:spPr/>
        <p:txBody>
          <a:bodyPr/>
          <a:lstStyle/>
          <a:p>
            <a:fld id="{FDEB1E57-6B6B-44DB-86A9-D17DCB410298}" type="slidenum">
              <a:rPr lang="en-GB" smtClean="0"/>
              <a:t>19</a:t>
            </a:fld>
            <a:endParaRPr lang="en-GB"/>
          </a:p>
        </p:txBody>
      </p:sp>
    </p:spTree>
    <p:extLst>
      <p:ext uri="{BB962C8B-B14F-4D97-AF65-F5344CB8AC3E}">
        <p14:creationId xmlns:p14="http://schemas.microsoft.com/office/powerpoint/2010/main" val="1682938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spcBef>
                <a:spcPts val="0"/>
              </a:spcBef>
              <a:spcAft>
                <a:spcPts val="600"/>
              </a:spcAft>
              <a:buNone/>
            </a:pPr>
            <a:r>
              <a:rPr lang="en-US" sz="1800" b="0" u="sng" dirty="0"/>
              <a:t>Further details on forms:</a:t>
            </a:r>
          </a:p>
          <a:p>
            <a:pPr marL="0" indent="0">
              <a:lnSpc>
                <a:spcPct val="80000"/>
              </a:lnSpc>
              <a:spcBef>
                <a:spcPts val="0"/>
              </a:spcBef>
              <a:spcAft>
                <a:spcPts val="600"/>
              </a:spcAft>
              <a:buNone/>
            </a:pPr>
            <a:r>
              <a:rPr lang="en-US" sz="1800" b="1" dirty="0"/>
              <a:t>Record of discussion form</a:t>
            </a:r>
          </a:p>
          <a:p>
            <a:pPr>
              <a:lnSpc>
                <a:spcPct val="80000"/>
              </a:lnSpc>
              <a:spcBef>
                <a:spcPts val="0"/>
              </a:spcBef>
              <a:spcAft>
                <a:spcPts val="600"/>
              </a:spcAft>
            </a:pPr>
            <a:r>
              <a:rPr lang="en-US" sz="1800" dirty="0"/>
              <a:t>3-page form setting out clinical test and research offering and recording patient choices:</a:t>
            </a:r>
          </a:p>
          <a:p>
            <a:pPr lvl="1">
              <a:lnSpc>
                <a:spcPct val="80000"/>
              </a:lnSpc>
              <a:spcBef>
                <a:spcPts val="0"/>
              </a:spcBef>
              <a:spcAft>
                <a:spcPts val="400"/>
              </a:spcAft>
              <a:buFont typeface="Courier New" panose="02070309020205020404" pitchFamily="49" charset="0"/>
              <a:buNone/>
            </a:pPr>
            <a:r>
              <a:rPr lang="en-US" sz="1600" dirty="0"/>
              <a:t>- patient confirms that they have discussed the NGRL; and</a:t>
            </a:r>
          </a:p>
          <a:p>
            <a:pPr lvl="1">
              <a:lnSpc>
                <a:spcPct val="80000"/>
              </a:lnSpc>
              <a:spcBef>
                <a:spcPts val="0"/>
              </a:spcBef>
              <a:spcAft>
                <a:spcPts val="600"/>
              </a:spcAft>
              <a:buFont typeface="Courier New" panose="02070309020205020404" pitchFamily="49" charset="0"/>
              <a:buNone/>
            </a:pPr>
            <a:r>
              <a:rPr lang="en-US" sz="1600" dirty="0"/>
              <a:t>- patient chooses whether to contribute to the NGRL.</a:t>
            </a:r>
          </a:p>
          <a:p>
            <a:pPr marL="0" indent="0">
              <a:lnSpc>
                <a:spcPct val="80000"/>
              </a:lnSpc>
              <a:spcBef>
                <a:spcPts val="0"/>
              </a:spcBef>
              <a:spcAft>
                <a:spcPts val="600"/>
              </a:spcAft>
              <a:buNone/>
            </a:pPr>
            <a:r>
              <a:rPr lang="en-US" sz="1800" b="1" dirty="0">
                <a:cs typeface="Calibri"/>
              </a:rPr>
              <a:t>Participation in the NGRL form</a:t>
            </a:r>
          </a:p>
          <a:p>
            <a:pPr>
              <a:lnSpc>
                <a:spcPct val="80000"/>
              </a:lnSpc>
              <a:spcBef>
                <a:spcPts val="0"/>
              </a:spcBef>
              <a:spcAft>
                <a:spcPts val="600"/>
              </a:spcAft>
            </a:pPr>
            <a:r>
              <a:rPr lang="en-US" sz="1800" dirty="0"/>
              <a:t>Same as the record of discussion form, but without the first page (which includes information about clinical diagnostic WGS).</a:t>
            </a:r>
          </a:p>
          <a:p>
            <a:pPr marL="0" indent="0">
              <a:lnSpc>
                <a:spcPct val="80000"/>
              </a:lnSpc>
              <a:spcBef>
                <a:spcPts val="0"/>
              </a:spcBef>
              <a:spcAft>
                <a:spcPts val="600"/>
              </a:spcAft>
              <a:buNone/>
            </a:pPr>
            <a:r>
              <a:rPr lang="en-US" sz="1800" b="1" dirty="0"/>
              <a:t>Consultee declaration form</a:t>
            </a:r>
            <a:endParaRPr lang="en-US" sz="1800" b="1" dirty="0">
              <a:cs typeface="Calibri"/>
            </a:endParaRPr>
          </a:p>
          <a:p>
            <a:pPr>
              <a:lnSpc>
                <a:spcPct val="80000"/>
              </a:lnSpc>
              <a:spcBef>
                <a:spcPts val="0"/>
              </a:spcBef>
              <a:spcAft>
                <a:spcPts val="600"/>
              </a:spcAft>
            </a:pPr>
            <a:r>
              <a:rPr lang="en-US" sz="1800" dirty="0"/>
              <a:t>2-page form allowing a consultee to make decisions regarding contributing to the NGRL on behalf of a relative, friend, patient or client who lacks capacity.</a:t>
            </a:r>
          </a:p>
          <a:p>
            <a:pPr marL="0" indent="0">
              <a:lnSpc>
                <a:spcPct val="80000"/>
              </a:lnSpc>
              <a:spcBef>
                <a:spcPts val="0"/>
              </a:spcBef>
              <a:spcAft>
                <a:spcPts val="600"/>
              </a:spcAft>
              <a:buNone/>
            </a:pPr>
            <a:r>
              <a:rPr lang="en-US" sz="1800" b="1" u="none" dirty="0"/>
              <a:t>Assent for young people aged 6-15 form</a:t>
            </a:r>
          </a:p>
          <a:p>
            <a:pPr>
              <a:lnSpc>
                <a:spcPct val="80000"/>
              </a:lnSpc>
              <a:spcBef>
                <a:spcPts val="0"/>
              </a:spcBef>
              <a:spcAft>
                <a:spcPts val="600"/>
              </a:spcAft>
            </a:pPr>
            <a:r>
              <a:rPr lang="en-US" sz="1800" u="none" dirty="0"/>
              <a:t>2-page form to record a young person’s views on contributing to the NGRL.</a:t>
            </a:r>
          </a:p>
          <a:p>
            <a:pPr marL="0" indent="0">
              <a:lnSpc>
                <a:spcPct val="80000"/>
              </a:lnSpc>
              <a:spcBef>
                <a:spcPts val="0"/>
              </a:spcBef>
              <a:spcAft>
                <a:spcPts val="600"/>
              </a:spcAft>
              <a:buNone/>
            </a:pPr>
            <a:r>
              <a:rPr lang="en-US" sz="1800" b="1" u="none" dirty="0"/>
              <a:t>Withdrawal from the NGRL form</a:t>
            </a:r>
          </a:p>
          <a:p>
            <a:pPr>
              <a:lnSpc>
                <a:spcPct val="80000"/>
              </a:lnSpc>
              <a:spcBef>
                <a:spcPts val="0"/>
              </a:spcBef>
              <a:spcAft>
                <a:spcPts val="600"/>
              </a:spcAft>
            </a:pPr>
            <a:r>
              <a:rPr lang="en-US" sz="1800" u="none" dirty="0"/>
              <a:t>3-page form offering options to withdraw from the research offering:</a:t>
            </a:r>
          </a:p>
          <a:p>
            <a:pPr lvl="1">
              <a:lnSpc>
                <a:spcPct val="80000"/>
              </a:lnSpc>
              <a:spcBef>
                <a:spcPts val="0"/>
              </a:spcBef>
              <a:spcAft>
                <a:spcPts val="600"/>
              </a:spcAft>
              <a:buFont typeface="Courier New" panose="02070309020205020404" pitchFamily="49" charset="0"/>
              <a:buNone/>
            </a:pPr>
            <a:r>
              <a:rPr lang="en-US" sz="1600" u="none" dirty="0"/>
              <a:t>- partial withdrawal: ‘no further contact’; or</a:t>
            </a:r>
          </a:p>
          <a:p>
            <a:pPr lvl="1">
              <a:lnSpc>
                <a:spcPct val="80000"/>
              </a:lnSpc>
              <a:spcBef>
                <a:spcPts val="0"/>
              </a:spcBef>
              <a:spcAft>
                <a:spcPts val="600"/>
              </a:spcAft>
              <a:buFont typeface="Courier New" panose="02070309020205020404" pitchFamily="49" charset="0"/>
              <a:buNone/>
            </a:pPr>
            <a:r>
              <a:rPr lang="en-US" sz="1600" u="none" dirty="0"/>
              <a:t>- full withdrawal: ‘no further contact or use of samples or data’</a:t>
            </a:r>
            <a:endParaRPr lang="en-GB" sz="2000" u="none" dirty="0"/>
          </a:p>
          <a:p>
            <a:pPr marL="0" indent="0">
              <a:buFont typeface="Arial" panose="020B0604020202020204" pitchFamily="34" charset="0"/>
              <a:buNone/>
            </a:pPr>
            <a:endParaRPr lang="en-US" dirty="0"/>
          </a:p>
          <a:p>
            <a:pPr marL="0" indent="0">
              <a:buFont typeface="Arial" panose="020B0604020202020204" pitchFamily="34" charset="0"/>
              <a:buNone/>
            </a:pPr>
            <a:r>
              <a:rPr lang="en-US" u="sng" dirty="0"/>
              <a:t>Additional notes:</a:t>
            </a:r>
          </a:p>
          <a:p>
            <a:pPr marL="171450" indent="-171450">
              <a:buFont typeface="Arial" panose="020B0604020202020204" pitchFamily="34" charset="0"/>
              <a:buChar char="•"/>
            </a:pPr>
            <a:r>
              <a:rPr lang="en-US" dirty="0"/>
              <a:t>Some of these materials may be reviewed and changed in future.</a:t>
            </a:r>
          </a:p>
          <a:p>
            <a:pPr marL="171450" indent="-171450">
              <a:buFont typeface="Arial" panose="020B0604020202020204" pitchFamily="34" charset="0"/>
              <a:buChar char="•"/>
            </a:pPr>
            <a:r>
              <a:rPr lang="en-US" dirty="0"/>
              <a:t>Note where these forms may be accessed: locally, via NGIS ordering and/or online.</a:t>
            </a:r>
          </a:p>
          <a:p>
            <a:pPr marL="171450" indent="-171450">
              <a:buFont typeface="Arial" panose="020B0604020202020204" pitchFamily="34" charset="0"/>
              <a:buChar char="•"/>
            </a:pPr>
            <a:r>
              <a:rPr lang="en-US" dirty="0"/>
              <a:t>There may be a more specific process in your region adapted for local needs, so ensure you check with your GLH.</a:t>
            </a:r>
            <a:endParaRPr lang="en-GB" dirty="0"/>
          </a:p>
        </p:txBody>
      </p:sp>
      <p:sp>
        <p:nvSpPr>
          <p:cNvPr id="4" name="Slide Number Placeholder 3"/>
          <p:cNvSpPr>
            <a:spLocks noGrp="1"/>
          </p:cNvSpPr>
          <p:nvPr>
            <p:ph type="sldNum" sz="quarter" idx="5"/>
          </p:nvPr>
        </p:nvSpPr>
        <p:spPr/>
        <p:txBody>
          <a:bodyPr/>
          <a:lstStyle/>
          <a:p>
            <a:fld id="{FDEB1E57-6B6B-44DB-86A9-D17DCB410298}" type="slidenum">
              <a:rPr lang="en-GB" smtClean="0"/>
              <a:t>2</a:t>
            </a:fld>
            <a:endParaRPr lang="en-GB"/>
          </a:p>
        </p:txBody>
      </p:sp>
    </p:spTree>
    <p:extLst>
      <p:ext uri="{BB962C8B-B14F-4D97-AF65-F5344CB8AC3E}">
        <p14:creationId xmlns:p14="http://schemas.microsoft.com/office/powerpoint/2010/main" val="139768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Patients often have questions about how their</a:t>
            </a:r>
            <a:r>
              <a:rPr lang="en-GB" baseline="0" dirty="0"/>
              <a:t> condition and/or results could impact different relatives.</a:t>
            </a:r>
            <a:endParaRPr lang="en-GB" dirty="0"/>
          </a:p>
          <a:p>
            <a:pPr marL="171450" indent="-171450">
              <a:buFont typeface="Arial" panose="020B0604020202020204" pitchFamily="34" charset="0"/>
              <a:buChar char="•"/>
            </a:pPr>
            <a:r>
              <a:rPr lang="en-GB" dirty="0"/>
              <a:t>Important</a:t>
            </a:r>
            <a:r>
              <a:rPr lang="en-GB" baseline="0" dirty="0"/>
              <a:t> to discuss sharing </a:t>
            </a:r>
            <a:r>
              <a:rPr lang="en-GB" dirty="0"/>
              <a:t>both significant results as well as normal results with relatives, as either could have an impact on family members (i.e. in terms of recurrence risk and screening, whether the change is somatic only or also present in the patient’s germline genome).</a:t>
            </a:r>
          </a:p>
          <a:p>
            <a:pPr marL="171450" indent="-171450">
              <a:buFont typeface="Arial" panose="020B0604020202020204" pitchFamily="34" charset="0"/>
              <a:buChar char="•"/>
            </a:pPr>
            <a:r>
              <a:rPr lang="en-GB" dirty="0"/>
              <a:t>If there are social and/or</a:t>
            </a:r>
            <a:r>
              <a:rPr lang="en-GB" baseline="0" dirty="0"/>
              <a:t> </a:t>
            </a:r>
            <a:r>
              <a:rPr lang="en-GB" dirty="0"/>
              <a:t>communication</a:t>
            </a:r>
            <a:r>
              <a:rPr lang="en-GB" baseline="0" dirty="0"/>
              <a:t> issues/barriers in the family, consider referring for genetic counselling, either pre-test or following any results.</a:t>
            </a:r>
            <a:endParaRPr lang="en-GB" dirty="0"/>
          </a:p>
        </p:txBody>
      </p:sp>
      <p:sp>
        <p:nvSpPr>
          <p:cNvPr id="4" name="Slide Number Placeholder 3"/>
          <p:cNvSpPr>
            <a:spLocks noGrp="1"/>
          </p:cNvSpPr>
          <p:nvPr>
            <p:ph type="sldNum" sz="quarter" idx="10"/>
          </p:nvPr>
        </p:nvSpPr>
        <p:spPr/>
        <p:txBody>
          <a:bodyPr/>
          <a:lstStyle/>
          <a:p>
            <a:fld id="{FDEB1E57-6B6B-44DB-86A9-D17DCB410298}" type="slidenum">
              <a:rPr lang="en-GB" smtClean="0"/>
              <a:t>20</a:t>
            </a:fld>
            <a:endParaRPr lang="en-GB"/>
          </a:p>
        </p:txBody>
      </p:sp>
    </p:spTree>
    <p:extLst>
      <p:ext uri="{BB962C8B-B14F-4D97-AF65-F5344CB8AC3E}">
        <p14:creationId xmlns:p14="http://schemas.microsoft.com/office/powerpoint/2010/main" val="413267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Note</a:t>
            </a:r>
            <a:r>
              <a:rPr lang="en-GB" baseline="0" dirty="0"/>
              <a:t> that local process will need to be made clear; s</a:t>
            </a:r>
            <a:r>
              <a:rPr lang="en-GB" sz="1200" kern="1200" dirty="0">
                <a:solidFill>
                  <a:schemeClr val="tx1"/>
                </a:solidFill>
                <a:effectLst/>
                <a:latin typeface="+mn-lt"/>
                <a:ea typeface="+mn-ea"/>
                <a:cs typeface="+mn-cs"/>
              </a:rPr>
              <a:t>ome GLHs do not have an HTA license and they cannot store any tissue; extracted DNA and RNA is stored,</a:t>
            </a:r>
            <a:r>
              <a:rPr lang="en-GB" sz="1200" kern="1200" baseline="0" dirty="0">
                <a:solidFill>
                  <a:schemeClr val="tx1"/>
                </a:solidFill>
                <a:effectLst/>
                <a:latin typeface="+mn-lt"/>
                <a:ea typeface="+mn-ea"/>
                <a:cs typeface="+mn-cs"/>
              </a:rPr>
              <a:t> but tissue is sent back (i.e. to pathology departments) after extraction.</a:t>
            </a:r>
          </a:p>
          <a:p>
            <a:endParaRPr lang="en-GB" dirty="0"/>
          </a:p>
        </p:txBody>
      </p:sp>
      <p:sp>
        <p:nvSpPr>
          <p:cNvPr id="4" name="Slide Number Placeholder 3"/>
          <p:cNvSpPr>
            <a:spLocks noGrp="1"/>
          </p:cNvSpPr>
          <p:nvPr>
            <p:ph type="sldNum" sz="quarter" idx="10"/>
          </p:nvPr>
        </p:nvSpPr>
        <p:spPr/>
        <p:txBody>
          <a:bodyPr/>
          <a:lstStyle/>
          <a:p>
            <a:fld id="{FDEB1E57-6B6B-44DB-86A9-D17DCB410298}" type="slidenum">
              <a:rPr lang="en-GB" smtClean="0"/>
              <a:t>21</a:t>
            </a:fld>
            <a:endParaRPr lang="en-GB"/>
          </a:p>
        </p:txBody>
      </p:sp>
    </p:spTree>
    <p:extLst>
      <p:ext uri="{BB962C8B-B14F-4D97-AF65-F5344CB8AC3E}">
        <p14:creationId xmlns:p14="http://schemas.microsoft.com/office/powerpoint/2010/main" val="954826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light of uncertainty of genomic</a:t>
            </a:r>
            <a:r>
              <a:rPr lang="en-US" sz="1200" kern="1200" baseline="0" dirty="0">
                <a:solidFill>
                  <a:schemeClr val="tx1"/>
                </a:solidFill>
                <a:effectLst/>
                <a:latin typeface="+mn-lt"/>
                <a:ea typeface="+mn-ea"/>
                <a:cs typeface="+mn-cs"/>
              </a:rPr>
              <a:t> information</a:t>
            </a:r>
            <a:r>
              <a:rPr lang="en-US" sz="1200" kern="1200" dirty="0">
                <a:solidFill>
                  <a:schemeClr val="tx1"/>
                </a:solidFill>
                <a:effectLst/>
                <a:latin typeface="+mn-lt"/>
                <a:ea typeface="+mn-ea"/>
                <a:cs typeface="+mn-cs"/>
              </a:rPr>
              <a:t>, it should be noted that international collaboration and deposition of genomic data in databases is important to improving variant interpretation, and made clear to patients in consent process where relevant. </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dirty="0"/>
              <a:t>When relatives</a:t>
            </a:r>
            <a:r>
              <a:rPr lang="en-GB" baseline="0" dirty="0"/>
              <a:t> get access, note that limited identifiers are shared, i.e. can just be the familial variant rather than name, DOB, medical history/indication for testing.</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Note challenges in re-contacting currently: </a:t>
            </a:r>
            <a:r>
              <a:rPr lang="en-US" sz="1200" kern="1200" dirty="0">
                <a:solidFill>
                  <a:schemeClr val="tx1"/>
                </a:solidFill>
                <a:effectLst/>
                <a:latin typeface="+mn-lt"/>
                <a:ea typeface="+mn-ea"/>
                <a:cs typeface="+mn-cs"/>
              </a:rPr>
              <a:t>make clear that patients might be contacted in future if interpretation in genomic findings change, but not to create the expectation that this would happen automatically </a:t>
            </a:r>
            <a:r>
              <a:rPr lang="en-GB" sz="1200" kern="1200" dirty="0">
                <a:solidFill>
                  <a:schemeClr val="tx1"/>
                </a:solidFill>
                <a:effectLst/>
                <a:latin typeface="+mn-lt"/>
                <a:ea typeface="+mn-ea"/>
                <a:cs typeface="+mn-cs"/>
              </a:rPr>
              <a:t>without reliable systems in place to support this – i.e. when variant is re-classified, others with that finding can have</a:t>
            </a:r>
            <a:r>
              <a:rPr lang="en-GB" sz="1200" kern="1200" baseline="0" dirty="0">
                <a:solidFill>
                  <a:schemeClr val="tx1"/>
                </a:solidFill>
                <a:effectLst/>
                <a:latin typeface="+mn-lt"/>
                <a:ea typeface="+mn-ea"/>
                <a:cs typeface="+mn-cs"/>
              </a:rPr>
              <a:t> report re-issued.</a:t>
            </a:r>
            <a:endParaRPr lang="en-GB" baseline="0" dirty="0"/>
          </a:p>
          <a:p>
            <a:endParaRPr lang="en-GB" dirty="0"/>
          </a:p>
        </p:txBody>
      </p:sp>
      <p:sp>
        <p:nvSpPr>
          <p:cNvPr id="4" name="Slide Number Placeholder 3"/>
          <p:cNvSpPr>
            <a:spLocks noGrp="1"/>
          </p:cNvSpPr>
          <p:nvPr>
            <p:ph type="sldNum" sz="quarter" idx="10"/>
          </p:nvPr>
        </p:nvSpPr>
        <p:spPr/>
        <p:txBody>
          <a:bodyPr/>
          <a:lstStyle/>
          <a:p>
            <a:fld id="{FDEB1E57-6B6B-44DB-86A9-D17DCB410298}" type="slidenum">
              <a:rPr lang="en-GB" smtClean="0"/>
              <a:t>22</a:t>
            </a:fld>
            <a:endParaRPr lang="en-GB"/>
          </a:p>
        </p:txBody>
      </p:sp>
    </p:spTree>
    <p:extLst>
      <p:ext uri="{BB962C8B-B14F-4D97-AF65-F5344CB8AC3E}">
        <p14:creationId xmlns:p14="http://schemas.microsoft.com/office/powerpoint/2010/main" val="2800562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a:t>If a patient chooses to have whole genome sequencing and contribute to the National Genomic Research Library, some of their DNA will be sent to Genomics England. Clinical information is also collected via records held in NHS Digital and sent by healthcare professionals involved in their care, and sent through a protected NHS network and stored securely by Genomics England. They can also choose to have whole genome sequencing as part of clinical care but not take part in the National Genomic Research Library, or can choose to withdraw at any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Establishing a unique data resource, with appropriate consent, will maximise the potential for scientific discovery, and the benefits of this will feed back into the NHS. Appropriate partnerships will increase the possibility of finding a diagnosis for patients, as well as developing new treatments, diagnostics and tools for discovery.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Because </a:t>
            </a:r>
            <a:r>
              <a:rPr lang="en-GB" sz="1200" dirty="0" err="1"/>
              <a:t>procotol</a:t>
            </a:r>
            <a:r>
              <a:rPr lang="en-GB" sz="1200" dirty="0"/>
              <a:t> and materials are governed by a REC in the HRA, t</a:t>
            </a:r>
            <a:r>
              <a:rPr lang="en-US" sz="1200" dirty="0"/>
              <a:t>he NGRL does not need to go through local R&amp;D approval processes. Note: the NGRL is not part of the National Institute for Health Research Clinical Research Network (NIHR CRN) portfolio of studies.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FDEB1E57-6B6B-44DB-86A9-D17DCB410298}" type="slidenum">
              <a:rPr lang="en-GB" smtClean="0"/>
              <a:t>23</a:t>
            </a:fld>
            <a:endParaRPr lang="en-GB"/>
          </a:p>
        </p:txBody>
      </p:sp>
    </p:spTree>
    <p:extLst>
      <p:ext uri="{BB962C8B-B14F-4D97-AF65-F5344CB8AC3E}">
        <p14:creationId xmlns:p14="http://schemas.microsoft.com/office/powerpoint/2010/main" val="3020366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 all patients will benefit directly from the NGRL, but there is a greater likelihood of:</a:t>
            </a:r>
          </a:p>
          <a:p>
            <a:pPr lvl="1">
              <a:spcBef>
                <a:spcPts val="800"/>
              </a:spcBef>
              <a:buFont typeface="Courier New" panose="02070309020205020404" pitchFamily="49" charset="0"/>
              <a:buChar char="o"/>
            </a:pPr>
            <a:r>
              <a:rPr lang="en-GB" sz="1200" dirty="0"/>
              <a:t> finding a diagnosis of a patient’s rare disease; and</a:t>
            </a:r>
          </a:p>
          <a:p>
            <a:pPr lvl="1">
              <a:buFont typeface="Courier New" panose="02070309020205020404" pitchFamily="49" charset="0"/>
              <a:buChar char="o"/>
            </a:pPr>
            <a:r>
              <a:rPr lang="en-GB" sz="1200" dirty="0"/>
              <a:t> identifying a clinical trial or other treatment that may be accessible now or in the future.</a:t>
            </a:r>
          </a:p>
          <a:p>
            <a:pPr marL="171450" indent="-171450">
              <a:buFont typeface="Arial" panose="020B0604020202020204" pitchFamily="34" charset="0"/>
              <a:buChar char="•"/>
            </a:pPr>
            <a:r>
              <a:rPr lang="en-GB" dirty="0"/>
              <a:t>If patients are contacted in the future:</a:t>
            </a:r>
          </a:p>
          <a:p>
            <a:pPr lvl="1">
              <a:spcBef>
                <a:spcPts val="800"/>
              </a:spcBef>
              <a:buFont typeface="Courier New" panose="02070309020205020404" pitchFamily="49" charset="0"/>
              <a:buChar char="o"/>
            </a:pPr>
            <a:r>
              <a:rPr lang="en-GB" sz="1200" dirty="0"/>
              <a:t> Contact is facilitated by Genomics England and the patient’s clinical team.</a:t>
            </a:r>
          </a:p>
          <a:p>
            <a:pPr lvl="1">
              <a:buFont typeface="Courier New" panose="02070309020205020404" pitchFamily="49" charset="0"/>
              <a:buChar char="o"/>
            </a:pPr>
            <a:r>
              <a:rPr lang="en-GB" sz="1200" dirty="0"/>
              <a:t> Separate consent would be required for any approved trials or studies.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FDEB1E57-6B6B-44DB-86A9-D17DCB410298}" type="slidenum">
              <a:rPr lang="en-GB" smtClean="0"/>
              <a:t>24</a:t>
            </a:fld>
            <a:endParaRPr lang="en-GB"/>
          </a:p>
        </p:txBody>
      </p:sp>
    </p:spTree>
    <p:extLst>
      <p:ext uri="{BB962C8B-B14F-4D97-AF65-F5344CB8AC3E}">
        <p14:creationId xmlns:p14="http://schemas.microsoft.com/office/powerpoint/2010/main" val="2401264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Safeguards are in place to protect data (including sending data or samples for analysis).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Data CANNOT be accessed by groups such as non-health related government agencies, including those linked to employment, or insurance companies, police, or for marketing purposes.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This arrangement is supported by the National Data Guardian, and any data breaches, such as those against General Data Protection Regulation, are accountable to the Information Commissioner’s Office.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De-identifying data makes it very difficult for any researcher to identify individual patients, and they are made aware that doing so is illegal. Identification is not impossible, for example if a patient is already part of a patient group for a very rare disorder where research is being done by individuals who also have approved access to the NGRL. </a:t>
            </a:r>
          </a:p>
          <a:p>
            <a:endParaRPr lang="en-GB" dirty="0"/>
          </a:p>
        </p:txBody>
      </p:sp>
      <p:sp>
        <p:nvSpPr>
          <p:cNvPr id="4" name="Slide Number Placeholder 3"/>
          <p:cNvSpPr>
            <a:spLocks noGrp="1"/>
          </p:cNvSpPr>
          <p:nvPr>
            <p:ph type="sldNum" sz="quarter" idx="5"/>
          </p:nvPr>
        </p:nvSpPr>
        <p:spPr/>
        <p:txBody>
          <a:bodyPr/>
          <a:lstStyle/>
          <a:p>
            <a:fld id="{FDEB1E57-6B6B-44DB-86A9-D17DCB410298}" type="slidenum">
              <a:rPr lang="en-GB" smtClean="0"/>
              <a:t>25</a:t>
            </a:fld>
            <a:endParaRPr lang="en-GB"/>
          </a:p>
        </p:txBody>
      </p:sp>
    </p:spTree>
    <p:extLst>
      <p:ext uri="{BB962C8B-B14F-4D97-AF65-F5344CB8AC3E}">
        <p14:creationId xmlns:p14="http://schemas.microsoft.com/office/powerpoint/2010/main" val="4147649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A visual diagram depicting information described on previous slide. This can also be accessed at https://www.genomicseducation.hee.nhs.uk/supporting-the-nhs-genomic-medicine-service/</a:t>
            </a:r>
            <a:endParaRPr lang="en-GB" sz="1200" dirty="0"/>
          </a:p>
          <a:p>
            <a:endParaRPr lang="en-GB" dirty="0"/>
          </a:p>
        </p:txBody>
      </p:sp>
      <p:sp>
        <p:nvSpPr>
          <p:cNvPr id="4" name="Slide Number Placeholder 3"/>
          <p:cNvSpPr>
            <a:spLocks noGrp="1"/>
          </p:cNvSpPr>
          <p:nvPr>
            <p:ph type="sldNum" sz="quarter" idx="5"/>
          </p:nvPr>
        </p:nvSpPr>
        <p:spPr/>
        <p:txBody>
          <a:bodyPr/>
          <a:lstStyle/>
          <a:p>
            <a:fld id="{8F3F6C49-23DF-4768-9653-A9D297A1A939}" type="slidenum">
              <a:rPr lang="en-GB" smtClean="0"/>
              <a:t>26</a:t>
            </a:fld>
            <a:endParaRPr lang="en-GB"/>
          </a:p>
        </p:txBody>
      </p:sp>
    </p:spTree>
    <p:extLst>
      <p:ext uri="{BB962C8B-B14F-4D97-AF65-F5344CB8AC3E}">
        <p14:creationId xmlns:p14="http://schemas.microsoft.com/office/powerpoint/2010/main" val="4139908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link has further videos and links to detailed protocols about access to the NGRL for those who wish to have more in-depth information.</a:t>
            </a:r>
            <a:endParaRPr lang="en-GB" dirty="0"/>
          </a:p>
        </p:txBody>
      </p:sp>
      <p:sp>
        <p:nvSpPr>
          <p:cNvPr id="4" name="Slide Number Placeholder 3"/>
          <p:cNvSpPr>
            <a:spLocks noGrp="1"/>
          </p:cNvSpPr>
          <p:nvPr>
            <p:ph type="sldNum" sz="quarter" idx="5"/>
          </p:nvPr>
        </p:nvSpPr>
        <p:spPr/>
        <p:txBody>
          <a:bodyPr/>
          <a:lstStyle/>
          <a:p>
            <a:fld id="{FDEB1E57-6B6B-44DB-86A9-D17DCB410298}" type="slidenum">
              <a:rPr lang="en-GB" smtClean="0"/>
              <a:t>27</a:t>
            </a:fld>
            <a:endParaRPr lang="en-GB"/>
          </a:p>
        </p:txBody>
      </p:sp>
    </p:spTree>
    <p:extLst>
      <p:ext uri="{BB962C8B-B14F-4D97-AF65-F5344CB8AC3E}">
        <p14:creationId xmlns:p14="http://schemas.microsoft.com/office/powerpoint/2010/main" val="4210859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 offer to take part in the NGRL should be made to all patients being offered whole genome sequencing (WGS).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The conversation is not prescriptive, and therefore timing will depend on the needs of the patient. </a:t>
            </a:r>
            <a:r>
              <a:rPr lang="en-GB" sz="1200" kern="1200" dirty="0">
                <a:solidFill>
                  <a:schemeClr val="tx1"/>
                </a:solidFill>
                <a:effectLst/>
                <a:latin typeface="+mn-lt"/>
                <a:ea typeface="+mn-ea"/>
                <a:cs typeface="+mn-cs"/>
              </a:rPr>
              <a:t>It is anticipated that the timing of this discussion will be situation-dependent and may take place at different points in the patient’s clinical pathway, including at the time of requesting the clinical test, by separate telephone and/or email communication, at the time when results are given for the clinical test, or at a subsequent follow-up appointment.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Important to note that as part of having a clinical WGS test, the patient’s clinical, sample and genomic sequencing data can be accessed by healthcare professionals and laboratory scientists nationally or internationally in order to compare the findings from patients to help determine which variants may or may not be linked to a particular condition – and when this is done, patient identifiers are removed. Patients cannot opt out of this if they choose to have clinical WGS, and this is separate to the decision to allow their samples and data to be accessed as part of the NGRL.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Local pathways for discussing the NGRL along with offering clinical WGS will have been developed in your region; please contact your Genomics Laboratory Hub (GLH) for further information.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DEB1E57-6B6B-44DB-86A9-D17DCB410298}" type="slidenum">
              <a:rPr lang="en-GB" smtClean="0"/>
              <a:t>28</a:t>
            </a:fld>
            <a:endParaRPr lang="en-GB"/>
          </a:p>
        </p:txBody>
      </p:sp>
    </p:spTree>
    <p:extLst>
      <p:ext uri="{BB962C8B-B14F-4D97-AF65-F5344CB8AC3E}">
        <p14:creationId xmlns:p14="http://schemas.microsoft.com/office/powerpoint/2010/main" val="21511225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spcBef>
                <a:spcPts val="0"/>
              </a:spcBef>
              <a:spcAft>
                <a:spcPts val="600"/>
              </a:spcAft>
              <a:buNone/>
            </a:pPr>
            <a:r>
              <a:rPr lang="en-US" sz="1800" b="0" dirty="0"/>
              <a:t>NHSE/I Link to latest versions: https://future.nhs.uk/NHSgenomics/view?objectId=18260592 </a:t>
            </a:r>
          </a:p>
          <a:p>
            <a:pPr marL="0" indent="0">
              <a:lnSpc>
                <a:spcPct val="80000"/>
              </a:lnSpc>
              <a:spcBef>
                <a:spcPts val="0"/>
              </a:spcBef>
              <a:spcAft>
                <a:spcPts val="600"/>
              </a:spcAft>
              <a:buNone/>
            </a:pPr>
            <a:r>
              <a:rPr lang="en-US" sz="1800" b="1" dirty="0"/>
              <a:t>Record of discussion form</a:t>
            </a:r>
          </a:p>
          <a:p>
            <a:pPr>
              <a:lnSpc>
                <a:spcPct val="80000"/>
              </a:lnSpc>
              <a:spcBef>
                <a:spcPts val="0"/>
              </a:spcBef>
              <a:spcAft>
                <a:spcPts val="600"/>
              </a:spcAft>
            </a:pPr>
            <a:r>
              <a:rPr lang="en-US" sz="1800" dirty="0"/>
              <a:t>3-page form setting out clinical test and research offering and recording patient choices:</a:t>
            </a:r>
          </a:p>
          <a:p>
            <a:pPr lvl="1">
              <a:lnSpc>
                <a:spcPct val="80000"/>
              </a:lnSpc>
              <a:spcBef>
                <a:spcPts val="0"/>
              </a:spcBef>
              <a:spcAft>
                <a:spcPts val="400"/>
              </a:spcAft>
              <a:buFont typeface="Courier New" panose="02070309020205020404" pitchFamily="49" charset="0"/>
              <a:buChar char="o"/>
            </a:pPr>
            <a:r>
              <a:rPr lang="en-US" sz="1600" dirty="0"/>
              <a:t> patient confirms that they have discussed the NGRL; and</a:t>
            </a:r>
          </a:p>
          <a:p>
            <a:pPr lvl="1">
              <a:lnSpc>
                <a:spcPct val="80000"/>
              </a:lnSpc>
              <a:spcBef>
                <a:spcPts val="0"/>
              </a:spcBef>
              <a:spcAft>
                <a:spcPts val="600"/>
              </a:spcAft>
              <a:buFont typeface="Courier New" panose="02070309020205020404" pitchFamily="49" charset="0"/>
              <a:buChar char="o"/>
            </a:pPr>
            <a:r>
              <a:rPr lang="en-US" sz="1600" dirty="0"/>
              <a:t> patient chooses whether to contribute to the NGRL.</a:t>
            </a:r>
          </a:p>
          <a:p>
            <a:pPr marL="0" indent="0">
              <a:lnSpc>
                <a:spcPct val="80000"/>
              </a:lnSpc>
              <a:spcBef>
                <a:spcPts val="0"/>
              </a:spcBef>
              <a:spcAft>
                <a:spcPts val="600"/>
              </a:spcAft>
              <a:buNone/>
            </a:pPr>
            <a:r>
              <a:rPr lang="en-US" sz="1800" b="1" dirty="0">
                <a:cs typeface="Calibri"/>
              </a:rPr>
              <a:t>Participation in the NGRL form</a:t>
            </a:r>
          </a:p>
          <a:p>
            <a:pPr>
              <a:lnSpc>
                <a:spcPct val="80000"/>
              </a:lnSpc>
              <a:spcBef>
                <a:spcPts val="0"/>
              </a:spcBef>
              <a:spcAft>
                <a:spcPts val="600"/>
              </a:spcAft>
            </a:pPr>
            <a:r>
              <a:rPr lang="en-US" sz="1800" dirty="0"/>
              <a:t>Same as the record of discussion form, but without the first page, which includes information about clinical diagnostic WGS.</a:t>
            </a:r>
          </a:p>
          <a:p>
            <a:pPr marL="0" indent="0">
              <a:lnSpc>
                <a:spcPct val="80000"/>
              </a:lnSpc>
              <a:spcBef>
                <a:spcPts val="0"/>
              </a:spcBef>
              <a:spcAft>
                <a:spcPts val="600"/>
              </a:spcAft>
              <a:buNone/>
            </a:pPr>
            <a:r>
              <a:rPr lang="en-US" sz="1800" b="1" dirty="0"/>
              <a:t>Consultee declaration form</a:t>
            </a:r>
            <a:endParaRPr lang="en-US" sz="1800" b="1" dirty="0">
              <a:cs typeface="Calibri"/>
            </a:endParaRPr>
          </a:p>
          <a:p>
            <a:pPr>
              <a:lnSpc>
                <a:spcPct val="80000"/>
              </a:lnSpc>
              <a:spcBef>
                <a:spcPts val="0"/>
              </a:spcBef>
              <a:spcAft>
                <a:spcPts val="600"/>
              </a:spcAft>
            </a:pPr>
            <a:r>
              <a:rPr lang="en-US" sz="1800" dirty="0"/>
              <a:t>2-page form allowing a consultee to make decisions regarding contributing to the NGRL on behalf of a relative, friend, patient or client who lacks capacity.</a:t>
            </a:r>
          </a:p>
          <a:p>
            <a:pPr marL="0" indent="0">
              <a:lnSpc>
                <a:spcPct val="80000"/>
              </a:lnSpc>
              <a:spcBef>
                <a:spcPts val="0"/>
              </a:spcBef>
              <a:spcAft>
                <a:spcPts val="600"/>
              </a:spcAft>
              <a:buNone/>
            </a:pPr>
            <a:r>
              <a:rPr lang="en-US" sz="1800" b="1" u="none" dirty="0"/>
              <a:t>Assent for young people aged 6-15 form</a:t>
            </a:r>
          </a:p>
          <a:p>
            <a:pPr>
              <a:lnSpc>
                <a:spcPct val="80000"/>
              </a:lnSpc>
              <a:spcBef>
                <a:spcPts val="0"/>
              </a:spcBef>
              <a:spcAft>
                <a:spcPts val="600"/>
              </a:spcAft>
            </a:pPr>
            <a:r>
              <a:rPr lang="en-US" sz="1800" u="none" dirty="0"/>
              <a:t>2-page form to record a young person’s views on contributing to the NGRL.</a:t>
            </a:r>
          </a:p>
          <a:p>
            <a:pPr marL="0" indent="0">
              <a:lnSpc>
                <a:spcPct val="80000"/>
              </a:lnSpc>
              <a:spcBef>
                <a:spcPts val="0"/>
              </a:spcBef>
              <a:spcAft>
                <a:spcPts val="600"/>
              </a:spcAft>
              <a:buNone/>
            </a:pPr>
            <a:r>
              <a:rPr lang="en-US" sz="1800" b="1" u="none" dirty="0"/>
              <a:t>Withdrawal from the NGRL form</a:t>
            </a:r>
          </a:p>
          <a:p>
            <a:pPr>
              <a:lnSpc>
                <a:spcPct val="80000"/>
              </a:lnSpc>
              <a:spcBef>
                <a:spcPts val="0"/>
              </a:spcBef>
              <a:spcAft>
                <a:spcPts val="600"/>
              </a:spcAft>
            </a:pPr>
            <a:r>
              <a:rPr lang="en-US" sz="1800" u="none" dirty="0"/>
              <a:t>3-page form offering options to withdraw from the research offering:</a:t>
            </a:r>
          </a:p>
          <a:p>
            <a:pPr lvl="1">
              <a:lnSpc>
                <a:spcPct val="80000"/>
              </a:lnSpc>
              <a:spcBef>
                <a:spcPts val="0"/>
              </a:spcBef>
              <a:spcAft>
                <a:spcPts val="600"/>
              </a:spcAft>
              <a:buFont typeface="Courier New" panose="02070309020205020404" pitchFamily="49" charset="0"/>
              <a:buChar char="o"/>
            </a:pPr>
            <a:r>
              <a:rPr lang="en-US" sz="1600" u="none" dirty="0"/>
              <a:t> partial withdrawal: ‘no further contact’; or</a:t>
            </a:r>
          </a:p>
          <a:p>
            <a:pPr lvl="1">
              <a:lnSpc>
                <a:spcPct val="80000"/>
              </a:lnSpc>
              <a:spcBef>
                <a:spcPts val="0"/>
              </a:spcBef>
              <a:spcAft>
                <a:spcPts val="600"/>
              </a:spcAft>
              <a:buFont typeface="Courier New" panose="02070309020205020404" pitchFamily="49" charset="0"/>
              <a:buChar char="o"/>
            </a:pPr>
            <a:r>
              <a:rPr lang="en-US" sz="1600" u="none" dirty="0"/>
              <a:t> full withdrawal: ‘no further contact or use of samples or data’</a:t>
            </a:r>
            <a:endParaRPr lang="en-GB" sz="2000" u="none" dirty="0"/>
          </a:p>
          <a:p>
            <a:pPr algn="just" rtl="0" fontAlgn="base"/>
            <a:endParaRPr lang="en-US" sz="1800" b="0" i="0" u="none" dirty="0">
              <a:solidFill>
                <a:srgbClr val="D13438"/>
              </a:solidFill>
              <a:effectLst/>
              <a:latin typeface="Calibri" panose="020F0502020204030204" pitchFamily="34" charset="0"/>
            </a:endParaRP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3200" dirty="0"/>
              <a:t>R</a:t>
            </a:r>
            <a:r>
              <a:rPr lang="en-GB" sz="1800" kern="1200" dirty="0">
                <a:solidFill>
                  <a:schemeClr val="tx1"/>
                </a:solidFill>
                <a:effectLst/>
                <a:latin typeface="+mn-lt"/>
                <a:ea typeface="+mn-ea"/>
                <a:cs typeface="+mn-cs"/>
              </a:rPr>
              <a:t>ecord of discussion forms will be available centrally, or via your GLH – they may be accessed via online ordering through NGIS, electronic PDF, or printed and paper-based. The process of completing and submitting forms may be adapted for local needs, so please make sure you have checked with your GLH. If the GLH receives incorrect or incomplete information with regard to the patient’s choice to have WGS, they may contact you to discuss further. It is therefore important to ensure contact details are clearly indicated on any forms. </a:t>
            </a:r>
            <a:endParaRPr lang="en-US" sz="2400" dirty="0"/>
          </a:p>
          <a:p>
            <a:pPr algn="just" rtl="0" fontAlgn="base"/>
            <a:r>
              <a:rPr lang="en-US" sz="1800" b="0" i="0" u="none" dirty="0">
                <a:solidFill>
                  <a:srgbClr val="000000"/>
                </a:solidFill>
                <a:effectLst/>
                <a:latin typeface="Calibri" panose="020F0502020204030204" pitchFamily="34" charset="0"/>
              </a:rPr>
              <a:t> </a:t>
            </a:r>
            <a:endParaRPr lang="en-GB" dirty="0"/>
          </a:p>
          <a:p>
            <a:pPr marL="342900" indent="-342900">
              <a:spcBef>
                <a:spcPts val="600"/>
              </a:spcBef>
              <a:spcAft>
                <a:spcPts val="600"/>
              </a:spcAft>
              <a:buFont typeface="Arial" panose="020B0604020202020204" pitchFamily="34" charset="0"/>
              <a:buChar char="•"/>
            </a:pPr>
            <a:r>
              <a:rPr lang="en-GB" sz="2000" dirty="0"/>
              <a:t>Current versions have been derived from professional, legal and patient input, including:</a:t>
            </a:r>
            <a:endParaRPr lang="en-GB" dirty="0"/>
          </a:p>
          <a:p>
            <a:pPr lvl="1">
              <a:spcBef>
                <a:spcPts val="600"/>
              </a:spcBef>
              <a:spcAft>
                <a:spcPts val="600"/>
              </a:spcAft>
              <a:buFont typeface="Courier New" panose="02070309020205020404" pitchFamily="49" charset="0"/>
              <a:buChar char="o"/>
            </a:pPr>
            <a:r>
              <a:rPr lang="en-GB" sz="1800" dirty="0"/>
              <a:t> Health Research Authority approval (for the NGRL);</a:t>
            </a:r>
          </a:p>
          <a:p>
            <a:pPr lvl="1">
              <a:spcBef>
                <a:spcPts val="600"/>
              </a:spcBef>
              <a:spcAft>
                <a:spcPts val="600"/>
              </a:spcAft>
              <a:buFont typeface="Courier New" panose="02070309020205020404" pitchFamily="49" charset="0"/>
              <a:buChar char="o"/>
            </a:pPr>
            <a:r>
              <a:rPr lang="en-GB" sz="1800" dirty="0"/>
              <a:t> The British Society for Genetic Medicine; </a:t>
            </a:r>
          </a:p>
          <a:p>
            <a:pPr lvl="1">
              <a:spcBef>
                <a:spcPts val="600"/>
              </a:spcBef>
              <a:spcAft>
                <a:spcPts val="600"/>
              </a:spcAft>
              <a:buFont typeface="Courier New" panose="02070309020205020404" pitchFamily="49" charset="0"/>
              <a:buChar char="o"/>
            </a:pPr>
            <a:r>
              <a:rPr lang="en-GB" sz="1800" dirty="0"/>
              <a:t> National Patient Choice WebEx (with representation from Genomic Laboratory Hubs, Genomic Medicine Centres and clinical services); and</a:t>
            </a:r>
          </a:p>
          <a:p>
            <a:pPr lvl="1">
              <a:spcBef>
                <a:spcPts val="600"/>
              </a:spcBef>
              <a:spcAft>
                <a:spcPts val="600"/>
              </a:spcAft>
              <a:buFont typeface="Courier New" panose="02070309020205020404" pitchFamily="49" charset="0"/>
              <a:buChar char="o"/>
            </a:pPr>
            <a:r>
              <a:rPr lang="en-GB" sz="1800" dirty="0"/>
              <a:t> Genetic Alliance UK, Macmillan and the Genomics England participant panel.</a:t>
            </a:r>
          </a:p>
          <a:p>
            <a:pPr lvl="1">
              <a:spcBef>
                <a:spcPts val="600"/>
              </a:spcBef>
              <a:spcAft>
                <a:spcPts val="600"/>
              </a:spcAft>
              <a:buFont typeface="Courier New" panose="02070309020205020404" pitchFamily="49" charset="0"/>
              <a:buChar char="o"/>
            </a:pPr>
            <a:endParaRPr lang="en-GB" sz="1800" dirty="0"/>
          </a:p>
          <a:p>
            <a:pPr lvl="1">
              <a:lnSpc>
                <a:spcPct val="80000"/>
              </a:lnSpc>
              <a:spcBef>
                <a:spcPts val="0"/>
              </a:spcBef>
              <a:spcAft>
                <a:spcPts val="600"/>
              </a:spcAft>
              <a:buFont typeface="Courier New" panose="02070309020205020404" pitchFamily="49" charset="0"/>
              <a:buChar char="o"/>
            </a:pPr>
            <a:endParaRPr lang="en-US" sz="1600" dirty="0"/>
          </a:p>
          <a:p>
            <a:pPr lvl="1">
              <a:lnSpc>
                <a:spcPct val="80000"/>
              </a:lnSpc>
              <a:spcBef>
                <a:spcPts val="0"/>
              </a:spcBef>
              <a:spcAft>
                <a:spcPts val="600"/>
              </a:spcAft>
              <a:buFont typeface="Courier New" panose="02070309020205020404" pitchFamily="49" charset="0"/>
              <a:buNone/>
            </a:pPr>
            <a:endParaRPr lang="en-US" sz="1600" dirty="0"/>
          </a:p>
        </p:txBody>
      </p:sp>
      <p:sp>
        <p:nvSpPr>
          <p:cNvPr id="4" name="Slide Number Placeholder 3"/>
          <p:cNvSpPr>
            <a:spLocks noGrp="1"/>
          </p:cNvSpPr>
          <p:nvPr>
            <p:ph type="sldNum" sz="quarter" idx="10"/>
          </p:nvPr>
        </p:nvSpPr>
        <p:spPr/>
        <p:txBody>
          <a:bodyPr/>
          <a:lstStyle/>
          <a:p>
            <a:fld id="{FDEB1E57-6B6B-44DB-86A9-D17DCB410298}" type="slidenum">
              <a:rPr lang="en-GB" smtClean="0"/>
              <a:t>29</a:t>
            </a:fld>
            <a:endParaRPr lang="en-GB"/>
          </a:p>
        </p:txBody>
      </p:sp>
    </p:spTree>
    <p:extLst>
      <p:ext uri="{BB962C8B-B14F-4D97-AF65-F5344CB8AC3E}">
        <p14:creationId xmlns:p14="http://schemas.microsoft.com/office/powerpoint/2010/main" val="4086899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Genetic/genomic testing typically took place in specialist genetics clinics, but is increasingly being requested by mainstream clinicians.</a:t>
            </a:r>
          </a:p>
          <a:p>
            <a:pPr marL="171450" indent="-171450">
              <a:buFont typeface="Arial" panose="020B0604020202020204" pitchFamily="34" charset="0"/>
              <a:buChar char="•"/>
            </a:pPr>
            <a:r>
              <a:rPr lang="en-US" dirty="0"/>
              <a:t>In cancer, targeted somatic genomic tests to clarify details about the patient’s </a:t>
            </a:r>
            <a:r>
              <a:rPr lang="en-US" dirty="0" err="1"/>
              <a:t>tumour</a:t>
            </a:r>
            <a:r>
              <a:rPr lang="en-US" dirty="0"/>
              <a:t> have been requested for several years (i.e. karyotyping), but this has increasingly expanded as well. </a:t>
            </a:r>
            <a:endParaRPr lang="en-GB" dirty="0"/>
          </a:p>
        </p:txBody>
      </p:sp>
      <p:sp>
        <p:nvSpPr>
          <p:cNvPr id="4" name="Slide Number Placeholder 3"/>
          <p:cNvSpPr>
            <a:spLocks noGrp="1"/>
          </p:cNvSpPr>
          <p:nvPr>
            <p:ph type="sldNum" sz="quarter" idx="5"/>
          </p:nvPr>
        </p:nvSpPr>
        <p:spPr/>
        <p:txBody>
          <a:bodyPr/>
          <a:lstStyle/>
          <a:p>
            <a:fld id="{FDEB1E57-6B6B-44DB-86A9-D17DCB410298}" type="slidenum">
              <a:rPr lang="en-GB" smtClean="0"/>
              <a:t>3</a:t>
            </a:fld>
            <a:endParaRPr lang="en-GB"/>
          </a:p>
        </p:txBody>
      </p:sp>
    </p:spTree>
    <p:extLst>
      <p:ext uri="{BB962C8B-B14F-4D97-AF65-F5344CB8AC3E}">
        <p14:creationId xmlns:p14="http://schemas.microsoft.com/office/powerpoint/2010/main" val="202957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patient discussion may be conducted remotely, and recorded in exceptional circumstances </a:t>
            </a:r>
            <a:r>
              <a:rPr lang="en-US" b="0" dirty="0"/>
              <a:t>(Based on NHSE/I Remote Patient Choice Policy v2 https://future.nhs.uk/NHSgenomics/view?objectId=78294085):</a:t>
            </a:r>
          </a:p>
          <a:p>
            <a:pPr marL="228600" indent="-228600">
              <a:buFont typeface="+mj-lt"/>
              <a:buAutoNum type="arabicPeriod"/>
            </a:pPr>
            <a:r>
              <a:rPr lang="en-US" dirty="0"/>
              <a:t>WGS may be discussed with the patient via telephone or video consultation. The patient may make their choices about clinical WGS and the NGRL, and the clinician may sign the </a:t>
            </a:r>
            <a:r>
              <a:rPr lang="en-US" dirty="0" err="1"/>
              <a:t>RoD</a:t>
            </a:r>
            <a:r>
              <a:rPr lang="en-US" dirty="0"/>
              <a:t> and note on the form that the patient has provided consent remotely. A copy of the </a:t>
            </a:r>
            <a:r>
              <a:rPr lang="en-US" dirty="0" err="1"/>
              <a:t>RoD</a:t>
            </a:r>
            <a:r>
              <a:rPr lang="en-US" dirty="0"/>
              <a:t> should be sent to the patient for their records. The clinician would sign the form pp the patient, and note the date of the virtual consultation in the margin of Page 3 of the </a:t>
            </a:r>
            <a:r>
              <a:rPr lang="en-US" dirty="0" err="1"/>
              <a:t>RoD</a:t>
            </a:r>
            <a:endParaRPr lang="en-US" dirty="0"/>
          </a:p>
          <a:p>
            <a:pPr marL="228600" indent="-228600">
              <a:buFont typeface="+mj-lt"/>
              <a:buAutoNum type="arabicPeriod"/>
            </a:pPr>
            <a:r>
              <a:rPr lang="en-US" dirty="0"/>
              <a:t>Note that this is different to the ‘Form to follow’ process, where the clinician would need to select the ‘Form to follow’ box at the bottom of the WGS order form, and an </a:t>
            </a:r>
            <a:r>
              <a:rPr lang="en-US" dirty="0" err="1"/>
              <a:t>RoD</a:t>
            </a:r>
            <a:r>
              <a:rPr lang="en-US" dirty="0"/>
              <a:t> would still be required before results can be released. Given the opportunity for remote recording and form completed on behalf of the clinician, we would suggest avoiding this option where possible.</a:t>
            </a:r>
          </a:p>
          <a:p>
            <a:pPr marL="228600" indent="-228600">
              <a:buFont typeface="+mj-lt"/>
              <a:buAutoNum type="arabicPeriod"/>
            </a:pPr>
            <a:r>
              <a:rPr lang="en-US" dirty="0"/>
              <a:t>It may not be possible to obtain a patient signature on the </a:t>
            </a:r>
            <a:r>
              <a:rPr lang="en-US" dirty="0" err="1"/>
              <a:t>RoD</a:t>
            </a:r>
            <a:r>
              <a:rPr lang="en-US" dirty="0"/>
              <a:t> but the clinician may decide to proceed with WGS in the patient’s best interests (e.g. the patient is unable to sign and there is no consultee available). In these cases, the clinician will need to tick the 'Clinician has agreed to the test (in the patient’s best interests)' box and provide their signature on the </a:t>
            </a:r>
            <a:r>
              <a:rPr lang="en-US" dirty="0" err="1"/>
              <a:t>RoD</a:t>
            </a:r>
            <a:r>
              <a:rPr lang="en-US" dirty="0"/>
              <a:t> form to </a:t>
            </a:r>
            <a:r>
              <a:rPr lang="en-US" dirty="0" err="1"/>
              <a:t>authorise</a:t>
            </a:r>
            <a:r>
              <a:rPr lang="en-US" dirty="0"/>
              <a:t> progression of WGS. Completing the </a:t>
            </a:r>
            <a:r>
              <a:rPr lang="en-US" dirty="0" err="1"/>
              <a:t>RoD</a:t>
            </a:r>
            <a:r>
              <a:rPr lang="en-US" dirty="0"/>
              <a:t> in the patient’s best interests </a:t>
            </a:r>
            <a:r>
              <a:rPr lang="en-US" u="sng" dirty="0"/>
              <a:t>does not </a:t>
            </a:r>
            <a:r>
              <a:rPr lang="en-US" dirty="0"/>
              <a:t>enable their data and samples to become part of the NGRL. This decision can be sought at later contact. </a:t>
            </a:r>
          </a:p>
          <a:p>
            <a:endParaRPr lang="en-GB" dirty="0"/>
          </a:p>
        </p:txBody>
      </p:sp>
      <p:sp>
        <p:nvSpPr>
          <p:cNvPr id="4" name="Slide Number Placeholder 3"/>
          <p:cNvSpPr>
            <a:spLocks noGrp="1"/>
          </p:cNvSpPr>
          <p:nvPr>
            <p:ph type="sldNum" sz="quarter" idx="5"/>
          </p:nvPr>
        </p:nvSpPr>
        <p:spPr/>
        <p:txBody>
          <a:bodyPr/>
          <a:lstStyle/>
          <a:p>
            <a:fld id="{8F3F6C49-23DF-4768-9653-A9D297A1A939}" type="slidenum">
              <a:rPr lang="en-GB" smtClean="0"/>
              <a:t>30</a:t>
            </a:fld>
            <a:endParaRPr lang="en-GB"/>
          </a:p>
        </p:txBody>
      </p:sp>
    </p:spTree>
    <p:extLst>
      <p:ext uri="{BB962C8B-B14F-4D97-AF65-F5344CB8AC3E}">
        <p14:creationId xmlns:p14="http://schemas.microsoft.com/office/powerpoint/2010/main" val="9373420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EB1E57-6B6B-44DB-86A9-D17DCB410298}" type="slidenum">
              <a:rPr lang="en-GB" smtClean="0"/>
              <a:t>32</a:t>
            </a:fld>
            <a:endParaRPr lang="en-GB"/>
          </a:p>
        </p:txBody>
      </p:sp>
    </p:spTree>
    <p:extLst>
      <p:ext uri="{BB962C8B-B14F-4D97-AF65-F5344CB8AC3E}">
        <p14:creationId xmlns:p14="http://schemas.microsoft.com/office/powerpoint/2010/main" val="11932503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NHSE/I Link to latest versions:</a:t>
            </a:r>
            <a:r>
              <a:rPr lang="en-US" dirty="0"/>
              <a:t> https://future.nhs.uk/NHSgenomics/view?objectId=18260624 </a:t>
            </a:r>
            <a:endParaRPr lang="en-GB" dirty="0"/>
          </a:p>
        </p:txBody>
      </p:sp>
      <p:sp>
        <p:nvSpPr>
          <p:cNvPr id="4" name="Slide Number Placeholder 3"/>
          <p:cNvSpPr>
            <a:spLocks noGrp="1"/>
          </p:cNvSpPr>
          <p:nvPr>
            <p:ph type="sldNum" sz="quarter" idx="5"/>
          </p:nvPr>
        </p:nvSpPr>
        <p:spPr/>
        <p:txBody>
          <a:bodyPr/>
          <a:lstStyle/>
          <a:p>
            <a:fld id="{FDEB1E57-6B6B-44DB-86A9-D17DCB410298}" type="slidenum">
              <a:rPr lang="en-GB" smtClean="0"/>
              <a:t>33</a:t>
            </a:fld>
            <a:endParaRPr lang="en-GB"/>
          </a:p>
        </p:txBody>
      </p:sp>
    </p:spTree>
    <p:extLst>
      <p:ext uri="{BB962C8B-B14F-4D97-AF65-F5344CB8AC3E}">
        <p14:creationId xmlns:p14="http://schemas.microsoft.com/office/powerpoint/2010/main" val="1153860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These points apply to non-genetic medical investigations as well.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There are many possible outcomes from a genomic test, at the time of initial results, and when re-evaluated in future. This makes fully informed, specific consent difficult to achieve.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primary aim via one or more discussions leading to consent is to have ‘no surprises’ for the patient regarding what they can expect to happen with their results, samples and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Broad consent can still = valid consent (further detail in the JCGM 2019 Consent and Confidentiality Guidance).</a:t>
            </a:r>
          </a:p>
          <a:p>
            <a:endParaRPr lang="en-GB" dirty="0"/>
          </a:p>
        </p:txBody>
      </p:sp>
      <p:sp>
        <p:nvSpPr>
          <p:cNvPr id="4" name="Slide Number Placeholder 3"/>
          <p:cNvSpPr>
            <a:spLocks noGrp="1"/>
          </p:cNvSpPr>
          <p:nvPr>
            <p:ph type="sldNum" sz="quarter" idx="5"/>
          </p:nvPr>
        </p:nvSpPr>
        <p:spPr/>
        <p:txBody>
          <a:bodyPr/>
          <a:lstStyle/>
          <a:p>
            <a:fld id="{FDEB1E57-6B6B-44DB-86A9-D17DCB410298}" type="slidenum">
              <a:rPr lang="en-GB" smtClean="0"/>
              <a:t>4</a:t>
            </a:fld>
            <a:endParaRPr lang="en-GB"/>
          </a:p>
        </p:txBody>
      </p:sp>
    </p:spTree>
    <p:extLst>
      <p:ext uri="{BB962C8B-B14F-4D97-AF65-F5344CB8AC3E}">
        <p14:creationId xmlns:p14="http://schemas.microsoft.com/office/powerpoint/2010/main" val="4060481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FDEB1E57-6B6B-44DB-86A9-D17DCB410298}" type="slidenum">
              <a:rPr lang="en-GB" smtClean="0"/>
              <a:t>5</a:t>
            </a:fld>
            <a:endParaRPr lang="en-GB"/>
          </a:p>
        </p:txBody>
      </p:sp>
    </p:spTree>
    <p:extLst>
      <p:ext uri="{BB962C8B-B14F-4D97-AF65-F5344CB8AC3E}">
        <p14:creationId xmlns:p14="http://schemas.microsoft.com/office/powerpoint/2010/main" val="443817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All other non-WGS genomic tests should continue to involve consent and ordering as per standard clinical care.</a:t>
            </a:r>
          </a:p>
        </p:txBody>
      </p:sp>
      <p:sp>
        <p:nvSpPr>
          <p:cNvPr id="4" name="Slide Number Placeholder 3"/>
          <p:cNvSpPr>
            <a:spLocks noGrp="1"/>
          </p:cNvSpPr>
          <p:nvPr>
            <p:ph type="sldNum" sz="quarter" idx="5"/>
          </p:nvPr>
        </p:nvSpPr>
        <p:spPr/>
        <p:txBody>
          <a:bodyPr/>
          <a:lstStyle/>
          <a:p>
            <a:fld id="{FDEB1E57-6B6B-44DB-86A9-D17DCB410298}" type="slidenum">
              <a:rPr lang="en-GB" smtClean="0"/>
              <a:t>6</a:t>
            </a:fld>
            <a:endParaRPr lang="en-GB"/>
          </a:p>
        </p:txBody>
      </p:sp>
    </p:spTree>
    <p:extLst>
      <p:ext uri="{BB962C8B-B14F-4D97-AF65-F5344CB8AC3E}">
        <p14:creationId xmlns:p14="http://schemas.microsoft.com/office/powerpoint/2010/main" val="459929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EB1E57-6B6B-44DB-86A9-D17DCB410298}" type="slidenum">
              <a:rPr lang="en-GB" smtClean="0"/>
              <a:t>7</a:t>
            </a:fld>
            <a:endParaRPr lang="en-GB"/>
          </a:p>
        </p:txBody>
      </p:sp>
    </p:spTree>
    <p:extLst>
      <p:ext uri="{BB962C8B-B14F-4D97-AF65-F5344CB8AC3E}">
        <p14:creationId xmlns:p14="http://schemas.microsoft.com/office/powerpoint/2010/main" val="78731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Note that there are additional forms available for consent to the NGRL: Assent (optional)</a:t>
            </a:r>
            <a:r>
              <a:rPr lang="en-US" baseline="0" dirty="0"/>
              <a:t> and</a:t>
            </a:r>
            <a:r>
              <a:rPr lang="en-US" dirty="0"/>
              <a:t> Consultee (mandatory). </a:t>
            </a:r>
          </a:p>
          <a:p>
            <a:pPr marL="171450" indent="-171450">
              <a:buFont typeface="Arial" panose="020B0604020202020204" pitchFamily="34" charset="0"/>
              <a:buChar char="•"/>
            </a:pPr>
            <a:r>
              <a:rPr lang="en-US" dirty="0"/>
              <a:t>For the clinical discussion, the standard record of discussion form can be used. Advice from a personal representative</a:t>
            </a:r>
            <a:r>
              <a:rPr lang="en-US" baseline="0" dirty="0"/>
              <a:t> acting on best interests for an adult without capacity, or relative for a deceased individual, should be sought </a:t>
            </a:r>
            <a:endParaRPr lang="en-GB" dirty="0"/>
          </a:p>
        </p:txBody>
      </p:sp>
      <p:sp>
        <p:nvSpPr>
          <p:cNvPr id="4" name="Slide Number Placeholder 3"/>
          <p:cNvSpPr>
            <a:spLocks noGrp="1"/>
          </p:cNvSpPr>
          <p:nvPr>
            <p:ph type="sldNum" sz="quarter" idx="10"/>
          </p:nvPr>
        </p:nvSpPr>
        <p:spPr/>
        <p:txBody>
          <a:bodyPr/>
          <a:lstStyle/>
          <a:p>
            <a:fld id="{FDEB1E57-6B6B-44DB-86A9-D17DCB410298}" type="slidenum">
              <a:rPr lang="en-GB" smtClean="0"/>
              <a:t>8</a:t>
            </a:fld>
            <a:endParaRPr lang="en-GB"/>
          </a:p>
        </p:txBody>
      </p:sp>
    </p:spTree>
    <p:extLst>
      <p:ext uri="{BB962C8B-B14F-4D97-AF65-F5344CB8AC3E}">
        <p14:creationId xmlns:p14="http://schemas.microsoft.com/office/powerpoint/2010/main" val="4210166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WGS is only available initially for certain rare diseases and cancers, and prioritised for situations where results have the potential to change something clinically for the patient or family. </a:t>
            </a:r>
          </a:p>
          <a:p>
            <a:pPr marL="171450" indent="-171450">
              <a:buFont typeface="Arial" panose="020B0604020202020204" pitchFamily="34" charset="0"/>
              <a:buChar char="•"/>
              <a:defRPr/>
            </a:pPr>
            <a:r>
              <a:rPr lang="en-GB" sz="1200" kern="1200" dirty="0">
                <a:solidFill>
                  <a:schemeClr val="tx1"/>
                </a:solidFill>
                <a:effectLst/>
                <a:latin typeface="+mn-lt"/>
                <a:ea typeface="+mn-ea"/>
                <a:cs typeface="+mn-cs"/>
              </a:rPr>
              <a:t>If you are unsure if WGS is the right test to offer your patient versus other genomic tests, you may wish to contact your local Genomics Laboratory Hub (GLH) </a:t>
            </a:r>
            <a:r>
              <a:rPr lang="en-US" dirty="0"/>
              <a:t>and/or relevant clinical team (e.g. clinical genetics for rare diseases), as it is important to be able to manage patient expectations regarding results and research opportunities </a:t>
            </a:r>
            <a:endParaRPr lang="en-GB" dirty="0">
              <a:cs typeface="Calibri"/>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It is important to be aware of this prior to discussing genomic testing with your patient so that their expectations regarding results and research opportunities can be managed appropriately.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a:t>
            </a:r>
            <a:r>
              <a:rPr lang="en-GB" sz="1200" kern="1200" dirty="0">
                <a:solidFill>
                  <a:schemeClr val="tx1"/>
                </a:solidFill>
                <a:effectLst/>
                <a:latin typeface="+mn-lt"/>
                <a:ea typeface="+mn-ea"/>
                <a:cs typeface="+mn-cs"/>
              </a:rPr>
              <a:t>f you think your patient may have already had WGS, contact your GLH</a:t>
            </a:r>
            <a:r>
              <a:rPr lang="en-GB" sz="1200" kern="1200" baseline="0" dirty="0">
                <a:solidFill>
                  <a:schemeClr val="tx1"/>
                </a:solidFill>
                <a:effectLst/>
                <a:latin typeface="+mn-lt"/>
                <a:ea typeface="+mn-ea"/>
                <a:cs typeface="+mn-cs"/>
              </a:rPr>
              <a:t> and they can let you know.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NHS England is developing a standard operating procedure, but there may be more specific processes/adaptations for local needs, so important to check with your GLH.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Clinical info: HPO terms (for rare diseases) must be provided to enable accurate interpretation of genomic results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Rare disease samples: important to ensure you have the family members required and each will need to complete appropriate Patient Choice forms (i.e. for a child affected with a condition with no family history, samples from both parents would ideally be included). Consult with the National Genomic Test Directory and/or GLH for more information).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Important: If incorrect or incomplete clinical data is provided, or incorrect information about the family history (i.e. whether or not an included family member is affected with the rare disease), this could lead to an incorrect result, or result not found from analysis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If there are any changes to the family history that is learned after WGS is requested, or if the patient changes their mind about having WGS, contact your GLH to discuss this further as soon as possible. </a:t>
            </a:r>
          </a:p>
          <a:p>
            <a:endParaRPr lang="en-GB" dirty="0"/>
          </a:p>
        </p:txBody>
      </p:sp>
      <p:sp>
        <p:nvSpPr>
          <p:cNvPr id="4" name="Slide Number Placeholder 3"/>
          <p:cNvSpPr>
            <a:spLocks noGrp="1"/>
          </p:cNvSpPr>
          <p:nvPr>
            <p:ph type="sldNum" sz="quarter" idx="10"/>
          </p:nvPr>
        </p:nvSpPr>
        <p:spPr/>
        <p:txBody>
          <a:bodyPr/>
          <a:lstStyle/>
          <a:p>
            <a:fld id="{FDEB1E57-6B6B-44DB-86A9-D17DCB410298}" type="slidenum">
              <a:rPr lang="en-GB" smtClean="0"/>
              <a:t>9</a:t>
            </a:fld>
            <a:endParaRPr lang="en-GB"/>
          </a:p>
        </p:txBody>
      </p:sp>
    </p:spTree>
    <p:extLst>
      <p:ext uri="{BB962C8B-B14F-4D97-AF65-F5344CB8AC3E}">
        <p14:creationId xmlns:p14="http://schemas.microsoft.com/office/powerpoint/2010/main" val="2210226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237201"/>
            <a:ext cx="8238226" cy="679449"/>
          </a:xfrm>
          <a:prstGeom prst="rect">
            <a:avLst/>
          </a:prstGeom>
        </p:spPr>
        <p:txBody>
          <a:bodyPr anchor="b" anchorCtr="0"/>
          <a:lstStyle>
            <a:lvl1pPr algn="l">
              <a:lnSpc>
                <a:spcPct val="80000"/>
              </a:lnSpc>
              <a:defRPr sz="2700" b="1" baseline="0">
                <a:solidFill>
                  <a:srgbClr val="A00054"/>
                </a:solidFill>
              </a:defRPr>
            </a:lvl1pPr>
          </a:lstStyle>
          <a:p>
            <a:r>
              <a:rPr lang="en-US"/>
              <a:t>Slide title – Arial, 36, Bold</a:t>
            </a:r>
          </a:p>
        </p:txBody>
      </p:sp>
      <p:sp>
        <p:nvSpPr>
          <p:cNvPr id="10" name="Text Placeholder 7"/>
          <p:cNvSpPr>
            <a:spLocks noGrp="1"/>
          </p:cNvSpPr>
          <p:nvPr>
            <p:ph type="body" sz="quarter" idx="13" hasCustomPrompt="1"/>
          </p:nvPr>
        </p:nvSpPr>
        <p:spPr>
          <a:xfrm>
            <a:off x="457203" y="1954928"/>
            <a:ext cx="8238226" cy="4100819"/>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10624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959AC8-17E7-48C5-892B-0ABDE93B0265}" type="datetimeFigureOut">
              <a:rPr lang="en-GB" smtClean="0"/>
              <a:t>18/11/2020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0F4989-F6AA-4B24-9167-3F6597EF4644}" type="slidenum">
              <a:rPr lang="en-GB" smtClean="0"/>
              <a:t>‹#›</a:t>
            </a:fld>
            <a:endParaRPr lang="en-GB"/>
          </a:p>
        </p:txBody>
      </p:sp>
    </p:spTree>
    <p:extLst>
      <p:ext uri="{BB962C8B-B14F-4D97-AF65-F5344CB8AC3E}">
        <p14:creationId xmlns:p14="http://schemas.microsoft.com/office/powerpoint/2010/main" val="2140346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98451"/>
            <a:ext cx="7886700" cy="1325563"/>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959AC8-17E7-48C5-892B-0ABDE93B0265}" type="datetimeFigureOut">
              <a:rPr lang="en-GB" smtClean="0"/>
              <a:t>18/11/2020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0F4989-F6AA-4B24-9167-3F6597EF4644}" type="slidenum">
              <a:rPr lang="en-GB" smtClean="0"/>
              <a:t>‹#›</a:t>
            </a:fld>
            <a:endParaRPr lang="en-GB"/>
          </a:p>
        </p:txBody>
      </p:sp>
    </p:spTree>
    <p:extLst>
      <p:ext uri="{BB962C8B-B14F-4D97-AF65-F5344CB8AC3E}">
        <p14:creationId xmlns:p14="http://schemas.microsoft.com/office/powerpoint/2010/main" val="1400289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959AC8-17E7-48C5-892B-0ABDE93B0265}" type="datetimeFigureOut">
              <a:rPr lang="en-GB" smtClean="0"/>
              <a:t>18/11/2020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0F4989-F6AA-4B24-9167-3F6597EF4644}" type="slidenum">
              <a:rPr lang="en-GB" smtClean="0"/>
              <a:t>‹#›</a:t>
            </a:fld>
            <a:endParaRPr lang="en-GB"/>
          </a:p>
        </p:txBody>
      </p:sp>
    </p:spTree>
    <p:extLst>
      <p:ext uri="{BB962C8B-B14F-4D97-AF65-F5344CB8AC3E}">
        <p14:creationId xmlns:p14="http://schemas.microsoft.com/office/powerpoint/2010/main" val="2709179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959AC8-17E7-48C5-892B-0ABDE93B0265}" type="datetimeFigureOut">
              <a:rPr lang="en-GB" smtClean="0"/>
              <a:t>18/11/2020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0F4989-F6AA-4B24-9167-3F6597EF4644}" type="slidenum">
              <a:rPr lang="en-GB" smtClean="0"/>
              <a:t>‹#›</a:t>
            </a:fld>
            <a:endParaRPr lang="en-GB"/>
          </a:p>
        </p:txBody>
      </p:sp>
    </p:spTree>
    <p:extLst>
      <p:ext uri="{BB962C8B-B14F-4D97-AF65-F5344CB8AC3E}">
        <p14:creationId xmlns:p14="http://schemas.microsoft.com/office/powerpoint/2010/main" val="2788051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959AC8-17E7-48C5-892B-0ABDE93B0265}" type="datetimeFigureOut">
              <a:rPr lang="en-GB" smtClean="0"/>
              <a:t>18/11/2020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0F4989-F6AA-4B24-9167-3F6597EF4644}" type="slidenum">
              <a:rPr lang="en-GB" smtClean="0"/>
              <a:t>‹#›</a:t>
            </a:fld>
            <a:endParaRPr lang="en-GB"/>
          </a:p>
        </p:txBody>
      </p:sp>
    </p:spTree>
    <p:extLst>
      <p:ext uri="{BB962C8B-B14F-4D97-AF65-F5344CB8AC3E}">
        <p14:creationId xmlns:p14="http://schemas.microsoft.com/office/powerpoint/2010/main" val="3011896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5882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19959AC8-17E7-48C5-892B-0ABDE93B0265}" type="datetimeFigureOut">
              <a:rPr lang="en-GB" smtClean="0"/>
              <a:t>18/11/2020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0F4989-F6AA-4B24-9167-3F6597EF4644}" type="slidenum">
              <a:rPr lang="en-GB" smtClean="0"/>
              <a:t>‹#›</a:t>
            </a:fld>
            <a:endParaRPr lang="en-GB"/>
          </a:p>
        </p:txBody>
      </p:sp>
    </p:spTree>
    <p:extLst>
      <p:ext uri="{BB962C8B-B14F-4D97-AF65-F5344CB8AC3E}">
        <p14:creationId xmlns:p14="http://schemas.microsoft.com/office/powerpoint/2010/main" val="173746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959AC8-17E7-48C5-892B-0ABDE93B0265}" type="datetimeFigureOut">
              <a:rPr lang="en-GB" smtClean="0"/>
              <a:t>18/11/2020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0F4989-F6AA-4B24-9167-3F6597EF4644}" type="slidenum">
              <a:rPr lang="en-GB" smtClean="0"/>
              <a:t>‹#›</a:t>
            </a:fld>
            <a:endParaRPr lang="en-GB"/>
          </a:p>
        </p:txBody>
      </p:sp>
    </p:spTree>
    <p:extLst>
      <p:ext uri="{BB962C8B-B14F-4D97-AF65-F5344CB8AC3E}">
        <p14:creationId xmlns:p14="http://schemas.microsoft.com/office/powerpoint/2010/main" val="4261211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959AC8-17E7-48C5-892B-0ABDE93B0265}" type="datetimeFigureOut">
              <a:rPr lang="en-GB" smtClean="0"/>
              <a:t>18/11/2020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0F4989-F6AA-4B24-9167-3F6597EF4644}" type="slidenum">
              <a:rPr lang="en-GB" smtClean="0"/>
              <a:t>‹#›</a:t>
            </a:fld>
            <a:endParaRPr lang="en-GB"/>
          </a:p>
        </p:txBody>
      </p:sp>
    </p:spTree>
    <p:extLst>
      <p:ext uri="{BB962C8B-B14F-4D97-AF65-F5344CB8AC3E}">
        <p14:creationId xmlns:p14="http://schemas.microsoft.com/office/powerpoint/2010/main" val="864506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959AC8-17E7-48C5-892B-0ABDE93B0265}" type="datetimeFigureOut">
              <a:rPr lang="en-GB" smtClean="0"/>
              <a:t>18/11/2020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0F4989-F6AA-4B24-9167-3F6597EF4644}" type="slidenum">
              <a:rPr lang="en-GB" smtClean="0"/>
              <a:t>‹#›</a:t>
            </a:fld>
            <a:endParaRPr lang="en-GB"/>
          </a:p>
        </p:txBody>
      </p:sp>
    </p:spTree>
    <p:extLst>
      <p:ext uri="{BB962C8B-B14F-4D97-AF65-F5344CB8AC3E}">
        <p14:creationId xmlns:p14="http://schemas.microsoft.com/office/powerpoint/2010/main" val="1420232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959AC8-17E7-48C5-892B-0ABDE93B0265}" type="datetimeFigureOut">
              <a:rPr lang="en-GB" smtClean="0"/>
              <a:t>18/11/2020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0F4989-F6AA-4B24-9167-3F6597EF4644}" type="slidenum">
              <a:rPr lang="en-GB" smtClean="0"/>
              <a:t>‹#›</a:t>
            </a:fld>
            <a:endParaRPr lang="en-GB"/>
          </a:p>
        </p:txBody>
      </p:sp>
    </p:spTree>
    <p:extLst>
      <p:ext uri="{BB962C8B-B14F-4D97-AF65-F5344CB8AC3E}">
        <p14:creationId xmlns:p14="http://schemas.microsoft.com/office/powerpoint/2010/main" val="2405545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237201"/>
            <a:ext cx="8238226" cy="679449"/>
          </a:xfrm>
          <a:prstGeom prst="rect">
            <a:avLst/>
          </a:prstGeom>
        </p:spPr>
        <p:txBody>
          <a:bodyPr anchor="b" anchorCtr="0"/>
          <a:lstStyle>
            <a:lvl1pPr algn="l">
              <a:lnSpc>
                <a:spcPct val="80000"/>
              </a:lnSpc>
              <a:defRPr sz="2700" b="1" baseline="0">
                <a:solidFill>
                  <a:srgbClr val="A00054"/>
                </a:solidFill>
              </a:defRPr>
            </a:lvl1pPr>
          </a:lstStyle>
          <a:p>
            <a:r>
              <a:rPr lang="en-US"/>
              <a:t>Slide title – Arial, 36, Bold</a:t>
            </a:r>
          </a:p>
        </p:txBody>
      </p:sp>
    </p:spTree>
    <p:extLst>
      <p:ext uri="{BB962C8B-B14F-4D97-AF65-F5344CB8AC3E}">
        <p14:creationId xmlns:p14="http://schemas.microsoft.com/office/powerpoint/2010/main" val="974520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959AC8-17E7-48C5-892B-0ABDE93B0265}" type="datetimeFigureOut">
              <a:rPr lang="en-GB" smtClean="0"/>
              <a:t>18/11/2020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0F4989-F6AA-4B24-9167-3F6597EF4644}" type="slidenum">
              <a:rPr lang="en-GB" smtClean="0"/>
              <a:t>‹#›</a:t>
            </a:fld>
            <a:endParaRPr lang="en-GB"/>
          </a:p>
        </p:txBody>
      </p:sp>
    </p:spTree>
    <p:extLst>
      <p:ext uri="{BB962C8B-B14F-4D97-AF65-F5344CB8AC3E}">
        <p14:creationId xmlns:p14="http://schemas.microsoft.com/office/powerpoint/2010/main" val="532247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for title page">
    <p:spTree>
      <p:nvGrpSpPr>
        <p:cNvPr id="1" name=""/>
        <p:cNvGrpSpPr/>
        <p:nvPr/>
      </p:nvGrpSpPr>
      <p:grpSpPr>
        <a:xfrm>
          <a:off x="0" y="0"/>
          <a:ext cx="0" cy="0"/>
          <a:chOff x="0" y="0"/>
          <a:chExt cx="0" cy="0"/>
        </a:xfrm>
      </p:grpSpPr>
      <p:sp>
        <p:nvSpPr>
          <p:cNvPr id="3" name="Rectangle 2"/>
          <p:cNvSpPr/>
          <p:nvPr userDrawn="1"/>
        </p:nvSpPr>
        <p:spPr>
          <a:xfrm>
            <a:off x="0" y="6076950"/>
            <a:ext cx="9129600" cy="78105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227108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10" name="Text Placeholder 7"/>
          <p:cNvSpPr>
            <a:spLocks noGrp="1"/>
          </p:cNvSpPr>
          <p:nvPr>
            <p:ph type="body" sz="quarter" idx="13" hasCustomPrompt="1"/>
          </p:nvPr>
        </p:nvSpPr>
        <p:spPr>
          <a:xfrm>
            <a:off x="457203" y="1954924"/>
            <a:ext cx="4619297" cy="3720662"/>
          </a:xfrm>
          <a:prstGeom prst="rect">
            <a:avLst/>
          </a:prstGeom>
        </p:spPr>
        <p:txBody>
          <a:bodyPr/>
          <a:lstStyle>
            <a:lvl1pPr marL="257168" indent="-257168">
              <a:buFont typeface="Arial" panose="020B0604020202020204" pitchFamily="34" charset="0"/>
              <a:buChar char="•"/>
              <a:defRPr sz="1800"/>
            </a:lvl1pPr>
            <a:lvl2pPr>
              <a:defRPr sz="1800"/>
            </a:lvl2pPr>
            <a:lvl3pPr>
              <a:defRPr sz="1800"/>
            </a:lvl3pPr>
            <a:lvl4pPr>
              <a:defRPr sz="1800"/>
            </a:lvl4pPr>
            <a:lvl5pPr>
              <a:defRPr sz="18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p:cNvSpPr>
            <a:spLocks noGrp="1"/>
          </p:cNvSpPr>
          <p:nvPr>
            <p:ph type="pic" sz="quarter" idx="14" hasCustomPrompt="1"/>
          </p:nvPr>
        </p:nvSpPr>
        <p:spPr>
          <a:xfrm>
            <a:off x="5218116" y="1954213"/>
            <a:ext cx="3673475" cy="3721100"/>
          </a:xfrm>
          <a:prstGeom prst="rect">
            <a:avLst/>
          </a:prstGeom>
        </p:spPr>
        <p:txBody>
          <a:bodyPr/>
          <a:lstStyle>
            <a:lvl1pPr marL="0" indent="0" algn="ctr">
              <a:buNone/>
              <a:defRPr sz="1800"/>
            </a:lvl1pPr>
          </a:lstStyle>
          <a:p>
            <a:r>
              <a:rPr lang="en-GB"/>
              <a:t>Click here to insert your photograph</a:t>
            </a:r>
          </a:p>
        </p:txBody>
      </p:sp>
      <p:sp>
        <p:nvSpPr>
          <p:cNvPr id="5" name="Title 1"/>
          <p:cNvSpPr>
            <a:spLocks noGrp="1"/>
          </p:cNvSpPr>
          <p:nvPr>
            <p:ph type="ctrTitle" hasCustomPrompt="1"/>
          </p:nvPr>
        </p:nvSpPr>
        <p:spPr>
          <a:xfrm>
            <a:off x="457201" y="1177932"/>
            <a:ext cx="8434388" cy="679449"/>
          </a:xfrm>
          <a:prstGeom prst="rect">
            <a:avLst/>
          </a:prstGeom>
        </p:spPr>
        <p:txBody>
          <a:bodyPr/>
          <a:lstStyle>
            <a:lvl1pPr algn="l">
              <a:defRPr sz="2700" b="1" baseline="0">
                <a:solidFill>
                  <a:srgbClr val="A00054"/>
                </a:solidFill>
              </a:defRPr>
            </a:lvl1pPr>
          </a:lstStyle>
          <a:p>
            <a:r>
              <a:rPr lang="en-US"/>
              <a:t>Slide title – Arial, 36, Bold</a:t>
            </a:r>
          </a:p>
        </p:txBody>
      </p:sp>
    </p:spTree>
    <p:extLst>
      <p:ext uri="{BB962C8B-B14F-4D97-AF65-F5344CB8AC3E}">
        <p14:creationId xmlns:p14="http://schemas.microsoft.com/office/powerpoint/2010/main" val="1232681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200" y="1909768"/>
            <a:ext cx="6400800" cy="581025"/>
          </a:xfrm>
          <a:prstGeom prst="rect">
            <a:avLst/>
          </a:prstGeom>
        </p:spPr>
        <p:txBody>
          <a:bodyPr/>
          <a:lstStyle>
            <a:lvl1pPr marL="0" indent="0" algn="l">
              <a:buNone/>
              <a:defRPr sz="2100" b="1" baseline="0">
                <a:solidFill>
                  <a:srgbClr val="003893"/>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Slide subtitle – Arial, 28, Bold</a:t>
            </a:r>
          </a:p>
        </p:txBody>
      </p:sp>
      <p:sp>
        <p:nvSpPr>
          <p:cNvPr id="8" name="Text Placeholder 7"/>
          <p:cNvSpPr>
            <a:spLocks noGrp="1"/>
          </p:cNvSpPr>
          <p:nvPr>
            <p:ph type="body" sz="quarter" idx="13" hasCustomPrompt="1"/>
          </p:nvPr>
        </p:nvSpPr>
        <p:spPr>
          <a:xfrm>
            <a:off x="457202" y="2619375"/>
            <a:ext cx="7839075" cy="2457450"/>
          </a:xfrm>
          <a:prstGeom prst="rect">
            <a:avLst/>
          </a:prstGeom>
        </p:spPr>
        <p:txBody>
          <a:bodyPr/>
          <a:lstStyle>
            <a:lvl1pPr>
              <a:defRPr sz="1800" baseline="0"/>
            </a:lvl1pPr>
            <a:lvl2pPr>
              <a:defRPr sz="1800"/>
            </a:lvl2pPr>
            <a:lvl3pPr>
              <a:defRPr sz="1800"/>
            </a:lvl3pPr>
            <a:lvl4pPr>
              <a:defRPr sz="1800"/>
            </a:lvl4pPr>
            <a:lvl5pPr>
              <a:defRPr sz="18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p:cNvSpPr>
            <a:spLocks noGrp="1"/>
          </p:cNvSpPr>
          <p:nvPr>
            <p:ph type="ctrTitle" hasCustomPrompt="1"/>
          </p:nvPr>
        </p:nvSpPr>
        <p:spPr>
          <a:xfrm>
            <a:off x="457200" y="1177932"/>
            <a:ext cx="7772400" cy="679449"/>
          </a:xfrm>
          <a:prstGeom prst="rect">
            <a:avLst/>
          </a:prstGeom>
        </p:spPr>
        <p:txBody>
          <a:bodyPr/>
          <a:lstStyle>
            <a:lvl1pPr algn="l">
              <a:defRPr sz="2700" b="1" baseline="0">
                <a:solidFill>
                  <a:srgbClr val="A00054"/>
                </a:solidFill>
              </a:defRPr>
            </a:lvl1pPr>
          </a:lstStyle>
          <a:p>
            <a:r>
              <a:rPr lang="en-US"/>
              <a:t>Slide title – Arial, 36, Bold</a:t>
            </a:r>
          </a:p>
        </p:txBody>
      </p:sp>
    </p:spTree>
    <p:extLst>
      <p:ext uri="{BB962C8B-B14F-4D97-AF65-F5344CB8AC3E}">
        <p14:creationId xmlns:p14="http://schemas.microsoft.com/office/powerpoint/2010/main" val="1118930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5360991" y="2638425"/>
            <a:ext cx="3451225" cy="2457450"/>
          </a:xfrm>
          <a:prstGeom prst="rect">
            <a:avLst/>
          </a:prstGeom>
        </p:spPr>
        <p:txBody>
          <a:bodyPr/>
          <a:lstStyle>
            <a:lvl1pPr marL="0" indent="0" algn="ctr">
              <a:buNone/>
              <a:defRPr sz="1800" baseline="0"/>
            </a:lvl1pPr>
          </a:lstStyle>
          <a:p>
            <a:r>
              <a:rPr lang="en-GB"/>
              <a:t>Click here to insert your photograph</a:t>
            </a:r>
          </a:p>
        </p:txBody>
      </p:sp>
      <p:sp>
        <p:nvSpPr>
          <p:cNvPr id="6" name="Subtitle 2"/>
          <p:cNvSpPr>
            <a:spLocks noGrp="1"/>
          </p:cNvSpPr>
          <p:nvPr>
            <p:ph type="subTitle" idx="1" hasCustomPrompt="1"/>
          </p:nvPr>
        </p:nvSpPr>
        <p:spPr>
          <a:xfrm>
            <a:off x="457200" y="1909768"/>
            <a:ext cx="6400800" cy="581025"/>
          </a:xfrm>
          <a:prstGeom prst="rect">
            <a:avLst/>
          </a:prstGeom>
        </p:spPr>
        <p:txBody>
          <a:bodyPr/>
          <a:lstStyle>
            <a:lvl1pPr marL="0" indent="0" algn="l">
              <a:buNone/>
              <a:defRPr sz="2100" b="1" baseline="0">
                <a:solidFill>
                  <a:srgbClr val="003893"/>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Slide subtitle – Arial, 28, Bold</a:t>
            </a:r>
          </a:p>
        </p:txBody>
      </p:sp>
      <p:sp>
        <p:nvSpPr>
          <p:cNvPr id="10" name="Text Placeholder 7"/>
          <p:cNvSpPr>
            <a:spLocks noGrp="1"/>
          </p:cNvSpPr>
          <p:nvPr>
            <p:ph type="body" sz="quarter" idx="13" hasCustomPrompt="1"/>
          </p:nvPr>
        </p:nvSpPr>
        <p:spPr>
          <a:xfrm>
            <a:off x="457201" y="2619375"/>
            <a:ext cx="4686300" cy="2457450"/>
          </a:xfrm>
          <a:prstGeom prst="rect">
            <a:avLst/>
          </a:prstGeom>
        </p:spPr>
        <p:txBody>
          <a:bodyPr/>
          <a:lstStyle>
            <a:lvl1pPr>
              <a:defRPr sz="1800" baseline="0"/>
            </a:lvl1pPr>
            <a:lvl2pPr>
              <a:defRPr sz="1800"/>
            </a:lvl2pPr>
            <a:lvl3pPr>
              <a:defRPr sz="1800"/>
            </a:lvl3pPr>
            <a:lvl4pPr>
              <a:defRPr sz="1800"/>
            </a:lvl4pPr>
            <a:lvl5pPr>
              <a:defRPr sz="18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itle 1"/>
          <p:cNvSpPr>
            <a:spLocks noGrp="1"/>
          </p:cNvSpPr>
          <p:nvPr>
            <p:ph type="ctrTitle" hasCustomPrompt="1"/>
          </p:nvPr>
        </p:nvSpPr>
        <p:spPr>
          <a:xfrm>
            <a:off x="457200" y="1177932"/>
            <a:ext cx="7772400" cy="679449"/>
          </a:xfrm>
          <a:prstGeom prst="rect">
            <a:avLst/>
          </a:prstGeom>
        </p:spPr>
        <p:txBody>
          <a:bodyPr/>
          <a:lstStyle>
            <a:lvl1pPr algn="l">
              <a:defRPr sz="2700" b="1" baseline="0">
                <a:solidFill>
                  <a:srgbClr val="A00054"/>
                </a:solidFill>
              </a:defRPr>
            </a:lvl1pPr>
          </a:lstStyle>
          <a:p>
            <a:r>
              <a:rPr lang="en-US"/>
              <a:t>Slide title – Arial, 36, Bold</a:t>
            </a:r>
          </a:p>
        </p:txBody>
      </p:sp>
    </p:spTree>
    <p:extLst>
      <p:ext uri="{BB962C8B-B14F-4D97-AF65-F5344CB8AC3E}">
        <p14:creationId xmlns:p14="http://schemas.microsoft.com/office/powerpoint/2010/main" val="310884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663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lank total">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65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31458" y="185538"/>
            <a:ext cx="7770507" cy="1232107"/>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a:xfrm>
            <a:off x="6553200" y="6356358"/>
            <a:ext cx="2133600" cy="365125"/>
          </a:xfrm>
          <a:prstGeom prst="rect">
            <a:avLst/>
          </a:prstGeom>
        </p:spPr>
        <p:txBody>
          <a:bodyPr/>
          <a:lstStyle/>
          <a:p>
            <a:fld id="{902D5018-2030-2046-84FC-87E41EA86E42}" type="slidenum">
              <a:rPr lang="en-US" smtClean="0">
                <a:solidFill>
                  <a:srgbClr val="0072C6"/>
                </a:solidFill>
              </a:rPr>
              <a:pPr/>
              <a:t>‹#›</a:t>
            </a:fld>
            <a:endParaRPr lang="en-US">
              <a:solidFill>
                <a:srgbClr val="0072C6"/>
              </a:solidFill>
            </a:endParaRPr>
          </a:p>
        </p:txBody>
      </p:sp>
      <p:sp>
        <p:nvSpPr>
          <p:cNvPr id="4" name="Content Placeholder 2"/>
          <p:cNvSpPr>
            <a:spLocks noGrp="1"/>
          </p:cNvSpPr>
          <p:nvPr>
            <p:ph idx="1"/>
          </p:nvPr>
        </p:nvSpPr>
        <p:spPr>
          <a:xfrm>
            <a:off x="457205" y="1680295"/>
            <a:ext cx="7841707" cy="39507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942643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44392" y="360000"/>
            <a:ext cx="2573713" cy="511200"/>
          </a:xfrm>
          <a:prstGeom prst="rect">
            <a:avLst/>
          </a:prstGeom>
        </p:spPr>
      </p:pic>
      <p:sp>
        <p:nvSpPr>
          <p:cNvPr id="8" name="Rectangle 7"/>
          <p:cNvSpPr/>
          <p:nvPr/>
        </p:nvSpPr>
        <p:spPr>
          <a:xfrm>
            <a:off x="0" y="6227385"/>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0" name="Picture 9"/>
          <p:cNvPicPr>
            <a:picLocks noChangeAspect="1"/>
          </p:cNvPicPr>
          <p:nvPr userDrawn="1"/>
        </p:nvPicPr>
        <p:blipFill>
          <a:blip r:embed="rId12"/>
          <a:stretch>
            <a:fillRect/>
          </a:stretch>
        </p:blipFill>
        <p:spPr>
          <a:xfrm>
            <a:off x="0" y="6189288"/>
            <a:ext cx="9144000" cy="254000"/>
          </a:xfrm>
          <a:prstGeom prst="rect">
            <a:avLst/>
          </a:prstGeom>
        </p:spPr>
      </p:pic>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6010" y="360000"/>
            <a:ext cx="1580400" cy="662748"/>
          </a:xfrm>
          <a:prstGeom prst="rect">
            <a:avLst/>
          </a:prstGeom>
        </p:spPr>
      </p:pic>
    </p:spTree>
    <p:extLst>
      <p:ext uri="{BB962C8B-B14F-4D97-AF65-F5344CB8AC3E}">
        <p14:creationId xmlns:p14="http://schemas.microsoft.com/office/powerpoint/2010/main" val="2276735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342892"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342892"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8"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04457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530350"/>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959AC8-17E7-48C5-892B-0ABDE93B0265}" type="datetimeFigureOut">
              <a:rPr lang="en-GB" smtClean="0"/>
              <a:t>18/11/2020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F4989-F6AA-4B24-9167-3F6597EF4644}" type="slidenum">
              <a:rPr lang="en-GB" smtClean="0"/>
              <a:t>‹#›</a:t>
            </a:fld>
            <a:endParaRPr lang="en-GB"/>
          </a:p>
        </p:txBody>
      </p:sp>
    </p:spTree>
    <p:extLst>
      <p:ext uri="{BB962C8B-B14F-4D97-AF65-F5344CB8AC3E}">
        <p14:creationId xmlns:p14="http://schemas.microsoft.com/office/powerpoint/2010/main" val="332696296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2.svg"/><Relationship Id="rId5" Type="http://schemas.openxmlformats.org/officeDocument/2006/relationships/image" Target="../media/image18.png"/><Relationship Id="rId4" Type="http://schemas.openxmlformats.org/officeDocument/2006/relationships/image" Target="../media/image21.sv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6.sv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8.sv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30.sv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32.sv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24.sv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26.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8.sv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30.sv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32.sv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36.sv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32.sv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hyperlink" Target="http://www.genomicseducation.hee.nhs.uk/supporting-the-nhs-genomic-medicine-service/" TargetMode="Externa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hyperlink" Target="https://cnfl.extge.co.uk/display/GERE/Research+Environment+Demo+Videos" TargetMode="External"/><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11.sv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41.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8" Type="http://schemas.openxmlformats.org/officeDocument/2006/relationships/hyperlink" Target="https://www.abi.org.uk/data-and-resources/tools-and-resources/genetics/genetics-faqs/" TargetMode="External"/><Relationship Id="rId13" Type="http://schemas.openxmlformats.org/officeDocument/2006/relationships/image" Target="../media/image8.png"/><Relationship Id="rId3" Type="http://schemas.openxmlformats.org/officeDocument/2006/relationships/hyperlink" Target="https://www.genomicseducation.hee.nhs.uk/supporting-the-nhs-genomic-medicine-service/" TargetMode="External"/><Relationship Id="rId7" Type="http://schemas.openxmlformats.org/officeDocument/2006/relationships/hyperlink" Target="https://www.gov.uk/government/publications/code-on-genetic-testing-and-insurance" TargetMode="External"/><Relationship Id="rId12" Type="http://schemas.openxmlformats.org/officeDocument/2006/relationships/hyperlink" Target="http://www.hta.gov.uk/policies/about-dna-and-role-hta" TargetMode="External"/><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hyperlink" Target="http://www.rcplondon.ac.uk/file/13314/download?token=D7KQOz1H" TargetMode="External"/><Relationship Id="rId11" Type="http://schemas.openxmlformats.org/officeDocument/2006/relationships/hyperlink" Target="https://protect-eu.mimecast.com/s/aLp4CPzAmsKZzROcVzHn6?domain=cqc.org.uk" TargetMode="External"/><Relationship Id="rId5" Type="http://schemas.openxmlformats.org/officeDocument/2006/relationships/hyperlink" Target="http://www.ncbi.nlm.nih.gov/books/NBK1116/" TargetMode="External"/><Relationship Id="rId10" Type="http://schemas.openxmlformats.org/officeDocument/2006/relationships/hyperlink" Target="http://www.gmc-uk.org/ethical-guidance/ethical-guidance-for-doctors/0-18-years/making-decisions" TargetMode="External"/><Relationship Id="rId4" Type="http://schemas.openxmlformats.org/officeDocument/2006/relationships/hyperlink" Target="http://www.england.nhs.uk/publication/national-genomic-test-directories/" TargetMode="External"/><Relationship Id="rId9" Type="http://schemas.openxmlformats.org/officeDocument/2006/relationships/hyperlink" Target="http://www.nhs.uk/conditions/social-care-and-support-guide/making-decisions-for-someone-else/mental-capacity-act/" TargetMode="External"/><Relationship Id="rId14" Type="http://schemas.openxmlformats.org/officeDocument/2006/relationships/image" Target="../media/image9.svg"/></Relationships>
</file>

<file path=ppt/slides/_rels/slide33.xml.rels><?xml version="1.0" encoding="UTF-8" standalone="yes"?>
<Relationships xmlns="http://schemas.openxmlformats.org/package/2006/relationships"><Relationship Id="rId8" Type="http://schemas.openxmlformats.org/officeDocument/2006/relationships/hyperlink" Target="http://www.rarechromo.org/" TargetMode="External"/><Relationship Id="rId3" Type="http://schemas.openxmlformats.org/officeDocument/2006/relationships/hyperlink" Target="http://www.england.nhs.uk/genomics/" TargetMode="External"/><Relationship Id="rId7" Type="http://schemas.openxmlformats.org/officeDocument/2006/relationships/hyperlink" Target="http://www.undiagnosed.org.uk/" TargetMode="External"/><Relationship Id="rId12" Type="http://schemas.openxmlformats.org/officeDocument/2006/relationships/image" Target="../media/image5.svg"/><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hyperlink" Target="http://www.geneticalliance.org.uk/" TargetMode="External"/><Relationship Id="rId11" Type="http://schemas.openxmlformats.org/officeDocument/2006/relationships/image" Target="../media/image4.png"/><Relationship Id="rId5" Type="http://schemas.openxmlformats.org/officeDocument/2006/relationships/hyperlink" Target="https://www.gosh.nhs.uk/medical-information/clinical-specialties/clinical-genetics-information-parents-and-visitors/support-and-information" TargetMode="External"/><Relationship Id="rId10" Type="http://schemas.openxmlformats.org/officeDocument/2006/relationships/hyperlink" Target="http://www.medlineplus.gov/genetics/" TargetMode="External"/><Relationship Id="rId4" Type="http://schemas.openxmlformats.org/officeDocument/2006/relationships/hyperlink" Target="https://www.genomicsengland.co.uk/nhs-gms/research-information/" TargetMode="External"/><Relationship Id="rId9" Type="http://schemas.openxmlformats.org/officeDocument/2006/relationships/hyperlink" Target="http://www.macmillan.org.uk/"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57200" y="2384580"/>
            <a:ext cx="8408504" cy="3789486"/>
          </a:xfrm>
        </p:spPr>
        <p:txBody>
          <a:bodyPr/>
          <a:lstStyle/>
          <a:p>
            <a:pPr marL="0" indent="0" algn="ctr">
              <a:spcAft>
                <a:spcPts val="900"/>
              </a:spcAft>
              <a:buNone/>
            </a:pPr>
            <a:r>
              <a:rPr lang="en-US" dirty="0"/>
              <a:t>These slides have been developed by the Genomics Education </a:t>
            </a:r>
            <a:r>
              <a:rPr lang="en-US" dirty="0" err="1"/>
              <a:t>Programme</a:t>
            </a:r>
            <a:r>
              <a:rPr lang="en-US" dirty="0"/>
              <a:t> and can be adapted and used for local education and training about whole genome sequencing and the Patient Choice consent model being implemented in the NHS Genomic Medicine Service. </a:t>
            </a:r>
          </a:p>
          <a:p>
            <a:pPr marL="0" indent="0" algn="ctr">
              <a:spcAft>
                <a:spcPts val="900"/>
              </a:spcAft>
              <a:buNone/>
            </a:pPr>
            <a:r>
              <a:rPr lang="en-US" dirty="0"/>
              <a:t>Please note that this does not address </a:t>
            </a:r>
            <a:br>
              <a:rPr lang="en-US" dirty="0"/>
            </a:br>
            <a:r>
              <a:rPr lang="en-US" dirty="0"/>
              <a:t>National Genomic Informatics System (NGIS) training.   </a:t>
            </a:r>
          </a:p>
          <a:p>
            <a:pPr marL="0" indent="0" algn="ctr">
              <a:spcAft>
                <a:spcPts val="900"/>
              </a:spcAft>
              <a:buNone/>
            </a:pPr>
            <a:r>
              <a:rPr lang="en-US" b="1" dirty="0"/>
              <a:t>With many thanks to:</a:t>
            </a:r>
            <a:r>
              <a:rPr lang="en-US" dirty="0"/>
              <a:t> </a:t>
            </a:r>
          </a:p>
          <a:p>
            <a:pPr marL="0" indent="0" algn="ctr">
              <a:spcAft>
                <a:spcPts val="900"/>
              </a:spcAft>
              <a:buNone/>
            </a:pPr>
            <a:r>
              <a:rPr lang="en-US" sz="1600" dirty="0"/>
              <a:t>Dr Gemma </a:t>
            </a:r>
            <a:r>
              <a:rPr lang="en-US" sz="1600" dirty="0" err="1"/>
              <a:t>Chandratillake</a:t>
            </a:r>
            <a:r>
              <a:rPr lang="en-US" sz="1600" dirty="0"/>
              <a:t>, Education and Training Lead, </a:t>
            </a:r>
            <a:br>
              <a:rPr lang="en-US" sz="1600" dirty="0"/>
            </a:br>
            <a:r>
              <a:rPr lang="en-US" sz="1600" dirty="0"/>
              <a:t>East Midlands &amp; East of England NHS Genomic Laboratory Hub</a:t>
            </a:r>
          </a:p>
          <a:p>
            <a:pPr marL="0" indent="0" algn="ctr">
              <a:spcAft>
                <a:spcPts val="900"/>
              </a:spcAft>
              <a:buNone/>
            </a:pPr>
            <a:r>
              <a:rPr lang="en-US" sz="1600" dirty="0"/>
              <a:t>NHS England Genomics Unit</a:t>
            </a:r>
          </a:p>
          <a:p>
            <a:pPr marL="0" indent="0" algn="ctr">
              <a:spcAft>
                <a:spcPts val="900"/>
              </a:spcAft>
              <a:buNone/>
            </a:pPr>
            <a:r>
              <a:rPr lang="en-US" sz="1600" dirty="0"/>
              <a:t>Genomics England </a:t>
            </a:r>
          </a:p>
        </p:txBody>
      </p:sp>
      <p:sp>
        <p:nvSpPr>
          <p:cNvPr id="5" name="Title 4">
            <a:extLst>
              <a:ext uri="{FF2B5EF4-FFF2-40B4-BE49-F238E27FC236}">
                <a16:creationId xmlns:a16="http://schemas.microsoft.com/office/drawing/2014/main" id="{6076B8F7-6F89-426E-BD1A-40B94F736CED}"/>
              </a:ext>
            </a:extLst>
          </p:cNvPr>
          <p:cNvSpPr>
            <a:spLocks noGrp="1"/>
          </p:cNvSpPr>
          <p:nvPr>
            <p:ph type="ctrTitle"/>
          </p:nvPr>
        </p:nvSpPr>
        <p:spPr>
          <a:xfrm>
            <a:off x="457200" y="1139678"/>
            <a:ext cx="8238226" cy="754426"/>
          </a:xfrm>
        </p:spPr>
        <p:txBody>
          <a:bodyPr/>
          <a:lstStyle/>
          <a:p>
            <a:pPr algn="ctr"/>
            <a:r>
              <a:rPr lang="en-US" dirty="0"/>
              <a:t>Patient Choice and requesting </a:t>
            </a:r>
            <a:br>
              <a:rPr lang="en-US" dirty="0"/>
            </a:br>
            <a:r>
              <a:rPr lang="en-US" dirty="0"/>
              <a:t>whole genome sequencing</a:t>
            </a:r>
            <a:endParaRPr lang="en-GB" dirty="0"/>
          </a:p>
        </p:txBody>
      </p:sp>
      <p:sp>
        <p:nvSpPr>
          <p:cNvPr id="8" name="Rectangle 7">
            <a:extLst>
              <a:ext uri="{FF2B5EF4-FFF2-40B4-BE49-F238E27FC236}">
                <a16:creationId xmlns:a16="http://schemas.microsoft.com/office/drawing/2014/main" id="{F15C837F-416F-4F48-B4A5-80767EC435C8}"/>
              </a:ext>
            </a:extLst>
          </p:cNvPr>
          <p:cNvSpPr/>
          <p:nvPr/>
        </p:nvSpPr>
        <p:spPr>
          <a:xfrm>
            <a:off x="1525090" y="1894104"/>
            <a:ext cx="6338048" cy="415498"/>
          </a:xfrm>
          <a:prstGeom prst="rect">
            <a:avLst/>
          </a:prstGeom>
        </p:spPr>
        <p:txBody>
          <a:bodyPr wrap="square">
            <a:spAutoFit/>
          </a:bodyPr>
          <a:lstStyle/>
          <a:p>
            <a:pPr algn="ctr" defTabSz="342892"/>
            <a:r>
              <a:rPr lang="en-US" sz="2100" b="1" dirty="0">
                <a:solidFill>
                  <a:srgbClr val="003893"/>
                </a:solidFill>
                <a:latin typeface="Arial"/>
              </a:rPr>
              <a:t>Slide </a:t>
            </a:r>
            <a:r>
              <a:rPr lang="en-GB" sz="2100" b="1" dirty="0">
                <a:solidFill>
                  <a:srgbClr val="003893"/>
                </a:solidFill>
                <a:latin typeface="Arial"/>
              </a:rPr>
              <a:t>deck for education and training</a:t>
            </a:r>
          </a:p>
        </p:txBody>
      </p:sp>
      <p:sp>
        <p:nvSpPr>
          <p:cNvPr id="2" name="TextBox 1">
            <a:extLst>
              <a:ext uri="{FF2B5EF4-FFF2-40B4-BE49-F238E27FC236}">
                <a16:creationId xmlns:a16="http://schemas.microsoft.com/office/drawing/2014/main" id="{61FDF132-E27D-4439-BAC2-FF8F7BD18FCD}"/>
              </a:ext>
            </a:extLst>
          </p:cNvPr>
          <p:cNvSpPr txBox="1"/>
          <p:nvPr/>
        </p:nvSpPr>
        <p:spPr>
          <a:xfrm>
            <a:off x="145143" y="6414862"/>
            <a:ext cx="8882743" cy="338554"/>
          </a:xfrm>
          <a:prstGeom prst="rect">
            <a:avLst/>
          </a:prstGeom>
          <a:noFill/>
        </p:spPr>
        <p:txBody>
          <a:bodyPr wrap="square" rtlCol="0">
            <a:spAutoFit/>
          </a:bodyPr>
          <a:lstStyle/>
          <a:p>
            <a:pPr algn="ctr"/>
            <a:r>
              <a:rPr lang="en-US" sz="1600"/>
              <a:t>Version 1.1.0 </a:t>
            </a:r>
            <a:endParaRPr lang="en-GB" sz="1600"/>
          </a:p>
        </p:txBody>
      </p:sp>
    </p:spTree>
    <p:extLst>
      <p:ext uri="{BB962C8B-B14F-4D97-AF65-F5344CB8AC3E}">
        <p14:creationId xmlns:p14="http://schemas.microsoft.com/office/powerpoint/2010/main" val="2616420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FF69-83B2-43DE-8D43-E004155D780D}"/>
              </a:ext>
            </a:extLst>
          </p:cNvPr>
          <p:cNvSpPr>
            <a:spLocks noGrp="1"/>
          </p:cNvSpPr>
          <p:nvPr>
            <p:ph type="title"/>
          </p:nvPr>
        </p:nvSpPr>
        <p:spPr/>
        <p:txBody>
          <a:bodyPr>
            <a:normAutofit/>
          </a:bodyPr>
          <a:lstStyle/>
          <a:p>
            <a:r>
              <a:rPr lang="en-US" sz="3600"/>
              <a:t>1. Introduction and context of the test</a:t>
            </a:r>
            <a:endParaRPr lang="en-GB" sz="3600"/>
          </a:p>
        </p:txBody>
      </p:sp>
      <p:sp>
        <p:nvSpPr>
          <p:cNvPr id="3" name="Content Placeholder 2">
            <a:extLst>
              <a:ext uri="{FF2B5EF4-FFF2-40B4-BE49-F238E27FC236}">
                <a16:creationId xmlns:a16="http://schemas.microsoft.com/office/drawing/2014/main" id="{1CDC555D-8DF2-4696-B02D-B7A5020822E5}"/>
              </a:ext>
            </a:extLst>
          </p:cNvPr>
          <p:cNvSpPr>
            <a:spLocks noGrp="1"/>
          </p:cNvSpPr>
          <p:nvPr>
            <p:ph idx="1"/>
          </p:nvPr>
        </p:nvSpPr>
        <p:spPr>
          <a:xfrm>
            <a:off x="724470" y="1431448"/>
            <a:ext cx="7886700" cy="4915921"/>
          </a:xfrm>
        </p:spPr>
        <p:txBody>
          <a:bodyPr>
            <a:noAutofit/>
          </a:bodyPr>
          <a:lstStyle/>
          <a:p>
            <a:r>
              <a:rPr lang="en-US" sz="2000" dirty="0"/>
              <a:t>The patient’s presenting condition is likely to be genetic (i.e. caused by alterations in the patient’s DNA).</a:t>
            </a:r>
          </a:p>
          <a:p>
            <a:r>
              <a:rPr lang="en-US" sz="2000" dirty="0"/>
              <a:t>The test is diagnostic (i.e. to determine an underlying genetic cause for the individual’s presenting condition).</a:t>
            </a:r>
          </a:p>
          <a:p>
            <a:r>
              <a:rPr lang="en-GB" sz="2000" dirty="0"/>
              <a:t>Sequencing of the whole genome will take place, although analysis will initially focus on known genes associated with the clinical presentation.</a:t>
            </a:r>
          </a:p>
          <a:p>
            <a:r>
              <a:rPr lang="en-US" sz="2000" dirty="0"/>
              <a:t>It is often clinically useful to test family members’ samples along with the proband/index case, either up-front or pending results. </a:t>
            </a:r>
          </a:p>
          <a:p>
            <a:pPr lvl="1">
              <a:spcBef>
                <a:spcPts val="1000"/>
              </a:spcBef>
              <a:buFont typeface="Courier New" panose="02070309020205020404" pitchFamily="49" charset="0"/>
              <a:buChar char="o"/>
            </a:pPr>
            <a:r>
              <a:rPr lang="en-US" sz="1800" dirty="0"/>
              <a:t>Consider family members’ availability for appointments, and/or ways to follow up to obtain samples.</a:t>
            </a:r>
          </a:p>
        </p:txBody>
      </p:sp>
      <p:sp>
        <p:nvSpPr>
          <p:cNvPr id="4" name="TextBox 3"/>
          <p:cNvSpPr txBox="1"/>
          <p:nvPr/>
        </p:nvSpPr>
        <p:spPr>
          <a:xfrm>
            <a:off x="7177415" y="1"/>
            <a:ext cx="1966585" cy="414810"/>
          </a:xfrm>
          <a:prstGeom prst="rect">
            <a:avLst/>
          </a:prstGeom>
          <a:solidFill>
            <a:schemeClr val="tx1">
              <a:lumMod val="50000"/>
              <a:lumOff val="50000"/>
            </a:schemeClr>
          </a:solidFill>
        </p:spPr>
        <p:txBody>
          <a:bodyPr wrap="none" rtlCol="0" anchor="b" anchorCtr="0">
            <a:noAutofit/>
          </a:bodyPr>
          <a:lstStyle/>
          <a:p>
            <a:pPr algn="ctr"/>
            <a:r>
              <a:rPr lang="en-GB" sz="2000">
                <a:solidFill>
                  <a:schemeClr val="bg1"/>
                </a:solidFill>
              </a:rPr>
              <a:t>RARE DISEASES</a:t>
            </a:r>
          </a:p>
        </p:txBody>
      </p:sp>
      <p:grpSp>
        <p:nvGrpSpPr>
          <p:cNvPr id="9" name="Group 8">
            <a:extLst>
              <a:ext uri="{FF2B5EF4-FFF2-40B4-BE49-F238E27FC236}">
                <a16:creationId xmlns:a16="http://schemas.microsoft.com/office/drawing/2014/main" id="{E6BD6C19-F3C8-430E-AC77-1A4C96E31DDC}"/>
              </a:ext>
            </a:extLst>
          </p:cNvPr>
          <p:cNvGrpSpPr/>
          <p:nvPr/>
        </p:nvGrpSpPr>
        <p:grpSpPr>
          <a:xfrm>
            <a:off x="7804948" y="5499314"/>
            <a:ext cx="1188000" cy="1188000"/>
            <a:chOff x="7804948" y="5499314"/>
            <a:chExt cx="1188000" cy="1188000"/>
          </a:xfrm>
        </p:grpSpPr>
        <p:sp>
          <p:nvSpPr>
            <p:cNvPr id="5" name="Oval 4">
              <a:extLst>
                <a:ext uri="{FF2B5EF4-FFF2-40B4-BE49-F238E27FC236}">
                  <a16:creationId xmlns:a16="http://schemas.microsoft.com/office/drawing/2014/main" id="{06FECC06-3BEE-4C5B-8BC6-1F6302EED33B}"/>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Checklist">
              <a:extLst>
                <a:ext uri="{FF2B5EF4-FFF2-40B4-BE49-F238E27FC236}">
                  <a16:creationId xmlns:a16="http://schemas.microsoft.com/office/drawing/2014/main" id="{F9CC2A70-27DC-43DE-ACC1-FADB9BEF46F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26645" y="5626869"/>
              <a:ext cx="914400" cy="914400"/>
            </a:xfrm>
            <a:prstGeom prst="rect">
              <a:avLst/>
            </a:prstGeom>
          </p:spPr>
        </p:pic>
      </p:grpSp>
      <p:sp>
        <p:nvSpPr>
          <p:cNvPr id="12" name="TextBox 11">
            <a:extLst>
              <a:ext uri="{FF2B5EF4-FFF2-40B4-BE49-F238E27FC236}">
                <a16:creationId xmlns:a16="http://schemas.microsoft.com/office/drawing/2014/main" id="{0478DE87-C41C-4575-80C5-1DBD48F8827A}"/>
              </a:ext>
            </a:extLst>
          </p:cNvPr>
          <p:cNvSpPr txBox="1"/>
          <p:nvPr/>
        </p:nvSpPr>
        <p:spPr>
          <a:xfrm>
            <a:off x="1037364" y="5785698"/>
            <a:ext cx="6140051" cy="677108"/>
          </a:xfrm>
          <a:prstGeom prst="rect">
            <a:avLst/>
          </a:prstGeom>
          <a:solidFill>
            <a:schemeClr val="accent4"/>
          </a:solidFill>
        </p:spPr>
        <p:txBody>
          <a:bodyPr wrap="square" lIns="432000" rtlCol="0">
            <a:spAutoFit/>
          </a:bodyPr>
          <a:lstStyle/>
          <a:p>
            <a:pPr>
              <a:spcBef>
                <a:spcPts val="0"/>
              </a:spcBef>
              <a:spcAft>
                <a:spcPts val="1000"/>
              </a:spcAft>
            </a:pPr>
            <a:r>
              <a:rPr lang="en-US" sz="1900" b="1" dirty="0"/>
              <a:t>When discussing genomic testing, avoid using medical ‘jargon’. Analogies can be used (with caution!).</a:t>
            </a:r>
            <a:endParaRPr lang="en-GB" sz="1900" b="1" dirty="0"/>
          </a:p>
        </p:txBody>
      </p:sp>
      <p:pic>
        <p:nvPicPr>
          <p:cNvPr id="13" name="Graphic 12" descr="Warning">
            <a:extLst>
              <a:ext uri="{FF2B5EF4-FFF2-40B4-BE49-F238E27FC236}">
                <a16:creationId xmlns:a16="http://schemas.microsoft.com/office/drawing/2014/main" id="{C96CFDD1-BB86-4DB7-8271-7E110D8ABD8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0138" y="5685236"/>
            <a:ext cx="846542" cy="882000"/>
          </a:xfrm>
          <a:prstGeom prst="rect">
            <a:avLst/>
          </a:prstGeom>
        </p:spPr>
      </p:pic>
    </p:spTree>
    <p:extLst>
      <p:ext uri="{BB962C8B-B14F-4D97-AF65-F5344CB8AC3E}">
        <p14:creationId xmlns:p14="http://schemas.microsoft.com/office/powerpoint/2010/main" val="3448186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FF69-83B2-43DE-8D43-E004155D780D}"/>
              </a:ext>
            </a:extLst>
          </p:cNvPr>
          <p:cNvSpPr>
            <a:spLocks noGrp="1"/>
          </p:cNvSpPr>
          <p:nvPr>
            <p:ph type="title"/>
          </p:nvPr>
        </p:nvSpPr>
        <p:spPr/>
        <p:txBody>
          <a:bodyPr>
            <a:normAutofit/>
          </a:bodyPr>
          <a:lstStyle/>
          <a:p>
            <a:r>
              <a:rPr lang="en-US" sz="3600"/>
              <a:t>2. What to expect from the results</a:t>
            </a:r>
            <a:endParaRPr lang="en-GB" sz="3600"/>
          </a:p>
        </p:txBody>
      </p:sp>
      <p:sp>
        <p:nvSpPr>
          <p:cNvPr id="3" name="Content Placeholder 2">
            <a:extLst>
              <a:ext uri="{FF2B5EF4-FFF2-40B4-BE49-F238E27FC236}">
                <a16:creationId xmlns:a16="http://schemas.microsoft.com/office/drawing/2014/main" id="{1CDC555D-8DF2-4696-B02D-B7A5020822E5}"/>
              </a:ext>
            </a:extLst>
          </p:cNvPr>
          <p:cNvSpPr>
            <a:spLocks noGrp="1"/>
          </p:cNvSpPr>
          <p:nvPr>
            <p:ph idx="1"/>
          </p:nvPr>
        </p:nvSpPr>
        <p:spPr>
          <a:xfrm>
            <a:off x="616123" y="1311939"/>
            <a:ext cx="8164621" cy="4793837"/>
          </a:xfrm>
        </p:spPr>
        <p:txBody>
          <a:bodyPr>
            <a:noAutofit/>
          </a:bodyPr>
          <a:lstStyle/>
          <a:p>
            <a:pPr>
              <a:spcBef>
                <a:spcPts val="0"/>
              </a:spcBef>
              <a:spcAft>
                <a:spcPts val="600"/>
              </a:spcAft>
            </a:pPr>
            <a:r>
              <a:rPr lang="en-GB" sz="2000" dirty="0"/>
              <a:t>Possible results:</a:t>
            </a:r>
          </a:p>
          <a:p>
            <a:pPr lvl="1">
              <a:spcBef>
                <a:spcPts val="0"/>
              </a:spcBef>
              <a:spcAft>
                <a:spcPts val="600"/>
              </a:spcAft>
            </a:pPr>
            <a:r>
              <a:rPr lang="en-GB" sz="2000" dirty="0"/>
              <a:t>The test may not yield </a:t>
            </a:r>
            <a:r>
              <a:rPr lang="en-GB" sz="2000" i="1" dirty="0"/>
              <a:t>any</a:t>
            </a:r>
            <a:r>
              <a:rPr lang="en-GB" sz="2000" dirty="0"/>
              <a:t> significant findings.</a:t>
            </a:r>
          </a:p>
          <a:p>
            <a:pPr lvl="1">
              <a:spcBef>
                <a:spcPts val="0"/>
              </a:spcBef>
              <a:spcAft>
                <a:spcPts val="600"/>
              </a:spcAft>
            </a:pPr>
            <a:r>
              <a:rPr lang="en-GB" sz="2000" b="1" dirty="0"/>
              <a:t>Main findings: </a:t>
            </a:r>
            <a:r>
              <a:rPr lang="en-GB" sz="2000" dirty="0"/>
              <a:t>Results in connection with the patient’s existing condition.</a:t>
            </a:r>
          </a:p>
          <a:p>
            <a:pPr lvl="1">
              <a:spcBef>
                <a:spcPts val="0"/>
              </a:spcBef>
              <a:spcAft>
                <a:spcPts val="600"/>
              </a:spcAft>
            </a:pPr>
            <a:r>
              <a:rPr lang="en-GB" sz="2000" b="1" dirty="0"/>
              <a:t>Variant(s) of uncertain significance: </a:t>
            </a:r>
            <a:r>
              <a:rPr lang="en-GB" sz="2000" dirty="0"/>
              <a:t>Uncertain findings that may require following up, now or in the future.</a:t>
            </a:r>
          </a:p>
          <a:p>
            <a:pPr lvl="1">
              <a:spcBef>
                <a:spcPts val="0"/>
              </a:spcBef>
              <a:spcAft>
                <a:spcPts val="600"/>
              </a:spcAft>
            </a:pPr>
            <a:r>
              <a:rPr lang="en-GB" sz="2000" b="1" dirty="0"/>
              <a:t>Incidental findings: </a:t>
            </a:r>
            <a:r>
              <a:rPr lang="en-GB" sz="2000" dirty="0"/>
              <a:t>Unexpected results not related to the reason for testing.</a:t>
            </a:r>
          </a:p>
          <a:p>
            <a:pPr>
              <a:spcBef>
                <a:spcPts val="0"/>
              </a:spcBef>
              <a:spcAft>
                <a:spcPts val="600"/>
              </a:spcAft>
            </a:pPr>
            <a:r>
              <a:rPr lang="en-GB" sz="2000" dirty="0"/>
              <a:t>Confirm the communication process of how results will be fed back, when and by whom.</a:t>
            </a:r>
          </a:p>
          <a:p>
            <a:pPr>
              <a:spcBef>
                <a:spcPts val="0"/>
              </a:spcBef>
              <a:spcAft>
                <a:spcPts val="600"/>
              </a:spcAft>
            </a:pPr>
            <a:r>
              <a:rPr lang="en-GB" sz="2000" dirty="0"/>
              <a:t>Results will not inform about all health conditions.</a:t>
            </a:r>
          </a:p>
          <a:p>
            <a:pPr>
              <a:spcBef>
                <a:spcPts val="0"/>
              </a:spcBef>
              <a:spcAft>
                <a:spcPts val="600"/>
              </a:spcAft>
            </a:pPr>
            <a:r>
              <a:rPr lang="en-GB" sz="2000" dirty="0"/>
              <a:t>Interpretation and knowledge about results may change with </a:t>
            </a:r>
            <a:br>
              <a:rPr lang="en-GB" sz="2000" dirty="0"/>
            </a:br>
            <a:r>
              <a:rPr lang="en-GB" sz="2000" dirty="0"/>
              <a:t>new information over time.</a:t>
            </a:r>
          </a:p>
          <a:p>
            <a:pPr>
              <a:spcBef>
                <a:spcPts val="0"/>
              </a:spcBef>
              <a:spcAft>
                <a:spcPts val="600"/>
              </a:spcAft>
            </a:pPr>
            <a:endParaRPr lang="en-GB" sz="2000" dirty="0"/>
          </a:p>
          <a:p>
            <a:pPr>
              <a:spcBef>
                <a:spcPts val="0"/>
              </a:spcBef>
              <a:spcAft>
                <a:spcPts val="600"/>
              </a:spcAft>
            </a:pPr>
            <a:endParaRPr lang="en-US" sz="2000" dirty="0"/>
          </a:p>
        </p:txBody>
      </p:sp>
      <p:sp>
        <p:nvSpPr>
          <p:cNvPr id="8" name="TextBox 7">
            <a:extLst>
              <a:ext uri="{FF2B5EF4-FFF2-40B4-BE49-F238E27FC236}">
                <a16:creationId xmlns:a16="http://schemas.microsoft.com/office/drawing/2014/main" id="{F7ECFD80-ABDF-4976-83E2-7AF6D94AAE77}"/>
              </a:ext>
            </a:extLst>
          </p:cNvPr>
          <p:cNvSpPr txBox="1"/>
          <p:nvPr/>
        </p:nvSpPr>
        <p:spPr>
          <a:xfrm>
            <a:off x="7177415" y="1"/>
            <a:ext cx="1966585" cy="414810"/>
          </a:xfrm>
          <a:prstGeom prst="rect">
            <a:avLst/>
          </a:prstGeom>
          <a:solidFill>
            <a:schemeClr val="tx1">
              <a:lumMod val="50000"/>
              <a:lumOff val="50000"/>
            </a:schemeClr>
          </a:solidFill>
        </p:spPr>
        <p:txBody>
          <a:bodyPr wrap="none" rtlCol="0" anchor="b" anchorCtr="0">
            <a:noAutofit/>
          </a:bodyPr>
          <a:lstStyle/>
          <a:p>
            <a:pPr algn="ctr"/>
            <a:r>
              <a:rPr lang="en-GB" sz="2000">
                <a:solidFill>
                  <a:schemeClr val="bg1"/>
                </a:solidFill>
              </a:rPr>
              <a:t>RARE DISEASES</a:t>
            </a:r>
          </a:p>
        </p:txBody>
      </p:sp>
      <p:grpSp>
        <p:nvGrpSpPr>
          <p:cNvPr id="11" name="Group 10">
            <a:extLst>
              <a:ext uri="{FF2B5EF4-FFF2-40B4-BE49-F238E27FC236}">
                <a16:creationId xmlns:a16="http://schemas.microsoft.com/office/drawing/2014/main" id="{DB653BF9-715E-46A7-930A-541ED08502E5}"/>
              </a:ext>
            </a:extLst>
          </p:cNvPr>
          <p:cNvGrpSpPr/>
          <p:nvPr/>
        </p:nvGrpSpPr>
        <p:grpSpPr>
          <a:xfrm>
            <a:off x="7804948" y="5499314"/>
            <a:ext cx="1188000" cy="1188000"/>
            <a:chOff x="7804948" y="5499314"/>
            <a:chExt cx="1188000" cy="1188000"/>
          </a:xfrm>
        </p:grpSpPr>
        <p:sp>
          <p:nvSpPr>
            <p:cNvPr id="5" name="Oval 4">
              <a:extLst>
                <a:ext uri="{FF2B5EF4-FFF2-40B4-BE49-F238E27FC236}">
                  <a16:creationId xmlns:a16="http://schemas.microsoft.com/office/drawing/2014/main" id="{3B4AADE5-B0AE-4FBE-98D7-DF8D43172E9D}"/>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Question mark">
              <a:extLst>
                <a:ext uri="{FF2B5EF4-FFF2-40B4-BE49-F238E27FC236}">
                  <a16:creationId xmlns:a16="http://schemas.microsoft.com/office/drawing/2014/main" id="{0F9603F8-A5B3-40FA-95A3-FF94F9DCD7D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37657" y="5604833"/>
              <a:ext cx="914400" cy="914400"/>
            </a:xfrm>
            <a:prstGeom prst="rect">
              <a:avLst/>
            </a:prstGeom>
          </p:spPr>
        </p:pic>
      </p:grpSp>
      <p:sp>
        <p:nvSpPr>
          <p:cNvPr id="9" name="TextBox 8">
            <a:extLst>
              <a:ext uri="{FF2B5EF4-FFF2-40B4-BE49-F238E27FC236}">
                <a16:creationId xmlns:a16="http://schemas.microsoft.com/office/drawing/2014/main" id="{8E0782A6-B831-4E06-A101-456EAA0BC4EB}"/>
              </a:ext>
            </a:extLst>
          </p:cNvPr>
          <p:cNvSpPr txBox="1"/>
          <p:nvPr/>
        </p:nvSpPr>
        <p:spPr>
          <a:xfrm>
            <a:off x="1143000" y="5872848"/>
            <a:ext cx="5900738" cy="677108"/>
          </a:xfrm>
          <a:prstGeom prst="rect">
            <a:avLst/>
          </a:prstGeom>
          <a:solidFill>
            <a:schemeClr val="accent4"/>
          </a:solidFill>
        </p:spPr>
        <p:txBody>
          <a:bodyPr wrap="square" lIns="432000" rtlCol="0">
            <a:spAutoFit/>
          </a:bodyPr>
          <a:lstStyle/>
          <a:p>
            <a:pPr>
              <a:spcBef>
                <a:spcPts val="0"/>
              </a:spcBef>
              <a:spcAft>
                <a:spcPts val="1000"/>
              </a:spcAft>
            </a:pPr>
            <a:r>
              <a:rPr lang="en-GB" sz="1900" b="1" dirty="0"/>
              <a:t>It is important to manage patient expectations and communicate potential uncertainties regarding WGS.</a:t>
            </a:r>
          </a:p>
        </p:txBody>
      </p:sp>
      <p:pic>
        <p:nvPicPr>
          <p:cNvPr id="13" name="Graphic 12" descr="Warning">
            <a:extLst>
              <a:ext uri="{FF2B5EF4-FFF2-40B4-BE49-F238E27FC236}">
                <a16:creationId xmlns:a16="http://schemas.microsoft.com/office/drawing/2014/main" id="{3DE8D007-61BC-474C-82AE-3589003DDDE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773" y="5772386"/>
            <a:ext cx="882000" cy="882000"/>
          </a:xfrm>
          <a:prstGeom prst="rect">
            <a:avLst/>
          </a:prstGeom>
        </p:spPr>
      </p:pic>
    </p:spTree>
    <p:extLst>
      <p:ext uri="{BB962C8B-B14F-4D97-AF65-F5344CB8AC3E}">
        <p14:creationId xmlns:p14="http://schemas.microsoft.com/office/powerpoint/2010/main" val="3051980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FF69-83B2-43DE-8D43-E004155D780D}"/>
              </a:ext>
            </a:extLst>
          </p:cNvPr>
          <p:cNvSpPr>
            <a:spLocks noGrp="1"/>
          </p:cNvSpPr>
          <p:nvPr>
            <p:ph type="title"/>
          </p:nvPr>
        </p:nvSpPr>
        <p:spPr/>
        <p:txBody>
          <a:bodyPr>
            <a:normAutofit/>
          </a:bodyPr>
          <a:lstStyle/>
          <a:p>
            <a:r>
              <a:rPr lang="en-US" sz="3600"/>
              <a:t>3. Implications for the patient</a:t>
            </a:r>
            <a:endParaRPr lang="en-GB" sz="3600"/>
          </a:p>
        </p:txBody>
      </p:sp>
      <p:sp>
        <p:nvSpPr>
          <p:cNvPr id="3" name="Content Placeholder 2">
            <a:extLst>
              <a:ext uri="{FF2B5EF4-FFF2-40B4-BE49-F238E27FC236}">
                <a16:creationId xmlns:a16="http://schemas.microsoft.com/office/drawing/2014/main" id="{1CDC555D-8DF2-4696-B02D-B7A5020822E5}"/>
              </a:ext>
            </a:extLst>
          </p:cNvPr>
          <p:cNvSpPr>
            <a:spLocks noGrp="1"/>
          </p:cNvSpPr>
          <p:nvPr>
            <p:ph idx="1"/>
          </p:nvPr>
        </p:nvSpPr>
        <p:spPr>
          <a:xfrm>
            <a:off x="628650" y="1539186"/>
            <a:ext cx="7886700" cy="4793837"/>
          </a:xfrm>
        </p:spPr>
        <p:txBody>
          <a:bodyPr>
            <a:normAutofit fontScale="92500" lnSpcReduction="10000"/>
          </a:bodyPr>
          <a:lstStyle/>
          <a:p>
            <a:pPr lvl="0"/>
            <a:r>
              <a:rPr lang="en-GB" sz="2000" dirty="0"/>
              <a:t>WGS may or may not affect current or future care, or provide insight to prognosis or other health conditions.</a:t>
            </a:r>
          </a:p>
          <a:p>
            <a:pPr lvl="0"/>
            <a:r>
              <a:rPr lang="en-GB" sz="2000" dirty="0"/>
              <a:t>Onward referrals </a:t>
            </a:r>
            <a:r>
              <a:rPr lang="en-GB" sz="2000" i="1" dirty="0"/>
              <a:t>may</a:t>
            </a:r>
            <a:r>
              <a:rPr lang="en-GB" sz="2000" dirty="0"/>
              <a:t> be made for screening or management, depending on the results.</a:t>
            </a:r>
          </a:p>
          <a:p>
            <a:pPr lvl="0"/>
            <a:r>
              <a:rPr lang="en-GB" sz="2000" dirty="0"/>
              <a:t>Potential implications for family planning and reproductive choices. </a:t>
            </a:r>
          </a:p>
          <a:p>
            <a:pPr lvl="0"/>
            <a:r>
              <a:rPr lang="en-GB" sz="2000" dirty="0"/>
              <a:t>Association of British Insurers code for disclosing genetic test results.</a:t>
            </a:r>
          </a:p>
          <a:p>
            <a:pPr marL="0" lvl="0" indent="0">
              <a:spcBef>
                <a:spcPts val="1800"/>
              </a:spcBef>
              <a:buNone/>
            </a:pPr>
            <a:r>
              <a:rPr lang="en-GB" sz="2000" b="1" dirty="0"/>
              <a:t>Addressing the impact of genomic testing:</a:t>
            </a:r>
          </a:p>
          <a:p>
            <a:pPr lvl="0"/>
            <a:r>
              <a:rPr lang="en-US" sz="2000" dirty="0"/>
              <a:t>Patients may have different expectations about the types of information a genomic test can provide, or whether their relatives can access genetic testing. </a:t>
            </a:r>
          </a:p>
          <a:p>
            <a:pPr lvl="0"/>
            <a:r>
              <a:rPr lang="en-US" sz="2000" dirty="0"/>
              <a:t>A normal result may be a relief for patients that were concerned about a possible outcome, or may be frustrating as their questions and concerns remain unanswered. </a:t>
            </a:r>
          </a:p>
          <a:p>
            <a:pPr lvl="0"/>
            <a:r>
              <a:rPr lang="en-US" sz="2000" dirty="0"/>
              <a:t>A genetic diagnosis can help patients to understand more about their symptoms, but the implications can still be difficult for families to </a:t>
            </a:r>
            <a:br>
              <a:rPr lang="en-US" sz="2000" dirty="0"/>
            </a:br>
            <a:r>
              <a:rPr lang="en-US" sz="2000" dirty="0"/>
              <a:t>cope or come to terms with.  </a:t>
            </a:r>
          </a:p>
          <a:p>
            <a:pPr lvl="0"/>
            <a:endParaRPr lang="en-GB" sz="2000" dirty="0"/>
          </a:p>
        </p:txBody>
      </p:sp>
      <p:sp>
        <p:nvSpPr>
          <p:cNvPr id="7" name="TextBox 6">
            <a:extLst>
              <a:ext uri="{FF2B5EF4-FFF2-40B4-BE49-F238E27FC236}">
                <a16:creationId xmlns:a16="http://schemas.microsoft.com/office/drawing/2014/main" id="{CCD0BDE4-7875-41B5-80A1-17FCD12CC1F2}"/>
              </a:ext>
            </a:extLst>
          </p:cNvPr>
          <p:cNvSpPr txBox="1"/>
          <p:nvPr/>
        </p:nvSpPr>
        <p:spPr>
          <a:xfrm>
            <a:off x="7177415" y="1"/>
            <a:ext cx="1966585" cy="414810"/>
          </a:xfrm>
          <a:prstGeom prst="rect">
            <a:avLst/>
          </a:prstGeom>
          <a:solidFill>
            <a:schemeClr val="tx1">
              <a:lumMod val="50000"/>
              <a:lumOff val="50000"/>
            </a:schemeClr>
          </a:solidFill>
        </p:spPr>
        <p:txBody>
          <a:bodyPr wrap="none" rtlCol="0" anchor="b" anchorCtr="0">
            <a:noAutofit/>
          </a:bodyPr>
          <a:lstStyle/>
          <a:p>
            <a:pPr algn="ctr"/>
            <a:r>
              <a:rPr lang="en-GB" sz="2000">
                <a:solidFill>
                  <a:schemeClr val="bg1"/>
                </a:solidFill>
              </a:rPr>
              <a:t>RARE DISEASES</a:t>
            </a:r>
          </a:p>
        </p:txBody>
      </p:sp>
      <p:grpSp>
        <p:nvGrpSpPr>
          <p:cNvPr id="12" name="Group 11">
            <a:extLst>
              <a:ext uri="{FF2B5EF4-FFF2-40B4-BE49-F238E27FC236}">
                <a16:creationId xmlns:a16="http://schemas.microsoft.com/office/drawing/2014/main" id="{33A4D771-EC73-4EE4-9DC6-0B831456E593}"/>
              </a:ext>
            </a:extLst>
          </p:cNvPr>
          <p:cNvGrpSpPr/>
          <p:nvPr/>
        </p:nvGrpSpPr>
        <p:grpSpPr>
          <a:xfrm>
            <a:off x="7804948" y="5499314"/>
            <a:ext cx="1188000" cy="1188000"/>
            <a:chOff x="7804948" y="5499314"/>
            <a:chExt cx="1188000" cy="1188000"/>
          </a:xfrm>
        </p:grpSpPr>
        <p:sp>
          <p:nvSpPr>
            <p:cNvPr id="5" name="Oval 4">
              <a:extLst>
                <a:ext uri="{FF2B5EF4-FFF2-40B4-BE49-F238E27FC236}">
                  <a16:creationId xmlns:a16="http://schemas.microsoft.com/office/drawing/2014/main" id="{630D0640-066B-49B6-A00E-CFBCDAB98997}"/>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Confused person">
              <a:extLst>
                <a:ext uri="{FF2B5EF4-FFF2-40B4-BE49-F238E27FC236}">
                  <a16:creationId xmlns:a16="http://schemas.microsoft.com/office/drawing/2014/main" id="{30A6BCBE-E11D-4FFC-A47E-1DDFD61B9D5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41748" y="5595769"/>
              <a:ext cx="914400" cy="914400"/>
            </a:xfrm>
            <a:prstGeom prst="rect">
              <a:avLst/>
            </a:prstGeom>
          </p:spPr>
        </p:pic>
      </p:grpSp>
    </p:spTree>
    <p:extLst>
      <p:ext uri="{BB962C8B-B14F-4D97-AF65-F5344CB8AC3E}">
        <p14:creationId xmlns:p14="http://schemas.microsoft.com/office/powerpoint/2010/main" val="3102806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a:t>4. Implications for family members</a:t>
            </a:r>
          </a:p>
        </p:txBody>
      </p:sp>
      <p:sp>
        <p:nvSpPr>
          <p:cNvPr id="3" name="Content Placeholder 2"/>
          <p:cNvSpPr>
            <a:spLocks noGrp="1"/>
          </p:cNvSpPr>
          <p:nvPr>
            <p:ph idx="1"/>
          </p:nvPr>
        </p:nvSpPr>
        <p:spPr/>
        <p:txBody>
          <a:bodyPr>
            <a:normAutofit/>
          </a:bodyPr>
          <a:lstStyle/>
          <a:p>
            <a:pPr lvl="0">
              <a:spcAft>
                <a:spcPts val="600"/>
              </a:spcAft>
            </a:pPr>
            <a:r>
              <a:rPr lang="en-GB" sz="2000" dirty="0"/>
              <a:t>Results may be relevant to certain blood relatives.</a:t>
            </a:r>
          </a:p>
          <a:p>
            <a:pPr>
              <a:spcAft>
                <a:spcPts val="600"/>
              </a:spcAft>
            </a:pPr>
            <a:r>
              <a:rPr lang="en-GB" sz="2000" dirty="0"/>
              <a:t>Relatives may be able to access preventative screening, predictive genetic testing, and/or information about reproductive choices.</a:t>
            </a:r>
          </a:p>
          <a:p>
            <a:pPr lvl="0">
              <a:spcAft>
                <a:spcPts val="600"/>
              </a:spcAft>
            </a:pPr>
            <a:r>
              <a:rPr lang="en-GB" sz="2000" dirty="0"/>
              <a:t>Discuss the importance of sharing results with family members and strategies that may be used (e.g. ‘To whom it may concern’ letter).</a:t>
            </a:r>
          </a:p>
          <a:p>
            <a:pPr>
              <a:spcAft>
                <a:spcPts val="600"/>
              </a:spcAft>
            </a:pPr>
            <a:r>
              <a:rPr lang="en-GB" sz="2000" dirty="0"/>
              <a:t>If there are issues or concerns, consider referring for genetic counselling, either pre-test and/or following any results.</a:t>
            </a:r>
          </a:p>
          <a:p>
            <a:pPr>
              <a:spcAft>
                <a:spcPts val="600"/>
              </a:spcAft>
            </a:pPr>
            <a:endParaRPr lang="en-GB" sz="2000" dirty="0"/>
          </a:p>
        </p:txBody>
      </p:sp>
      <p:sp>
        <p:nvSpPr>
          <p:cNvPr id="7" name="TextBox 6">
            <a:extLst>
              <a:ext uri="{FF2B5EF4-FFF2-40B4-BE49-F238E27FC236}">
                <a16:creationId xmlns:a16="http://schemas.microsoft.com/office/drawing/2014/main" id="{476F33B1-4C23-448D-B6ED-C54D8F71F20C}"/>
              </a:ext>
            </a:extLst>
          </p:cNvPr>
          <p:cNvSpPr txBox="1"/>
          <p:nvPr/>
        </p:nvSpPr>
        <p:spPr>
          <a:xfrm>
            <a:off x="7177415" y="1"/>
            <a:ext cx="1966585" cy="414810"/>
          </a:xfrm>
          <a:prstGeom prst="rect">
            <a:avLst/>
          </a:prstGeom>
          <a:solidFill>
            <a:schemeClr val="tx1">
              <a:lumMod val="50000"/>
              <a:lumOff val="50000"/>
            </a:schemeClr>
          </a:solidFill>
        </p:spPr>
        <p:txBody>
          <a:bodyPr wrap="none" rtlCol="0" anchor="b" anchorCtr="0">
            <a:noAutofit/>
          </a:bodyPr>
          <a:lstStyle/>
          <a:p>
            <a:pPr algn="ctr"/>
            <a:r>
              <a:rPr lang="en-GB" sz="2000">
                <a:solidFill>
                  <a:schemeClr val="bg1"/>
                </a:solidFill>
              </a:rPr>
              <a:t>RARE DISEASES</a:t>
            </a:r>
          </a:p>
        </p:txBody>
      </p:sp>
      <p:grpSp>
        <p:nvGrpSpPr>
          <p:cNvPr id="12" name="Group 11">
            <a:extLst>
              <a:ext uri="{FF2B5EF4-FFF2-40B4-BE49-F238E27FC236}">
                <a16:creationId xmlns:a16="http://schemas.microsoft.com/office/drawing/2014/main" id="{6383537F-64E5-413E-99B6-1FA3B3E99BAA}"/>
              </a:ext>
            </a:extLst>
          </p:cNvPr>
          <p:cNvGrpSpPr/>
          <p:nvPr/>
        </p:nvGrpSpPr>
        <p:grpSpPr>
          <a:xfrm>
            <a:off x="7804948" y="5499314"/>
            <a:ext cx="1188000" cy="1188000"/>
            <a:chOff x="7804948" y="5499314"/>
            <a:chExt cx="1188000" cy="1188000"/>
          </a:xfrm>
        </p:grpSpPr>
        <p:sp>
          <p:nvSpPr>
            <p:cNvPr id="5" name="Oval 4">
              <a:extLst>
                <a:ext uri="{FF2B5EF4-FFF2-40B4-BE49-F238E27FC236}">
                  <a16:creationId xmlns:a16="http://schemas.microsoft.com/office/drawing/2014/main" id="{B91C6C95-A2FB-4011-8B2E-90F1AC82315A}"/>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Family with two children">
              <a:extLst>
                <a:ext uri="{FF2B5EF4-FFF2-40B4-BE49-F238E27FC236}">
                  <a16:creationId xmlns:a16="http://schemas.microsoft.com/office/drawing/2014/main" id="{8C425102-F6F5-463D-B98F-27F804C1E5F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22400" y="5581802"/>
              <a:ext cx="914400" cy="914400"/>
            </a:xfrm>
            <a:prstGeom prst="rect">
              <a:avLst/>
            </a:prstGeom>
          </p:spPr>
        </p:pic>
      </p:grpSp>
    </p:spTree>
    <p:extLst>
      <p:ext uri="{BB962C8B-B14F-4D97-AF65-F5344CB8AC3E}">
        <p14:creationId xmlns:p14="http://schemas.microsoft.com/office/powerpoint/2010/main" val="808108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a:t>5. Use of samples</a:t>
            </a:r>
          </a:p>
        </p:txBody>
      </p:sp>
      <p:sp>
        <p:nvSpPr>
          <p:cNvPr id="3" name="Content Placeholder 2"/>
          <p:cNvSpPr>
            <a:spLocks noGrp="1"/>
          </p:cNvSpPr>
          <p:nvPr>
            <p:ph idx="1"/>
          </p:nvPr>
        </p:nvSpPr>
        <p:spPr/>
        <p:txBody>
          <a:bodyPr>
            <a:normAutofit/>
          </a:bodyPr>
          <a:lstStyle/>
          <a:p>
            <a:pPr lvl="0"/>
            <a:r>
              <a:rPr lang="en-GB" sz="2000" dirty="0"/>
              <a:t>Samples will be stored in the local Genomic Laboratory Hub and can be accessed by other labs within the NHS Genomic Medicine Service.</a:t>
            </a:r>
          </a:p>
          <a:p>
            <a:pPr lvl="0"/>
            <a:r>
              <a:rPr lang="en-GB" sz="2000" dirty="0"/>
              <a:t>Stored samples may be used for further genomic tests in the future with appropriate consent.</a:t>
            </a:r>
          </a:p>
          <a:p>
            <a:pPr lvl="0"/>
            <a:r>
              <a:rPr lang="en-GB" sz="2000" dirty="0"/>
              <a:t>Samples can be used as a control for testing other individuals, including family members.</a:t>
            </a:r>
          </a:p>
          <a:p>
            <a:pPr lvl="0"/>
            <a:r>
              <a:rPr lang="en-GB" sz="2000" dirty="0"/>
              <a:t>De-identified samples may be used for lab test development or quality control procedures.</a:t>
            </a:r>
          </a:p>
          <a:p>
            <a:endParaRPr lang="en-GB" sz="2000" dirty="0"/>
          </a:p>
        </p:txBody>
      </p:sp>
      <p:sp>
        <p:nvSpPr>
          <p:cNvPr id="7" name="TextBox 6">
            <a:extLst>
              <a:ext uri="{FF2B5EF4-FFF2-40B4-BE49-F238E27FC236}">
                <a16:creationId xmlns:a16="http://schemas.microsoft.com/office/drawing/2014/main" id="{2008D629-7CF3-411D-87AD-DA1FF4B2A0C0}"/>
              </a:ext>
            </a:extLst>
          </p:cNvPr>
          <p:cNvSpPr txBox="1"/>
          <p:nvPr/>
        </p:nvSpPr>
        <p:spPr>
          <a:xfrm>
            <a:off x="7177415" y="1"/>
            <a:ext cx="1966585" cy="414810"/>
          </a:xfrm>
          <a:prstGeom prst="rect">
            <a:avLst/>
          </a:prstGeom>
          <a:solidFill>
            <a:schemeClr val="tx1">
              <a:lumMod val="50000"/>
              <a:lumOff val="50000"/>
            </a:schemeClr>
          </a:solidFill>
        </p:spPr>
        <p:txBody>
          <a:bodyPr wrap="none" rtlCol="0" anchor="b" anchorCtr="0">
            <a:noAutofit/>
          </a:bodyPr>
          <a:lstStyle/>
          <a:p>
            <a:pPr algn="ctr"/>
            <a:r>
              <a:rPr lang="en-GB" sz="2000">
                <a:solidFill>
                  <a:schemeClr val="bg1"/>
                </a:solidFill>
              </a:rPr>
              <a:t>RARE DISEASES</a:t>
            </a:r>
          </a:p>
        </p:txBody>
      </p:sp>
      <p:grpSp>
        <p:nvGrpSpPr>
          <p:cNvPr id="10" name="Group 9">
            <a:extLst>
              <a:ext uri="{FF2B5EF4-FFF2-40B4-BE49-F238E27FC236}">
                <a16:creationId xmlns:a16="http://schemas.microsoft.com/office/drawing/2014/main" id="{2CE71D67-53F4-4595-92CD-2CF6034B82AE}"/>
              </a:ext>
            </a:extLst>
          </p:cNvPr>
          <p:cNvGrpSpPr/>
          <p:nvPr/>
        </p:nvGrpSpPr>
        <p:grpSpPr>
          <a:xfrm>
            <a:off x="7804948" y="5499314"/>
            <a:ext cx="1188000" cy="1188000"/>
            <a:chOff x="7804948" y="5499314"/>
            <a:chExt cx="1188000" cy="1188000"/>
          </a:xfrm>
        </p:grpSpPr>
        <p:sp>
          <p:nvSpPr>
            <p:cNvPr id="5" name="Oval 4">
              <a:extLst>
                <a:ext uri="{FF2B5EF4-FFF2-40B4-BE49-F238E27FC236}">
                  <a16:creationId xmlns:a16="http://schemas.microsoft.com/office/drawing/2014/main" id="{5BC66B3B-102B-4863-87FD-6A6C2DCE8627}"/>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Test tubes">
              <a:extLst>
                <a:ext uri="{FF2B5EF4-FFF2-40B4-BE49-F238E27FC236}">
                  <a16:creationId xmlns:a16="http://schemas.microsoft.com/office/drawing/2014/main" id="{0C70A78C-E667-469A-A2E6-E9329EF5811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37660" y="5604833"/>
              <a:ext cx="914400" cy="914400"/>
            </a:xfrm>
            <a:prstGeom prst="rect">
              <a:avLst/>
            </a:prstGeom>
          </p:spPr>
        </p:pic>
      </p:grpSp>
    </p:spTree>
    <p:extLst>
      <p:ext uri="{BB962C8B-B14F-4D97-AF65-F5344CB8AC3E}">
        <p14:creationId xmlns:p14="http://schemas.microsoft.com/office/powerpoint/2010/main" val="707559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a:t>6. Use of data</a:t>
            </a:r>
          </a:p>
        </p:txBody>
      </p:sp>
      <p:sp>
        <p:nvSpPr>
          <p:cNvPr id="3" name="Content Placeholder 2"/>
          <p:cNvSpPr>
            <a:spLocks noGrp="1"/>
          </p:cNvSpPr>
          <p:nvPr>
            <p:ph idx="1"/>
          </p:nvPr>
        </p:nvSpPr>
        <p:spPr/>
        <p:txBody>
          <a:bodyPr>
            <a:normAutofit/>
          </a:bodyPr>
          <a:lstStyle/>
          <a:p>
            <a:pPr lvl="0"/>
            <a:r>
              <a:rPr lang="en-GB" sz="2000"/>
              <a:t>Data includes both health and genomic information that can be securely accessed on an ongoing basis by NHS healthcare professionals.</a:t>
            </a:r>
          </a:p>
          <a:p>
            <a:pPr lvl="0"/>
            <a:r>
              <a:rPr lang="en-GB" sz="2000"/>
              <a:t>National (identifiable) and international (not identifiable) comparison of data for greater understanding of significance of any results found.</a:t>
            </a:r>
          </a:p>
          <a:p>
            <a:pPr lvl="0"/>
            <a:r>
              <a:rPr lang="en-GB" sz="2000"/>
              <a:t>Genetic variant(s) may be shared for relatives to access testing.</a:t>
            </a:r>
          </a:p>
          <a:p>
            <a:pPr lvl="0"/>
            <a:r>
              <a:rPr lang="en-GB" sz="2000"/>
              <a:t>Genomic data may be reanalysed in future as new evidence can occasionally change results over time.</a:t>
            </a:r>
          </a:p>
        </p:txBody>
      </p:sp>
      <p:sp>
        <p:nvSpPr>
          <p:cNvPr id="7" name="TextBox 6">
            <a:extLst>
              <a:ext uri="{FF2B5EF4-FFF2-40B4-BE49-F238E27FC236}">
                <a16:creationId xmlns:a16="http://schemas.microsoft.com/office/drawing/2014/main" id="{CBBB52BE-1053-47AF-B11E-AB53FF2985ED}"/>
              </a:ext>
            </a:extLst>
          </p:cNvPr>
          <p:cNvSpPr txBox="1"/>
          <p:nvPr/>
        </p:nvSpPr>
        <p:spPr>
          <a:xfrm>
            <a:off x="7177415" y="1"/>
            <a:ext cx="1966585" cy="414810"/>
          </a:xfrm>
          <a:prstGeom prst="rect">
            <a:avLst/>
          </a:prstGeom>
          <a:solidFill>
            <a:schemeClr val="tx1">
              <a:lumMod val="50000"/>
              <a:lumOff val="50000"/>
            </a:schemeClr>
          </a:solidFill>
        </p:spPr>
        <p:txBody>
          <a:bodyPr wrap="none" rtlCol="0" anchor="b" anchorCtr="0">
            <a:noAutofit/>
          </a:bodyPr>
          <a:lstStyle/>
          <a:p>
            <a:pPr algn="ctr"/>
            <a:r>
              <a:rPr lang="en-GB" sz="2000">
                <a:solidFill>
                  <a:schemeClr val="bg1"/>
                </a:solidFill>
              </a:rPr>
              <a:t>RARE DISEASES</a:t>
            </a:r>
          </a:p>
        </p:txBody>
      </p:sp>
      <p:grpSp>
        <p:nvGrpSpPr>
          <p:cNvPr id="10" name="Group 9">
            <a:extLst>
              <a:ext uri="{FF2B5EF4-FFF2-40B4-BE49-F238E27FC236}">
                <a16:creationId xmlns:a16="http://schemas.microsoft.com/office/drawing/2014/main" id="{C22695F9-CA09-4C8A-8281-FE60A39D2463}"/>
              </a:ext>
            </a:extLst>
          </p:cNvPr>
          <p:cNvGrpSpPr/>
          <p:nvPr/>
        </p:nvGrpSpPr>
        <p:grpSpPr>
          <a:xfrm>
            <a:off x="7804948" y="5499314"/>
            <a:ext cx="1188000" cy="1188000"/>
            <a:chOff x="7804948" y="5499314"/>
            <a:chExt cx="1188000" cy="1188000"/>
          </a:xfrm>
        </p:grpSpPr>
        <p:sp>
          <p:nvSpPr>
            <p:cNvPr id="5" name="Oval 4">
              <a:extLst>
                <a:ext uri="{FF2B5EF4-FFF2-40B4-BE49-F238E27FC236}">
                  <a16:creationId xmlns:a16="http://schemas.microsoft.com/office/drawing/2014/main" id="{E64DFEAC-622C-4BC8-BE81-750D5BA71C5F}"/>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Server">
              <a:extLst>
                <a:ext uri="{FF2B5EF4-FFF2-40B4-BE49-F238E27FC236}">
                  <a16:creationId xmlns:a16="http://schemas.microsoft.com/office/drawing/2014/main" id="{222D5BE1-E593-463F-B3B0-995B43E79CC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41748" y="5623115"/>
              <a:ext cx="914400" cy="914400"/>
            </a:xfrm>
            <a:prstGeom prst="rect">
              <a:avLst/>
            </a:prstGeom>
          </p:spPr>
        </p:pic>
      </p:grpSp>
    </p:spTree>
    <p:extLst>
      <p:ext uri="{BB962C8B-B14F-4D97-AF65-F5344CB8AC3E}">
        <p14:creationId xmlns:p14="http://schemas.microsoft.com/office/powerpoint/2010/main" val="474989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F977-04F0-49B0-96B4-8F95B41BF169}"/>
              </a:ext>
            </a:extLst>
          </p:cNvPr>
          <p:cNvSpPr>
            <a:spLocks noGrp="1"/>
          </p:cNvSpPr>
          <p:nvPr>
            <p:ph type="title"/>
          </p:nvPr>
        </p:nvSpPr>
        <p:spPr/>
        <p:txBody>
          <a:bodyPr>
            <a:normAutofit/>
          </a:bodyPr>
          <a:lstStyle/>
          <a:p>
            <a:r>
              <a:rPr lang="en-US" sz="3600"/>
              <a:t>Before you start…</a:t>
            </a:r>
            <a:endParaRPr lang="en-GB" sz="3600"/>
          </a:p>
        </p:txBody>
      </p:sp>
      <p:sp>
        <p:nvSpPr>
          <p:cNvPr id="3" name="Content Placeholder 2">
            <a:extLst>
              <a:ext uri="{FF2B5EF4-FFF2-40B4-BE49-F238E27FC236}">
                <a16:creationId xmlns:a16="http://schemas.microsoft.com/office/drawing/2014/main" id="{A187C778-6700-48AB-A821-F7F85D614351}"/>
              </a:ext>
            </a:extLst>
          </p:cNvPr>
          <p:cNvSpPr>
            <a:spLocks noGrp="1"/>
          </p:cNvSpPr>
          <p:nvPr>
            <p:ph idx="1"/>
          </p:nvPr>
        </p:nvSpPr>
        <p:spPr>
          <a:xfrm>
            <a:off x="628649" y="1343634"/>
            <a:ext cx="8216481" cy="4839870"/>
          </a:xfrm>
        </p:spPr>
        <p:txBody>
          <a:bodyPr>
            <a:noAutofit/>
          </a:bodyPr>
          <a:lstStyle/>
          <a:p>
            <a:pPr marL="0" indent="0">
              <a:lnSpc>
                <a:spcPct val="100000"/>
              </a:lnSpc>
              <a:spcBef>
                <a:spcPts val="400"/>
              </a:spcBef>
              <a:spcAft>
                <a:spcPts val="600"/>
              </a:spcAft>
              <a:buNone/>
            </a:pPr>
            <a:r>
              <a:rPr lang="en-US" sz="2000" b="1" dirty="0"/>
              <a:t>Is WGS the right test for my patient? </a:t>
            </a:r>
          </a:p>
          <a:p>
            <a:pPr>
              <a:lnSpc>
                <a:spcPct val="100000"/>
              </a:lnSpc>
              <a:spcBef>
                <a:spcPts val="400"/>
              </a:spcBef>
              <a:spcAft>
                <a:spcPts val="600"/>
              </a:spcAft>
            </a:pPr>
            <a:r>
              <a:rPr lang="en-US" sz="2000" dirty="0"/>
              <a:t>Check the National Genomic Test Directory.</a:t>
            </a:r>
          </a:p>
          <a:p>
            <a:pPr>
              <a:lnSpc>
                <a:spcPct val="100000"/>
              </a:lnSpc>
              <a:spcBef>
                <a:spcPts val="400"/>
              </a:spcBef>
              <a:spcAft>
                <a:spcPts val="600"/>
              </a:spcAft>
            </a:pPr>
            <a:r>
              <a:rPr lang="en-US" sz="2000" dirty="0"/>
              <a:t>If you are uncertain, contact your GLH, as it is important to be able to manage patient expectations regarding results and research opportunities. </a:t>
            </a:r>
          </a:p>
          <a:p>
            <a:pPr marL="0" indent="0">
              <a:lnSpc>
                <a:spcPct val="100000"/>
              </a:lnSpc>
              <a:spcBef>
                <a:spcPts val="400"/>
              </a:spcBef>
              <a:spcAft>
                <a:spcPts val="600"/>
              </a:spcAft>
              <a:buNone/>
            </a:pPr>
            <a:r>
              <a:rPr lang="en-US" sz="2000" b="1" dirty="0"/>
              <a:t>Do I have the right clinical information? </a:t>
            </a:r>
          </a:p>
          <a:p>
            <a:pPr>
              <a:lnSpc>
                <a:spcPct val="100000"/>
              </a:lnSpc>
              <a:spcBef>
                <a:spcPts val="400"/>
              </a:spcBef>
              <a:spcAft>
                <a:spcPts val="600"/>
              </a:spcAft>
            </a:pPr>
            <a:r>
              <a:rPr lang="en-US" sz="2000" dirty="0"/>
              <a:t>Diagnostic details of </a:t>
            </a:r>
            <a:r>
              <a:rPr lang="en-US" sz="2000" dirty="0" err="1"/>
              <a:t>tumour</a:t>
            </a:r>
            <a:r>
              <a:rPr lang="en-US" sz="2000" dirty="0"/>
              <a:t> type based on </a:t>
            </a:r>
            <a:r>
              <a:rPr lang="en-US" sz="2000" dirty="0" err="1"/>
              <a:t>histopathogy</a:t>
            </a:r>
            <a:r>
              <a:rPr lang="en-US" sz="2000" dirty="0"/>
              <a:t>, genomic and other evaluations.</a:t>
            </a:r>
          </a:p>
          <a:p>
            <a:pPr marL="0" indent="0">
              <a:lnSpc>
                <a:spcPct val="100000"/>
              </a:lnSpc>
              <a:spcBef>
                <a:spcPts val="400"/>
              </a:spcBef>
              <a:spcAft>
                <a:spcPts val="600"/>
              </a:spcAft>
              <a:buNone/>
            </a:pPr>
            <a:r>
              <a:rPr lang="en-US" sz="2000" b="1" dirty="0"/>
              <a:t>Can I obtain the samples I need? </a:t>
            </a:r>
          </a:p>
          <a:p>
            <a:pPr>
              <a:lnSpc>
                <a:spcPct val="100000"/>
              </a:lnSpc>
              <a:spcBef>
                <a:spcPts val="400"/>
              </a:spcBef>
              <a:spcAft>
                <a:spcPts val="600"/>
              </a:spcAft>
            </a:pPr>
            <a:r>
              <a:rPr lang="en-US" sz="2000" dirty="0"/>
              <a:t>Cancer sample: </a:t>
            </a:r>
            <a:r>
              <a:rPr lang="en-US" sz="2000" dirty="0" err="1"/>
              <a:t>tumour</a:t>
            </a:r>
            <a:r>
              <a:rPr lang="en-US" sz="2000" dirty="0"/>
              <a:t>, blood or bone marrow depending on cancer type.</a:t>
            </a:r>
          </a:p>
          <a:p>
            <a:pPr>
              <a:lnSpc>
                <a:spcPct val="100000"/>
              </a:lnSpc>
              <a:spcBef>
                <a:spcPts val="400"/>
              </a:spcBef>
              <a:spcAft>
                <a:spcPts val="600"/>
              </a:spcAft>
            </a:pPr>
            <a:r>
              <a:rPr lang="en-US" sz="2000" dirty="0"/>
              <a:t>Germline sample: blood or tissue.</a:t>
            </a:r>
          </a:p>
          <a:p>
            <a:pPr lvl="1">
              <a:lnSpc>
                <a:spcPct val="100000"/>
              </a:lnSpc>
              <a:spcBef>
                <a:spcPts val="400"/>
              </a:spcBef>
              <a:spcAft>
                <a:spcPts val="600"/>
              </a:spcAft>
            </a:pPr>
            <a:endParaRPr lang="en-US" sz="2000" dirty="0"/>
          </a:p>
        </p:txBody>
      </p:sp>
      <p:grpSp>
        <p:nvGrpSpPr>
          <p:cNvPr id="7" name="Group 6">
            <a:extLst>
              <a:ext uri="{FF2B5EF4-FFF2-40B4-BE49-F238E27FC236}">
                <a16:creationId xmlns:a16="http://schemas.microsoft.com/office/drawing/2014/main" id="{077BCEBB-7BFC-4C5A-99B8-0E1F61946E48}"/>
              </a:ext>
            </a:extLst>
          </p:cNvPr>
          <p:cNvGrpSpPr/>
          <p:nvPr/>
        </p:nvGrpSpPr>
        <p:grpSpPr>
          <a:xfrm>
            <a:off x="7804948" y="5499314"/>
            <a:ext cx="1188000" cy="1188000"/>
            <a:chOff x="7804948" y="5499314"/>
            <a:chExt cx="1188000" cy="1188000"/>
          </a:xfrm>
        </p:grpSpPr>
        <p:sp>
          <p:nvSpPr>
            <p:cNvPr id="4" name="Oval 3">
              <a:extLst>
                <a:ext uri="{FF2B5EF4-FFF2-40B4-BE49-F238E27FC236}">
                  <a16:creationId xmlns:a16="http://schemas.microsoft.com/office/drawing/2014/main" id="{61BF1198-AD53-4159-914A-F22C83DC31C1}"/>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Checkmark">
              <a:extLst>
                <a:ext uri="{FF2B5EF4-FFF2-40B4-BE49-F238E27FC236}">
                  <a16:creationId xmlns:a16="http://schemas.microsoft.com/office/drawing/2014/main" id="{C64A644C-4844-4952-A91E-A48F8A6E9DE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30731" y="5645149"/>
              <a:ext cx="914400" cy="914400"/>
            </a:xfrm>
            <a:prstGeom prst="rect">
              <a:avLst/>
            </a:prstGeom>
          </p:spPr>
        </p:pic>
      </p:grpSp>
      <p:sp>
        <p:nvSpPr>
          <p:cNvPr id="10" name="TextBox 9">
            <a:extLst>
              <a:ext uri="{FF2B5EF4-FFF2-40B4-BE49-F238E27FC236}">
                <a16:creationId xmlns:a16="http://schemas.microsoft.com/office/drawing/2014/main" id="{AC1E6837-43FC-4A15-8966-0E54838D2349}"/>
              </a:ext>
            </a:extLst>
          </p:cNvPr>
          <p:cNvSpPr txBox="1"/>
          <p:nvPr/>
        </p:nvSpPr>
        <p:spPr>
          <a:xfrm>
            <a:off x="7920000" y="0"/>
            <a:ext cx="1224000" cy="414810"/>
          </a:xfrm>
          <a:prstGeom prst="rect">
            <a:avLst/>
          </a:prstGeom>
          <a:solidFill>
            <a:schemeClr val="tx1">
              <a:lumMod val="50000"/>
              <a:lumOff val="50000"/>
            </a:schemeClr>
          </a:solidFill>
        </p:spPr>
        <p:txBody>
          <a:bodyPr wrap="none" rtlCol="0" anchor="b" anchorCtr="0">
            <a:noAutofit/>
          </a:bodyPr>
          <a:lstStyle/>
          <a:p>
            <a:pPr algn="ctr"/>
            <a:r>
              <a:rPr lang="en-GB" sz="2000">
                <a:solidFill>
                  <a:schemeClr val="bg1"/>
                </a:solidFill>
              </a:rPr>
              <a:t>CANCER</a:t>
            </a:r>
          </a:p>
        </p:txBody>
      </p:sp>
    </p:spTree>
    <p:extLst>
      <p:ext uri="{BB962C8B-B14F-4D97-AF65-F5344CB8AC3E}">
        <p14:creationId xmlns:p14="http://schemas.microsoft.com/office/powerpoint/2010/main" val="1670859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FF69-83B2-43DE-8D43-E004155D780D}"/>
              </a:ext>
            </a:extLst>
          </p:cNvPr>
          <p:cNvSpPr>
            <a:spLocks noGrp="1"/>
          </p:cNvSpPr>
          <p:nvPr>
            <p:ph type="title"/>
          </p:nvPr>
        </p:nvSpPr>
        <p:spPr/>
        <p:txBody>
          <a:bodyPr>
            <a:normAutofit/>
          </a:bodyPr>
          <a:lstStyle/>
          <a:p>
            <a:r>
              <a:rPr lang="en-US" sz="3600"/>
              <a:t>1. Introduction and context of the test</a:t>
            </a:r>
            <a:endParaRPr lang="en-GB" sz="3600"/>
          </a:p>
        </p:txBody>
      </p:sp>
      <p:sp>
        <p:nvSpPr>
          <p:cNvPr id="3" name="Content Placeholder 2">
            <a:extLst>
              <a:ext uri="{FF2B5EF4-FFF2-40B4-BE49-F238E27FC236}">
                <a16:creationId xmlns:a16="http://schemas.microsoft.com/office/drawing/2014/main" id="{1CDC555D-8DF2-4696-B02D-B7A5020822E5}"/>
              </a:ext>
            </a:extLst>
          </p:cNvPr>
          <p:cNvSpPr>
            <a:spLocks noGrp="1"/>
          </p:cNvSpPr>
          <p:nvPr>
            <p:ph idx="1"/>
          </p:nvPr>
        </p:nvSpPr>
        <p:spPr>
          <a:xfrm>
            <a:off x="628650" y="1527268"/>
            <a:ext cx="7886700" cy="4915921"/>
          </a:xfrm>
        </p:spPr>
        <p:txBody>
          <a:bodyPr>
            <a:normAutofit fontScale="77500" lnSpcReduction="20000"/>
          </a:bodyPr>
          <a:lstStyle/>
          <a:p>
            <a:pPr>
              <a:lnSpc>
                <a:spcPct val="110000"/>
              </a:lnSpc>
              <a:spcBef>
                <a:spcPts val="800"/>
              </a:spcBef>
            </a:pPr>
            <a:r>
              <a:rPr lang="en-US" sz="2400"/>
              <a:t>All cancer is caused by changes in DNA; looking at these changes can help better understand the particular </a:t>
            </a:r>
            <a:r>
              <a:rPr lang="en-US" sz="2400" err="1"/>
              <a:t>tumour</a:t>
            </a:r>
            <a:r>
              <a:rPr lang="en-US" sz="2400"/>
              <a:t> in the patient.</a:t>
            </a:r>
          </a:p>
          <a:p>
            <a:pPr>
              <a:lnSpc>
                <a:spcPct val="110000"/>
              </a:lnSpc>
              <a:spcBef>
                <a:spcPts val="800"/>
              </a:spcBef>
            </a:pPr>
            <a:r>
              <a:rPr lang="en-US" sz="2400"/>
              <a:t>The primary aim of whole genome sequencing is to provide additional information about the cancer diagnosis, including:</a:t>
            </a:r>
          </a:p>
          <a:p>
            <a:pPr lvl="1">
              <a:lnSpc>
                <a:spcPct val="110000"/>
              </a:lnSpc>
              <a:spcBef>
                <a:spcPts val="800"/>
              </a:spcBef>
              <a:buFont typeface="Courier New" panose="02070309020205020404" pitchFamily="49" charset="0"/>
              <a:buChar char="o"/>
            </a:pPr>
            <a:r>
              <a:rPr lang="en-US" sz="2300"/>
              <a:t>diagnostic information (determine the exact type of </a:t>
            </a:r>
            <a:r>
              <a:rPr lang="en-US" sz="2300" err="1"/>
              <a:t>tumour</a:t>
            </a:r>
            <a:r>
              <a:rPr lang="en-US" sz="2300"/>
              <a:t> a patient has);</a:t>
            </a:r>
          </a:p>
          <a:p>
            <a:pPr lvl="1">
              <a:lnSpc>
                <a:spcPct val="110000"/>
              </a:lnSpc>
              <a:buFont typeface="Courier New" panose="02070309020205020404" pitchFamily="49" charset="0"/>
              <a:buChar char="o"/>
            </a:pPr>
            <a:r>
              <a:rPr lang="en-US" sz="2300"/>
              <a:t>prognostic information; and</a:t>
            </a:r>
          </a:p>
          <a:p>
            <a:pPr lvl="1">
              <a:lnSpc>
                <a:spcPct val="110000"/>
              </a:lnSpc>
              <a:buFont typeface="Courier New" panose="02070309020205020404" pitchFamily="49" charset="0"/>
              <a:buChar char="o"/>
            </a:pPr>
            <a:r>
              <a:rPr lang="en-US" sz="2300"/>
              <a:t>treatment information (the most effective treatment strategy, or treatments to avoid).</a:t>
            </a:r>
          </a:p>
          <a:p>
            <a:pPr>
              <a:lnSpc>
                <a:spcPct val="110000"/>
              </a:lnSpc>
              <a:spcBef>
                <a:spcPts val="800"/>
              </a:spcBef>
            </a:pPr>
            <a:r>
              <a:rPr lang="en-US" sz="2400"/>
              <a:t>Sequencing is done on the </a:t>
            </a:r>
            <a:r>
              <a:rPr lang="en-US" sz="2400" err="1"/>
              <a:t>tumour</a:t>
            </a:r>
            <a:r>
              <a:rPr lang="en-US" sz="2400"/>
              <a:t> genome and the patient’s germline (constitutional) genome for comparison.</a:t>
            </a:r>
          </a:p>
          <a:p>
            <a:pPr>
              <a:lnSpc>
                <a:spcPct val="110000"/>
              </a:lnSpc>
              <a:spcBef>
                <a:spcPts val="800"/>
              </a:spcBef>
            </a:pPr>
            <a:r>
              <a:rPr lang="en-GB" sz="2400"/>
              <a:t>Sequencing of the whole genome will take place, although analysis will initially focus on </a:t>
            </a:r>
            <a:r>
              <a:rPr lang="en-US" sz="2400"/>
              <a:t>known genes that are associated with cancer and the overall ‘signature’ of genomic changes in the </a:t>
            </a:r>
            <a:r>
              <a:rPr lang="en-US" sz="2400" err="1"/>
              <a:t>tumour</a:t>
            </a:r>
            <a:r>
              <a:rPr lang="en-US" sz="2400"/>
              <a:t>.</a:t>
            </a:r>
          </a:p>
          <a:p>
            <a:pPr>
              <a:lnSpc>
                <a:spcPct val="110000"/>
              </a:lnSpc>
              <a:spcBef>
                <a:spcPts val="800"/>
              </a:spcBef>
            </a:pPr>
            <a:r>
              <a:rPr lang="en-US" sz="2400"/>
              <a:t>In some cases, a patient may not yet have been diagnosed with </a:t>
            </a:r>
            <a:br>
              <a:rPr lang="en-US" sz="2400"/>
            </a:br>
            <a:r>
              <a:rPr lang="en-US" sz="2400"/>
              <a:t>cancer, so having initial conversations about testing their </a:t>
            </a:r>
            <a:r>
              <a:rPr lang="en-US" sz="2400" err="1"/>
              <a:t>tumour</a:t>
            </a:r>
            <a:r>
              <a:rPr lang="en-US" sz="2400"/>
              <a:t> </a:t>
            </a:r>
            <a:br>
              <a:rPr lang="en-US" sz="2400"/>
            </a:br>
            <a:r>
              <a:rPr lang="en-US" sz="2400"/>
              <a:t>may be challenging.</a:t>
            </a:r>
          </a:p>
        </p:txBody>
      </p:sp>
      <p:sp>
        <p:nvSpPr>
          <p:cNvPr id="7" name="TextBox 6">
            <a:extLst>
              <a:ext uri="{FF2B5EF4-FFF2-40B4-BE49-F238E27FC236}">
                <a16:creationId xmlns:a16="http://schemas.microsoft.com/office/drawing/2014/main" id="{5072B576-09DF-48D3-A53B-D7FB1DA4A278}"/>
              </a:ext>
            </a:extLst>
          </p:cNvPr>
          <p:cNvSpPr txBox="1"/>
          <p:nvPr/>
        </p:nvSpPr>
        <p:spPr>
          <a:xfrm>
            <a:off x="7920000" y="1"/>
            <a:ext cx="1224000" cy="414810"/>
          </a:xfrm>
          <a:prstGeom prst="rect">
            <a:avLst/>
          </a:prstGeom>
          <a:solidFill>
            <a:schemeClr val="tx1">
              <a:lumMod val="50000"/>
              <a:lumOff val="50000"/>
            </a:schemeClr>
          </a:solidFill>
        </p:spPr>
        <p:txBody>
          <a:bodyPr wrap="none" rtlCol="0" anchor="b" anchorCtr="0">
            <a:noAutofit/>
          </a:bodyPr>
          <a:lstStyle/>
          <a:p>
            <a:pPr algn="ctr"/>
            <a:r>
              <a:rPr lang="en-GB" sz="2000">
                <a:solidFill>
                  <a:schemeClr val="bg1"/>
                </a:solidFill>
              </a:rPr>
              <a:t>CANCER</a:t>
            </a:r>
          </a:p>
        </p:txBody>
      </p:sp>
      <p:sp>
        <p:nvSpPr>
          <p:cNvPr id="9" name="TextBox 8">
            <a:extLst>
              <a:ext uri="{FF2B5EF4-FFF2-40B4-BE49-F238E27FC236}">
                <a16:creationId xmlns:a16="http://schemas.microsoft.com/office/drawing/2014/main" id="{AC1E6837-43FC-4A15-8966-0E54838D2349}"/>
              </a:ext>
            </a:extLst>
          </p:cNvPr>
          <p:cNvSpPr txBox="1"/>
          <p:nvPr/>
        </p:nvSpPr>
        <p:spPr>
          <a:xfrm>
            <a:off x="7920000" y="0"/>
            <a:ext cx="1224000" cy="414810"/>
          </a:xfrm>
          <a:prstGeom prst="rect">
            <a:avLst/>
          </a:prstGeom>
          <a:solidFill>
            <a:schemeClr val="tx1">
              <a:lumMod val="50000"/>
              <a:lumOff val="50000"/>
            </a:schemeClr>
          </a:solidFill>
        </p:spPr>
        <p:txBody>
          <a:bodyPr wrap="none" rtlCol="0" anchor="b" anchorCtr="0">
            <a:noAutofit/>
          </a:bodyPr>
          <a:lstStyle/>
          <a:p>
            <a:pPr algn="ctr"/>
            <a:r>
              <a:rPr lang="en-GB" sz="2000">
                <a:solidFill>
                  <a:schemeClr val="bg1"/>
                </a:solidFill>
              </a:rPr>
              <a:t>CANCER</a:t>
            </a:r>
          </a:p>
        </p:txBody>
      </p:sp>
      <p:grpSp>
        <p:nvGrpSpPr>
          <p:cNvPr id="11" name="Group 10">
            <a:extLst>
              <a:ext uri="{FF2B5EF4-FFF2-40B4-BE49-F238E27FC236}">
                <a16:creationId xmlns:a16="http://schemas.microsoft.com/office/drawing/2014/main" id="{62E03D28-B06C-46CA-B43D-FB2A19A8DD6A}"/>
              </a:ext>
            </a:extLst>
          </p:cNvPr>
          <p:cNvGrpSpPr/>
          <p:nvPr/>
        </p:nvGrpSpPr>
        <p:grpSpPr>
          <a:xfrm>
            <a:off x="7804948" y="5499314"/>
            <a:ext cx="1188000" cy="1188000"/>
            <a:chOff x="7804948" y="5499314"/>
            <a:chExt cx="1188000" cy="1188000"/>
          </a:xfrm>
        </p:grpSpPr>
        <p:sp>
          <p:nvSpPr>
            <p:cNvPr id="5" name="Oval 4">
              <a:extLst>
                <a:ext uri="{FF2B5EF4-FFF2-40B4-BE49-F238E27FC236}">
                  <a16:creationId xmlns:a16="http://schemas.microsoft.com/office/drawing/2014/main" id="{BFCA3B29-13AB-404B-A701-A23EE80D32B4}"/>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Checklist">
              <a:extLst>
                <a:ext uri="{FF2B5EF4-FFF2-40B4-BE49-F238E27FC236}">
                  <a16:creationId xmlns:a16="http://schemas.microsoft.com/office/drawing/2014/main" id="{584983C2-AC8C-4737-9C63-7350A98C352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26645" y="5626869"/>
              <a:ext cx="914400" cy="914400"/>
            </a:xfrm>
            <a:prstGeom prst="rect">
              <a:avLst/>
            </a:prstGeom>
          </p:spPr>
        </p:pic>
      </p:grpSp>
    </p:spTree>
    <p:extLst>
      <p:ext uri="{BB962C8B-B14F-4D97-AF65-F5344CB8AC3E}">
        <p14:creationId xmlns:p14="http://schemas.microsoft.com/office/powerpoint/2010/main" val="1216685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FF69-83B2-43DE-8D43-E004155D780D}"/>
              </a:ext>
            </a:extLst>
          </p:cNvPr>
          <p:cNvSpPr>
            <a:spLocks noGrp="1"/>
          </p:cNvSpPr>
          <p:nvPr>
            <p:ph type="title"/>
          </p:nvPr>
        </p:nvSpPr>
        <p:spPr/>
        <p:txBody>
          <a:bodyPr>
            <a:normAutofit/>
          </a:bodyPr>
          <a:lstStyle/>
          <a:p>
            <a:r>
              <a:rPr lang="en-US" sz="3600"/>
              <a:t>2. What to expect from the results</a:t>
            </a:r>
            <a:endParaRPr lang="en-GB" sz="3600"/>
          </a:p>
        </p:txBody>
      </p:sp>
      <p:sp>
        <p:nvSpPr>
          <p:cNvPr id="8" name="TextBox 7">
            <a:extLst>
              <a:ext uri="{FF2B5EF4-FFF2-40B4-BE49-F238E27FC236}">
                <a16:creationId xmlns:a16="http://schemas.microsoft.com/office/drawing/2014/main" id="{09BDEDD2-4EAD-47B3-A3B7-E7032F0F2BB0}"/>
              </a:ext>
            </a:extLst>
          </p:cNvPr>
          <p:cNvSpPr txBox="1"/>
          <p:nvPr/>
        </p:nvSpPr>
        <p:spPr>
          <a:xfrm>
            <a:off x="7920000" y="0"/>
            <a:ext cx="1224000" cy="414810"/>
          </a:xfrm>
          <a:prstGeom prst="rect">
            <a:avLst/>
          </a:prstGeom>
          <a:solidFill>
            <a:schemeClr val="tx1">
              <a:lumMod val="50000"/>
              <a:lumOff val="50000"/>
            </a:schemeClr>
          </a:solidFill>
        </p:spPr>
        <p:txBody>
          <a:bodyPr wrap="none" rtlCol="0" anchor="b" anchorCtr="0">
            <a:noAutofit/>
          </a:bodyPr>
          <a:lstStyle/>
          <a:p>
            <a:pPr algn="ctr"/>
            <a:r>
              <a:rPr lang="en-GB" sz="2000">
                <a:solidFill>
                  <a:schemeClr val="bg1"/>
                </a:solidFill>
              </a:rPr>
              <a:t>CANCER</a:t>
            </a:r>
          </a:p>
        </p:txBody>
      </p:sp>
      <p:sp>
        <p:nvSpPr>
          <p:cNvPr id="14" name="Content Placeholder 2">
            <a:extLst>
              <a:ext uri="{FF2B5EF4-FFF2-40B4-BE49-F238E27FC236}">
                <a16:creationId xmlns:a16="http://schemas.microsoft.com/office/drawing/2014/main" id="{9F7D3DF6-851D-4714-BDDF-FDA70F7FC08B}"/>
              </a:ext>
            </a:extLst>
          </p:cNvPr>
          <p:cNvSpPr txBox="1">
            <a:spLocks/>
          </p:cNvSpPr>
          <p:nvPr/>
        </p:nvSpPr>
        <p:spPr>
          <a:xfrm>
            <a:off x="628649" y="1238249"/>
            <a:ext cx="8019409" cy="48814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pPr>
            <a:r>
              <a:rPr lang="en-GB" sz="1950" dirty="0"/>
              <a:t>It is important to manage patient expectations and communicate potential uncertainties regarding WGS.</a:t>
            </a:r>
          </a:p>
          <a:p>
            <a:pPr>
              <a:spcBef>
                <a:spcPts val="0"/>
              </a:spcBef>
              <a:spcAft>
                <a:spcPts val="400"/>
              </a:spcAft>
            </a:pPr>
            <a:r>
              <a:rPr lang="en-GB" sz="1950" dirty="0"/>
              <a:t>Possible results:</a:t>
            </a:r>
          </a:p>
          <a:p>
            <a:pPr lvl="1">
              <a:spcBef>
                <a:spcPts val="0"/>
              </a:spcBef>
              <a:spcAft>
                <a:spcPts val="400"/>
              </a:spcAft>
              <a:buFont typeface="Courier New" panose="02070309020205020404" pitchFamily="49" charset="0"/>
              <a:buChar char="o"/>
            </a:pPr>
            <a:r>
              <a:rPr lang="en-GB" sz="1800" dirty="0"/>
              <a:t>The test may not yield </a:t>
            </a:r>
            <a:r>
              <a:rPr lang="en-GB" sz="1800" i="1" dirty="0"/>
              <a:t>any</a:t>
            </a:r>
            <a:r>
              <a:rPr lang="en-GB" sz="1800" dirty="0"/>
              <a:t> significant findings</a:t>
            </a:r>
            <a:endParaRPr lang="en-GB" sz="1800" b="1" dirty="0"/>
          </a:p>
          <a:p>
            <a:pPr lvl="1">
              <a:spcBef>
                <a:spcPts val="0"/>
              </a:spcBef>
              <a:spcAft>
                <a:spcPts val="400"/>
              </a:spcAft>
              <a:buFont typeface="Courier New" panose="02070309020205020404" pitchFamily="49" charset="0"/>
              <a:buChar char="o"/>
            </a:pPr>
            <a:r>
              <a:rPr lang="en-GB" sz="1800" b="1" dirty="0"/>
              <a:t>Somatic variants: </a:t>
            </a:r>
            <a:r>
              <a:rPr lang="en-GB" sz="1800" dirty="0"/>
              <a:t>Results that may inform diagnosis, treatment and/or prognosis and are exclusive to the cancer (i.e. not heritable).</a:t>
            </a:r>
          </a:p>
          <a:p>
            <a:pPr lvl="1">
              <a:spcBef>
                <a:spcPts val="0"/>
              </a:spcBef>
              <a:spcAft>
                <a:spcPts val="400"/>
              </a:spcAft>
              <a:buFont typeface="Courier New" panose="02070309020205020404" pitchFamily="49" charset="0"/>
              <a:buChar char="o"/>
            </a:pPr>
            <a:r>
              <a:rPr lang="en-GB" sz="1800" b="1" dirty="0"/>
              <a:t>Germline variants: </a:t>
            </a:r>
            <a:r>
              <a:rPr lang="en-GB" sz="1800" dirty="0"/>
              <a:t>Results that may indicate an underlying predisposition to cancer and are heritable, or that indicate efficacy or sensitivity to chemotherapeutics.</a:t>
            </a:r>
          </a:p>
          <a:p>
            <a:pPr lvl="1">
              <a:spcBef>
                <a:spcPts val="0"/>
              </a:spcBef>
              <a:spcAft>
                <a:spcPts val="400"/>
              </a:spcAft>
              <a:buFont typeface="Courier New" panose="02070309020205020404" pitchFamily="49" charset="0"/>
              <a:buChar char="o"/>
            </a:pPr>
            <a:r>
              <a:rPr lang="en-GB" sz="1800" b="1" dirty="0"/>
              <a:t>Incidental findings: </a:t>
            </a:r>
            <a:r>
              <a:rPr lang="en-GB" sz="1800" dirty="0"/>
              <a:t>Unexpected results not related to the reason for testing.</a:t>
            </a:r>
          </a:p>
          <a:p>
            <a:pPr>
              <a:spcBef>
                <a:spcPts val="0"/>
              </a:spcBef>
              <a:spcAft>
                <a:spcPts val="400"/>
              </a:spcAft>
            </a:pPr>
            <a:r>
              <a:rPr lang="en-GB" sz="1950" dirty="0"/>
              <a:t>Confirm the communication process of how results will be fed back, when and by whom.</a:t>
            </a:r>
          </a:p>
          <a:p>
            <a:pPr>
              <a:spcBef>
                <a:spcPts val="0"/>
              </a:spcBef>
              <a:spcAft>
                <a:spcPts val="400"/>
              </a:spcAft>
            </a:pPr>
            <a:r>
              <a:rPr lang="en-GB" sz="1950" dirty="0"/>
              <a:t>Results will not inform about all health conditions.</a:t>
            </a:r>
          </a:p>
          <a:p>
            <a:pPr>
              <a:spcBef>
                <a:spcPts val="0"/>
              </a:spcBef>
              <a:spcAft>
                <a:spcPts val="400"/>
              </a:spcAft>
            </a:pPr>
            <a:r>
              <a:rPr lang="en-GB" sz="1950" dirty="0"/>
              <a:t>Interpretation and knowledge about results may change with </a:t>
            </a:r>
            <a:br>
              <a:rPr lang="en-GB" sz="1950" dirty="0"/>
            </a:br>
            <a:r>
              <a:rPr lang="en-GB" sz="1950" dirty="0"/>
              <a:t>new information over time.</a:t>
            </a:r>
          </a:p>
        </p:txBody>
      </p:sp>
      <p:grpSp>
        <p:nvGrpSpPr>
          <p:cNvPr id="18" name="Group 17">
            <a:extLst>
              <a:ext uri="{FF2B5EF4-FFF2-40B4-BE49-F238E27FC236}">
                <a16:creationId xmlns:a16="http://schemas.microsoft.com/office/drawing/2014/main" id="{90ABA6EE-8638-424C-A792-8DBFDB7350C2}"/>
              </a:ext>
            </a:extLst>
          </p:cNvPr>
          <p:cNvGrpSpPr/>
          <p:nvPr/>
        </p:nvGrpSpPr>
        <p:grpSpPr>
          <a:xfrm>
            <a:off x="7804948" y="5499314"/>
            <a:ext cx="1188000" cy="1188000"/>
            <a:chOff x="7804948" y="5499314"/>
            <a:chExt cx="1188000" cy="1188000"/>
          </a:xfrm>
        </p:grpSpPr>
        <p:sp>
          <p:nvSpPr>
            <p:cNvPr id="6" name="Oval 5">
              <a:extLst>
                <a:ext uri="{FF2B5EF4-FFF2-40B4-BE49-F238E27FC236}">
                  <a16:creationId xmlns:a16="http://schemas.microsoft.com/office/drawing/2014/main" id="{2727BD61-A971-4CD4-A099-2638F5850584}"/>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Question mark">
              <a:extLst>
                <a:ext uri="{FF2B5EF4-FFF2-40B4-BE49-F238E27FC236}">
                  <a16:creationId xmlns:a16="http://schemas.microsoft.com/office/drawing/2014/main" id="{69736593-4228-4F70-A773-F336E2B8EBD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37657" y="5604833"/>
              <a:ext cx="914400" cy="914400"/>
            </a:xfrm>
            <a:prstGeom prst="rect">
              <a:avLst/>
            </a:prstGeom>
          </p:spPr>
        </p:pic>
      </p:grpSp>
      <p:sp>
        <p:nvSpPr>
          <p:cNvPr id="13" name="TextBox 12">
            <a:extLst>
              <a:ext uri="{FF2B5EF4-FFF2-40B4-BE49-F238E27FC236}">
                <a16:creationId xmlns:a16="http://schemas.microsoft.com/office/drawing/2014/main" id="{9E6FDAB4-EFFD-43EB-9DE2-9FFDEC72D25C}"/>
              </a:ext>
            </a:extLst>
          </p:cNvPr>
          <p:cNvSpPr txBox="1"/>
          <p:nvPr/>
        </p:nvSpPr>
        <p:spPr>
          <a:xfrm>
            <a:off x="1354928" y="5675424"/>
            <a:ext cx="5926923" cy="969496"/>
          </a:xfrm>
          <a:prstGeom prst="rect">
            <a:avLst/>
          </a:prstGeom>
          <a:solidFill>
            <a:schemeClr val="accent4"/>
          </a:solidFill>
        </p:spPr>
        <p:txBody>
          <a:bodyPr wrap="square" lIns="504000" rtlCol="0">
            <a:spAutoFit/>
          </a:bodyPr>
          <a:lstStyle/>
          <a:p>
            <a:pPr>
              <a:spcBef>
                <a:spcPts val="0"/>
              </a:spcBef>
              <a:spcAft>
                <a:spcPts val="600"/>
              </a:spcAft>
            </a:pPr>
            <a:r>
              <a:rPr lang="en-US" sz="1900" b="1"/>
              <a:t>It is important to distinguish somatic from germline findings, given the different implications this may have for patients and their relatives.</a:t>
            </a:r>
            <a:endParaRPr lang="en-GB" sz="1900" b="1"/>
          </a:p>
        </p:txBody>
      </p:sp>
      <p:pic>
        <p:nvPicPr>
          <p:cNvPr id="15" name="Graphic 14" descr="Warning">
            <a:extLst>
              <a:ext uri="{FF2B5EF4-FFF2-40B4-BE49-F238E27FC236}">
                <a16:creationId xmlns:a16="http://schemas.microsoft.com/office/drawing/2014/main" id="{4FD16660-E586-4826-9749-FAC97492E40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7151" y="5540033"/>
            <a:ext cx="1242000" cy="1242000"/>
          </a:xfrm>
          <a:prstGeom prst="rect">
            <a:avLst/>
          </a:prstGeom>
        </p:spPr>
      </p:pic>
    </p:spTree>
    <p:extLst>
      <p:ext uri="{BB962C8B-B14F-4D97-AF65-F5344CB8AC3E}">
        <p14:creationId xmlns:p14="http://schemas.microsoft.com/office/powerpoint/2010/main" val="2774626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FF69-83B2-43DE-8D43-E004155D780D}"/>
              </a:ext>
            </a:extLst>
          </p:cNvPr>
          <p:cNvSpPr>
            <a:spLocks noGrp="1"/>
          </p:cNvSpPr>
          <p:nvPr>
            <p:ph type="title"/>
          </p:nvPr>
        </p:nvSpPr>
        <p:spPr/>
        <p:txBody>
          <a:bodyPr>
            <a:normAutofit/>
          </a:bodyPr>
          <a:lstStyle/>
          <a:p>
            <a:r>
              <a:rPr lang="en-US" sz="3600"/>
              <a:t>3. Implications for the patient</a:t>
            </a:r>
            <a:endParaRPr lang="en-GB" sz="3600"/>
          </a:p>
        </p:txBody>
      </p:sp>
      <p:sp>
        <p:nvSpPr>
          <p:cNvPr id="3" name="Content Placeholder 2">
            <a:extLst>
              <a:ext uri="{FF2B5EF4-FFF2-40B4-BE49-F238E27FC236}">
                <a16:creationId xmlns:a16="http://schemas.microsoft.com/office/drawing/2014/main" id="{1CDC555D-8DF2-4696-B02D-B7A5020822E5}"/>
              </a:ext>
            </a:extLst>
          </p:cNvPr>
          <p:cNvSpPr>
            <a:spLocks noGrp="1"/>
          </p:cNvSpPr>
          <p:nvPr>
            <p:ph idx="1"/>
          </p:nvPr>
        </p:nvSpPr>
        <p:spPr>
          <a:xfrm>
            <a:off x="628650" y="1528165"/>
            <a:ext cx="7690891" cy="4793837"/>
          </a:xfrm>
        </p:spPr>
        <p:txBody>
          <a:bodyPr>
            <a:normAutofit/>
          </a:bodyPr>
          <a:lstStyle/>
          <a:p>
            <a:pPr lvl="0"/>
            <a:r>
              <a:rPr lang="en-GB" sz="2000" dirty="0"/>
              <a:t>Potential therapeutic indications (i.e. chemotherapies or clinical trials) based on genomic results.  </a:t>
            </a:r>
          </a:p>
          <a:p>
            <a:pPr lvl="0"/>
            <a:r>
              <a:rPr lang="en-GB" sz="2000" dirty="0"/>
              <a:t>Onward referrals </a:t>
            </a:r>
            <a:r>
              <a:rPr lang="en-GB" sz="2000" i="1" dirty="0"/>
              <a:t>may</a:t>
            </a:r>
            <a:r>
              <a:rPr lang="en-GB" sz="2000" dirty="0"/>
              <a:t> be made for screening or management based on results. </a:t>
            </a:r>
          </a:p>
          <a:p>
            <a:pPr lvl="0"/>
            <a:r>
              <a:rPr lang="en-GB" sz="2000" dirty="0"/>
              <a:t>Implications for family planning and reproductive choices if a germline variant is found. </a:t>
            </a:r>
          </a:p>
          <a:p>
            <a:pPr lvl="0"/>
            <a:r>
              <a:rPr lang="en-GB" sz="2000" dirty="0"/>
              <a:t>Association of British Insurers code for disclosing genetic test results.</a:t>
            </a:r>
          </a:p>
          <a:p>
            <a:pPr marL="0" lvl="0" indent="0">
              <a:buNone/>
            </a:pPr>
            <a:r>
              <a:rPr lang="en-GB" sz="2000" b="1" dirty="0"/>
              <a:t>Addressing the impact of genomic testing:</a:t>
            </a:r>
          </a:p>
          <a:p>
            <a:pPr lvl="0"/>
            <a:r>
              <a:rPr lang="en-US" sz="2000" dirty="0"/>
              <a:t>Patients may have different expectations about the types of information a genomic test can provide, or whether their relatives can access genetic testing. </a:t>
            </a:r>
          </a:p>
          <a:p>
            <a:pPr lvl="0"/>
            <a:r>
              <a:rPr lang="en-US" sz="2000" dirty="0"/>
              <a:t>A normal result may be a relief for patients who were concerned about a possible outcome, or may be frustrating as their </a:t>
            </a:r>
            <a:br>
              <a:rPr lang="en-US" sz="2000" dirty="0"/>
            </a:br>
            <a:r>
              <a:rPr lang="en-US" sz="2000" dirty="0"/>
              <a:t>questions and concerns remain unanswered. </a:t>
            </a:r>
          </a:p>
          <a:p>
            <a:pPr lvl="0"/>
            <a:endParaRPr lang="en-GB" sz="2000" dirty="0"/>
          </a:p>
        </p:txBody>
      </p:sp>
      <p:sp>
        <p:nvSpPr>
          <p:cNvPr id="8" name="TextBox 7">
            <a:extLst>
              <a:ext uri="{FF2B5EF4-FFF2-40B4-BE49-F238E27FC236}">
                <a16:creationId xmlns:a16="http://schemas.microsoft.com/office/drawing/2014/main" id="{5732A92B-E16B-4400-A517-561D42B77A33}"/>
              </a:ext>
            </a:extLst>
          </p:cNvPr>
          <p:cNvSpPr txBox="1"/>
          <p:nvPr/>
        </p:nvSpPr>
        <p:spPr>
          <a:xfrm>
            <a:off x="7920000" y="0"/>
            <a:ext cx="1224000" cy="414810"/>
          </a:xfrm>
          <a:prstGeom prst="rect">
            <a:avLst/>
          </a:prstGeom>
          <a:solidFill>
            <a:schemeClr val="tx1">
              <a:lumMod val="50000"/>
              <a:lumOff val="50000"/>
            </a:schemeClr>
          </a:solidFill>
        </p:spPr>
        <p:txBody>
          <a:bodyPr wrap="none" rtlCol="0" anchor="b" anchorCtr="0">
            <a:noAutofit/>
          </a:bodyPr>
          <a:lstStyle/>
          <a:p>
            <a:pPr algn="ctr"/>
            <a:r>
              <a:rPr lang="en-GB" sz="2000">
                <a:solidFill>
                  <a:schemeClr val="bg1"/>
                </a:solidFill>
              </a:rPr>
              <a:t>CANCER</a:t>
            </a:r>
          </a:p>
        </p:txBody>
      </p:sp>
      <p:grpSp>
        <p:nvGrpSpPr>
          <p:cNvPr id="4" name="Group 3">
            <a:extLst>
              <a:ext uri="{FF2B5EF4-FFF2-40B4-BE49-F238E27FC236}">
                <a16:creationId xmlns:a16="http://schemas.microsoft.com/office/drawing/2014/main" id="{E83CBAE1-EF82-41EA-A354-ED837C807DC0}"/>
              </a:ext>
            </a:extLst>
          </p:cNvPr>
          <p:cNvGrpSpPr/>
          <p:nvPr/>
        </p:nvGrpSpPr>
        <p:grpSpPr>
          <a:xfrm>
            <a:off x="7804948" y="5499314"/>
            <a:ext cx="1188000" cy="1188000"/>
            <a:chOff x="7804948" y="5499314"/>
            <a:chExt cx="1188000" cy="1188000"/>
          </a:xfrm>
        </p:grpSpPr>
        <p:sp>
          <p:nvSpPr>
            <p:cNvPr id="6" name="Oval 5">
              <a:extLst>
                <a:ext uri="{FF2B5EF4-FFF2-40B4-BE49-F238E27FC236}">
                  <a16:creationId xmlns:a16="http://schemas.microsoft.com/office/drawing/2014/main" id="{6AA1DD60-B719-4BD7-9BA3-98BD3C0CF835}"/>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Confused person">
              <a:extLst>
                <a:ext uri="{FF2B5EF4-FFF2-40B4-BE49-F238E27FC236}">
                  <a16:creationId xmlns:a16="http://schemas.microsoft.com/office/drawing/2014/main" id="{DDAF2B2E-5225-489B-AC4F-DC099A81D5E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41748" y="5595769"/>
              <a:ext cx="914400" cy="914400"/>
            </a:xfrm>
            <a:prstGeom prst="rect">
              <a:avLst/>
            </a:prstGeom>
          </p:spPr>
        </p:pic>
      </p:grpSp>
    </p:spTree>
    <p:extLst>
      <p:ext uri="{BB962C8B-B14F-4D97-AF65-F5344CB8AC3E}">
        <p14:creationId xmlns:p14="http://schemas.microsoft.com/office/powerpoint/2010/main" val="892823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6046D-07FC-42F1-91DB-7C84FD109FEC}"/>
              </a:ext>
            </a:extLst>
          </p:cNvPr>
          <p:cNvSpPr>
            <a:spLocks noGrp="1"/>
          </p:cNvSpPr>
          <p:nvPr>
            <p:ph type="title"/>
          </p:nvPr>
        </p:nvSpPr>
        <p:spPr/>
        <p:txBody>
          <a:bodyPr>
            <a:normAutofit/>
          </a:bodyPr>
          <a:lstStyle/>
          <a:p>
            <a:r>
              <a:rPr lang="en-US" sz="3600"/>
              <a:t>To review before and/or after this session</a:t>
            </a:r>
            <a:endParaRPr lang="en-GB" sz="3600"/>
          </a:p>
        </p:txBody>
      </p:sp>
      <p:sp>
        <p:nvSpPr>
          <p:cNvPr id="3" name="Content Placeholder 2">
            <a:extLst>
              <a:ext uri="{FF2B5EF4-FFF2-40B4-BE49-F238E27FC236}">
                <a16:creationId xmlns:a16="http://schemas.microsoft.com/office/drawing/2014/main" id="{288C5ADD-7646-4576-A164-1E7599AB0FE8}"/>
              </a:ext>
            </a:extLst>
          </p:cNvPr>
          <p:cNvSpPr>
            <a:spLocks noGrp="1"/>
          </p:cNvSpPr>
          <p:nvPr>
            <p:ph idx="1"/>
          </p:nvPr>
        </p:nvSpPr>
        <p:spPr>
          <a:xfrm>
            <a:off x="628650" y="1586049"/>
            <a:ext cx="7886700" cy="5021317"/>
          </a:xfrm>
        </p:spPr>
        <p:txBody>
          <a:bodyPr>
            <a:normAutofit fontScale="62500" lnSpcReduction="20000"/>
          </a:bodyPr>
          <a:lstStyle/>
          <a:p>
            <a:r>
              <a:rPr lang="en-US" dirty="0"/>
              <a:t>National record of discussion forms (NHSE/I and Genomics England):</a:t>
            </a:r>
          </a:p>
          <a:p>
            <a:pPr lvl="1">
              <a:buFont typeface="Courier New" panose="02070309020205020404" pitchFamily="49" charset="0"/>
              <a:buChar char="o"/>
            </a:pPr>
            <a:r>
              <a:rPr lang="en-US" dirty="0"/>
              <a:t>Adults with capacity, parents of children and for deceased individuals</a:t>
            </a:r>
          </a:p>
          <a:p>
            <a:pPr lvl="1">
              <a:buFont typeface="Courier New" panose="02070309020205020404" pitchFamily="49" charset="0"/>
              <a:buChar char="o"/>
            </a:pPr>
            <a:r>
              <a:rPr lang="en-US" dirty="0"/>
              <a:t>Participation in the NGRL*</a:t>
            </a:r>
          </a:p>
          <a:p>
            <a:pPr lvl="1">
              <a:buFont typeface="Courier New" panose="02070309020205020404" pitchFamily="49" charset="0"/>
              <a:buChar char="o"/>
            </a:pPr>
            <a:r>
              <a:rPr lang="en-US" dirty="0"/>
              <a:t>Assent for young persons*</a:t>
            </a:r>
          </a:p>
          <a:p>
            <a:pPr lvl="1">
              <a:buFont typeface="Courier New" panose="02070309020205020404" pitchFamily="49" charset="0"/>
              <a:buChar char="o"/>
            </a:pPr>
            <a:r>
              <a:rPr lang="en-US" dirty="0"/>
              <a:t>Consultee for adults without capacity*</a:t>
            </a:r>
          </a:p>
          <a:p>
            <a:pPr lvl="1">
              <a:buFont typeface="Courier New" panose="02070309020205020404" pitchFamily="49" charset="0"/>
              <a:buChar char="o"/>
            </a:pPr>
            <a:r>
              <a:rPr lang="en-US" dirty="0"/>
              <a:t>Withdrawal form* </a:t>
            </a:r>
          </a:p>
          <a:p>
            <a:pPr marL="457200" lvl="1" indent="0">
              <a:buNone/>
            </a:pPr>
            <a:r>
              <a:rPr lang="en-US" dirty="0"/>
              <a:t>*NGRL only</a:t>
            </a:r>
          </a:p>
          <a:p>
            <a:pPr marL="457200" lvl="1" indent="0">
              <a:buNone/>
            </a:pPr>
            <a:r>
              <a:rPr lang="en-US" i="1" dirty="0"/>
              <a:t>Annotated versions are available for all forms with guide for completion</a:t>
            </a:r>
          </a:p>
          <a:p>
            <a:pPr marL="457200" lvl="1" indent="0">
              <a:buNone/>
            </a:pPr>
            <a:endParaRPr lang="en-US" sz="500" i="1" dirty="0"/>
          </a:p>
          <a:p>
            <a:r>
              <a:rPr lang="en-US" dirty="0"/>
              <a:t>Whole genome sequencing test order forms:</a:t>
            </a:r>
          </a:p>
          <a:p>
            <a:pPr lvl="1">
              <a:lnSpc>
                <a:spcPct val="120000"/>
              </a:lnSpc>
              <a:buFont typeface="Courier New" panose="02070309020205020404" pitchFamily="49" charset="0"/>
              <a:buChar char="o"/>
            </a:pPr>
            <a:r>
              <a:rPr lang="en-US" dirty="0"/>
              <a:t>Rare disease proband</a:t>
            </a:r>
          </a:p>
          <a:p>
            <a:pPr lvl="1">
              <a:buFont typeface="Courier New" panose="02070309020205020404" pitchFamily="49" charset="0"/>
              <a:buChar char="o"/>
            </a:pPr>
            <a:r>
              <a:rPr lang="en-US" dirty="0"/>
              <a:t>Rare disease family member</a:t>
            </a:r>
          </a:p>
          <a:p>
            <a:pPr lvl="1">
              <a:buFont typeface="Courier New" panose="02070309020205020404" pitchFamily="49" charset="0"/>
              <a:buChar char="o"/>
            </a:pPr>
            <a:r>
              <a:rPr lang="en-US" dirty="0"/>
              <a:t>Cancer</a:t>
            </a:r>
          </a:p>
          <a:p>
            <a:r>
              <a:rPr lang="en-US" dirty="0"/>
              <a:t>Supporting materials for patients:</a:t>
            </a:r>
          </a:p>
          <a:p>
            <a:pPr lvl="1">
              <a:buFont typeface="Courier New" panose="02070309020205020404" pitchFamily="49" charset="0"/>
              <a:buChar char="o"/>
            </a:pPr>
            <a:r>
              <a:rPr lang="en-US" dirty="0"/>
              <a:t>Having a Genomic Test information leaflet (NHS England) </a:t>
            </a:r>
          </a:p>
          <a:p>
            <a:pPr lvl="1">
              <a:buFont typeface="Courier New" panose="02070309020205020404" pitchFamily="49" charset="0"/>
              <a:buChar char="o"/>
            </a:pPr>
            <a:r>
              <a:rPr lang="en-US" dirty="0"/>
              <a:t>NGRL Frequently Asked Questions (Genomics England) </a:t>
            </a:r>
          </a:p>
          <a:p>
            <a:pPr marL="457200" lvl="1" indent="0">
              <a:buNone/>
            </a:pPr>
            <a:endParaRPr lang="en-US" sz="600" dirty="0"/>
          </a:p>
          <a:p>
            <a:r>
              <a:rPr lang="en-US" dirty="0"/>
              <a:t>Supporting materials for clinicians: </a:t>
            </a:r>
          </a:p>
          <a:p>
            <a:pPr lvl="1">
              <a:buFont typeface="Courier New" panose="02070309020205020404" pitchFamily="49" charset="0"/>
              <a:buChar char="o"/>
            </a:pPr>
            <a:r>
              <a:rPr lang="en-US" dirty="0"/>
              <a:t>Guide for clinicians requesting whole genome sequencing (GEP)</a:t>
            </a:r>
          </a:p>
          <a:p>
            <a:pPr lvl="1">
              <a:buFont typeface="Courier New" panose="02070309020205020404" pitchFamily="49" charset="0"/>
              <a:buChar char="o"/>
            </a:pPr>
            <a:r>
              <a:rPr lang="en-US" dirty="0"/>
              <a:t>Supplementary information for clinicians requesting WGS (GEP)</a:t>
            </a:r>
          </a:p>
          <a:p>
            <a:pPr lvl="1">
              <a:buFont typeface="Courier New" panose="02070309020205020404" pitchFamily="49" charset="0"/>
              <a:buChar char="o"/>
            </a:pPr>
            <a:r>
              <a:rPr lang="en-US" dirty="0"/>
              <a:t>Online course about the NGRL (GEP)</a:t>
            </a:r>
          </a:p>
        </p:txBody>
      </p:sp>
      <p:sp>
        <p:nvSpPr>
          <p:cNvPr id="7" name="Oval 6">
            <a:extLst>
              <a:ext uri="{FF2B5EF4-FFF2-40B4-BE49-F238E27FC236}">
                <a16:creationId xmlns:a16="http://schemas.microsoft.com/office/drawing/2014/main" id="{6C00F7ED-C4A6-4115-A880-A01C9117755E}"/>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Document">
            <a:extLst>
              <a:ext uri="{FF2B5EF4-FFF2-40B4-BE49-F238E27FC236}">
                <a16:creationId xmlns:a16="http://schemas.microsoft.com/office/drawing/2014/main" id="{6FAD4123-1BA1-44D9-B922-466FF995D42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41339" y="5618804"/>
            <a:ext cx="914400" cy="914400"/>
          </a:xfrm>
          <a:prstGeom prst="rect">
            <a:avLst/>
          </a:prstGeom>
        </p:spPr>
      </p:pic>
    </p:spTree>
    <p:extLst>
      <p:ext uri="{BB962C8B-B14F-4D97-AF65-F5344CB8AC3E}">
        <p14:creationId xmlns:p14="http://schemas.microsoft.com/office/powerpoint/2010/main" val="2474507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a:t>4. Implications for family members</a:t>
            </a:r>
          </a:p>
        </p:txBody>
      </p:sp>
      <p:sp>
        <p:nvSpPr>
          <p:cNvPr id="3" name="Content Placeholder 2"/>
          <p:cNvSpPr>
            <a:spLocks noGrp="1"/>
          </p:cNvSpPr>
          <p:nvPr>
            <p:ph idx="1"/>
          </p:nvPr>
        </p:nvSpPr>
        <p:spPr/>
        <p:txBody>
          <a:bodyPr>
            <a:normAutofit/>
          </a:bodyPr>
          <a:lstStyle/>
          <a:p>
            <a:pPr lvl="0">
              <a:spcAft>
                <a:spcPts val="600"/>
              </a:spcAft>
            </a:pPr>
            <a:r>
              <a:rPr lang="en-GB" sz="2000" dirty="0"/>
              <a:t>Germline variants may be relevant to certain blood relatives.</a:t>
            </a:r>
          </a:p>
          <a:p>
            <a:pPr>
              <a:spcAft>
                <a:spcPts val="600"/>
              </a:spcAft>
            </a:pPr>
            <a:r>
              <a:rPr lang="en-GB" sz="2000" dirty="0"/>
              <a:t>Relatives may be able to access preventative screening, predictive genetic testing, and/or information about reproductive choices.</a:t>
            </a:r>
          </a:p>
          <a:p>
            <a:pPr lvl="0">
              <a:spcAft>
                <a:spcPts val="600"/>
              </a:spcAft>
            </a:pPr>
            <a:r>
              <a:rPr lang="en-GB" sz="2000" dirty="0"/>
              <a:t>Discuss the importance of sharing results with family members and strategies that may be used (e.g. ‘To whom it may concern’ letter).</a:t>
            </a:r>
          </a:p>
          <a:p>
            <a:pPr>
              <a:spcAft>
                <a:spcPts val="600"/>
              </a:spcAft>
            </a:pPr>
            <a:r>
              <a:rPr lang="en-GB" sz="2000" dirty="0"/>
              <a:t>If there are issues or concerns, consider referring for genetic counselling, either pre-test and/or following any results.</a:t>
            </a:r>
          </a:p>
          <a:p>
            <a:pPr>
              <a:spcAft>
                <a:spcPts val="600"/>
              </a:spcAft>
            </a:pPr>
            <a:endParaRPr lang="en-GB" sz="2000" dirty="0"/>
          </a:p>
        </p:txBody>
      </p:sp>
      <p:sp>
        <p:nvSpPr>
          <p:cNvPr id="8" name="TextBox 7">
            <a:extLst>
              <a:ext uri="{FF2B5EF4-FFF2-40B4-BE49-F238E27FC236}">
                <a16:creationId xmlns:a16="http://schemas.microsoft.com/office/drawing/2014/main" id="{50AD8375-16CF-4880-A9E8-F62DC4A5AF2E}"/>
              </a:ext>
            </a:extLst>
          </p:cNvPr>
          <p:cNvSpPr txBox="1"/>
          <p:nvPr/>
        </p:nvSpPr>
        <p:spPr>
          <a:xfrm>
            <a:off x="7920000" y="0"/>
            <a:ext cx="1224000" cy="414810"/>
          </a:xfrm>
          <a:prstGeom prst="rect">
            <a:avLst/>
          </a:prstGeom>
          <a:solidFill>
            <a:schemeClr val="tx1">
              <a:lumMod val="50000"/>
              <a:lumOff val="50000"/>
            </a:schemeClr>
          </a:solidFill>
        </p:spPr>
        <p:txBody>
          <a:bodyPr wrap="none" rtlCol="0" anchor="b" anchorCtr="0">
            <a:noAutofit/>
          </a:bodyPr>
          <a:lstStyle/>
          <a:p>
            <a:pPr algn="ctr"/>
            <a:r>
              <a:rPr lang="en-GB" sz="2000">
                <a:solidFill>
                  <a:schemeClr val="bg1"/>
                </a:solidFill>
              </a:rPr>
              <a:t>CANCER</a:t>
            </a:r>
          </a:p>
        </p:txBody>
      </p:sp>
      <p:grpSp>
        <p:nvGrpSpPr>
          <p:cNvPr id="4" name="Group 3">
            <a:extLst>
              <a:ext uri="{FF2B5EF4-FFF2-40B4-BE49-F238E27FC236}">
                <a16:creationId xmlns:a16="http://schemas.microsoft.com/office/drawing/2014/main" id="{75D346B3-0E79-40C0-9D5D-9A782D210C5B}"/>
              </a:ext>
            </a:extLst>
          </p:cNvPr>
          <p:cNvGrpSpPr/>
          <p:nvPr/>
        </p:nvGrpSpPr>
        <p:grpSpPr>
          <a:xfrm>
            <a:off x="7804948" y="5499314"/>
            <a:ext cx="1188000" cy="1188000"/>
            <a:chOff x="7804948" y="5499314"/>
            <a:chExt cx="1188000" cy="1188000"/>
          </a:xfrm>
        </p:grpSpPr>
        <p:sp>
          <p:nvSpPr>
            <p:cNvPr id="6" name="Oval 5">
              <a:extLst>
                <a:ext uri="{FF2B5EF4-FFF2-40B4-BE49-F238E27FC236}">
                  <a16:creationId xmlns:a16="http://schemas.microsoft.com/office/drawing/2014/main" id="{07087074-4A4E-4046-98D9-85C070BAE3F8}"/>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Family with two children">
              <a:extLst>
                <a:ext uri="{FF2B5EF4-FFF2-40B4-BE49-F238E27FC236}">
                  <a16:creationId xmlns:a16="http://schemas.microsoft.com/office/drawing/2014/main" id="{F02B0016-C365-4DAE-9DA3-75A32E8537F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22400" y="5581802"/>
              <a:ext cx="914400" cy="914400"/>
            </a:xfrm>
            <a:prstGeom prst="rect">
              <a:avLst/>
            </a:prstGeom>
          </p:spPr>
        </p:pic>
      </p:grpSp>
    </p:spTree>
    <p:extLst>
      <p:ext uri="{BB962C8B-B14F-4D97-AF65-F5344CB8AC3E}">
        <p14:creationId xmlns:p14="http://schemas.microsoft.com/office/powerpoint/2010/main" val="2333826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a:t>5. Use of samples</a:t>
            </a:r>
          </a:p>
        </p:txBody>
      </p:sp>
      <p:sp>
        <p:nvSpPr>
          <p:cNvPr id="3" name="Content Placeholder 2"/>
          <p:cNvSpPr>
            <a:spLocks noGrp="1"/>
          </p:cNvSpPr>
          <p:nvPr>
            <p:ph idx="1"/>
          </p:nvPr>
        </p:nvSpPr>
        <p:spPr/>
        <p:txBody>
          <a:bodyPr>
            <a:normAutofit/>
          </a:bodyPr>
          <a:lstStyle/>
          <a:p>
            <a:pPr lvl="0"/>
            <a:r>
              <a:rPr lang="en-GB" sz="2000" dirty="0"/>
              <a:t>DNA extracted from solid tumours or germline samples in patients with haematological malignancies are not always successful, suitable to be sequenced or achieve results.</a:t>
            </a:r>
          </a:p>
          <a:p>
            <a:pPr lvl="0"/>
            <a:r>
              <a:rPr lang="en-GB" sz="2000" dirty="0"/>
              <a:t>Samples will be stored in the local Genomic Laboratory Hub and can be accessed by other labs within the NHS Genomic Medicine Service.</a:t>
            </a:r>
          </a:p>
          <a:p>
            <a:pPr lvl="0"/>
            <a:r>
              <a:rPr lang="en-GB" sz="2000" dirty="0"/>
              <a:t>Stored samples may be used for further genomic tests in the future with appropriate consent.</a:t>
            </a:r>
          </a:p>
          <a:p>
            <a:pPr lvl="0"/>
            <a:r>
              <a:rPr lang="en-GB" sz="2000" dirty="0"/>
              <a:t>Samples can be used as a control for testing other individuals, including family members.</a:t>
            </a:r>
          </a:p>
          <a:p>
            <a:pPr lvl="0"/>
            <a:r>
              <a:rPr lang="en-GB" sz="2000" dirty="0"/>
              <a:t>De-identified samples may be used for lab test development or quality control procedures.</a:t>
            </a:r>
          </a:p>
          <a:p>
            <a:endParaRPr lang="en-GB" sz="2000" dirty="0"/>
          </a:p>
        </p:txBody>
      </p:sp>
      <p:sp>
        <p:nvSpPr>
          <p:cNvPr id="8" name="TextBox 7">
            <a:extLst>
              <a:ext uri="{FF2B5EF4-FFF2-40B4-BE49-F238E27FC236}">
                <a16:creationId xmlns:a16="http://schemas.microsoft.com/office/drawing/2014/main" id="{08D9ED67-982F-4054-A84B-F3D52EABBEC2}"/>
              </a:ext>
            </a:extLst>
          </p:cNvPr>
          <p:cNvSpPr txBox="1"/>
          <p:nvPr/>
        </p:nvSpPr>
        <p:spPr>
          <a:xfrm>
            <a:off x="7920000" y="0"/>
            <a:ext cx="1224000" cy="414810"/>
          </a:xfrm>
          <a:prstGeom prst="rect">
            <a:avLst/>
          </a:prstGeom>
          <a:solidFill>
            <a:schemeClr val="tx1">
              <a:lumMod val="50000"/>
              <a:lumOff val="50000"/>
            </a:schemeClr>
          </a:solidFill>
        </p:spPr>
        <p:txBody>
          <a:bodyPr wrap="none" rtlCol="0" anchor="b" anchorCtr="0">
            <a:noAutofit/>
          </a:bodyPr>
          <a:lstStyle/>
          <a:p>
            <a:pPr algn="ctr"/>
            <a:r>
              <a:rPr lang="en-GB" sz="2000">
                <a:solidFill>
                  <a:schemeClr val="bg1"/>
                </a:solidFill>
              </a:rPr>
              <a:t>CANCER</a:t>
            </a:r>
          </a:p>
        </p:txBody>
      </p:sp>
      <p:grpSp>
        <p:nvGrpSpPr>
          <p:cNvPr id="4" name="Group 3">
            <a:extLst>
              <a:ext uri="{FF2B5EF4-FFF2-40B4-BE49-F238E27FC236}">
                <a16:creationId xmlns:a16="http://schemas.microsoft.com/office/drawing/2014/main" id="{FE2E6A91-B49D-4233-B1CA-3A580FCB393E}"/>
              </a:ext>
            </a:extLst>
          </p:cNvPr>
          <p:cNvGrpSpPr/>
          <p:nvPr/>
        </p:nvGrpSpPr>
        <p:grpSpPr>
          <a:xfrm>
            <a:off x="7804948" y="5499314"/>
            <a:ext cx="1188000" cy="1188000"/>
            <a:chOff x="7804948" y="5499314"/>
            <a:chExt cx="1188000" cy="1188000"/>
          </a:xfrm>
        </p:grpSpPr>
        <p:sp>
          <p:nvSpPr>
            <p:cNvPr id="6" name="Oval 5">
              <a:extLst>
                <a:ext uri="{FF2B5EF4-FFF2-40B4-BE49-F238E27FC236}">
                  <a16:creationId xmlns:a16="http://schemas.microsoft.com/office/drawing/2014/main" id="{F9EDA663-13D9-442C-BC6C-3D25E81628B7}"/>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Test tubes">
              <a:extLst>
                <a:ext uri="{FF2B5EF4-FFF2-40B4-BE49-F238E27FC236}">
                  <a16:creationId xmlns:a16="http://schemas.microsoft.com/office/drawing/2014/main" id="{F0F0E8DB-3E2E-40C4-8EE0-7CB1FAC97D9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37660" y="5604833"/>
              <a:ext cx="914400" cy="914400"/>
            </a:xfrm>
            <a:prstGeom prst="rect">
              <a:avLst/>
            </a:prstGeom>
          </p:spPr>
        </p:pic>
      </p:grpSp>
    </p:spTree>
    <p:extLst>
      <p:ext uri="{BB962C8B-B14F-4D97-AF65-F5344CB8AC3E}">
        <p14:creationId xmlns:p14="http://schemas.microsoft.com/office/powerpoint/2010/main" val="45154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a:t>6. Use of data</a:t>
            </a:r>
          </a:p>
        </p:txBody>
      </p:sp>
      <p:sp>
        <p:nvSpPr>
          <p:cNvPr id="3" name="Content Placeholder 2"/>
          <p:cNvSpPr>
            <a:spLocks noGrp="1"/>
          </p:cNvSpPr>
          <p:nvPr>
            <p:ph idx="1"/>
          </p:nvPr>
        </p:nvSpPr>
        <p:spPr/>
        <p:txBody>
          <a:bodyPr>
            <a:normAutofit/>
          </a:bodyPr>
          <a:lstStyle/>
          <a:p>
            <a:pPr lvl="0"/>
            <a:r>
              <a:rPr lang="en-GB" sz="2000" dirty="0"/>
              <a:t>Data includes both health and genomic information that can be securely accessed on an ongoing basis by NHS healthcare professionals.</a:t>
            </a:r>
          </a:p>
          <a:p>
            <a:pPr lvl="0"/>
            <a:r>
              <a:rPr lang="en-GB" sz="2000" dirty="0"/>
              <a:t>National (identifiable) and international (not identifiable) comparison of data for greater understanding of significance of any results found.</a:t>
            </a:r>
          </a:p>
          <a:p>
            <a:pPr lvl="0"/>
            <a:r>
              <a:rPr lang="en-GB" sz="2000" dirty="0"/>
              <a:t>Germline variant(s) may be shared for relatives to access testing. </a:t>
            </a:r>
          </a:p>
          <a:p>
            <a:pPr lvl="0"/>
            <a:r>
              <a:rPr lang="en-GB" sz="2000" dirty="0"/>
              <a:t>Genomic data may be reanalysed in future as new evidence can occasionally change results over time.</a:t>
            </a:r>
          </a:p>
        </p:txBody>
      </p:sp>
      <p:sp>
        <p:nvSpPr>
          <p:cNvPr id="8" name="TextBox 7">
            <a:extLst>
              <a:ext uri="{FF2B5EF4-FFF2-40B4-BE49-F238E27FC236}">
                <a16:creationId xmlns:a16="http://schemas.microsoft.com/office/drawing/2014/main" id="{7BBD4588-552F-4FA9-8956-84FF689EA2F0}"/>
              </a:ext>
            </a:extLst>
          </p:cNvPr>
          <p:cNvSpPr txBox="1"/>
          <p:nvPr/>
        </p:nvSpPr>
        <p:spPr>
          <a:xfrm>
            <a:off x="7920000" y="0"/>
            <a:ext cx="1224000" cy="414810"/>
          </a:xfrm>
          <a:prstGeom prst="rect">
            <a:avLst/>
          </a:prstGeom>
          <a:solidFill>
            <a:schemeClr val="tx1">
              <a:lumMod val="50000"/>
              <a:lumOff val="50000"/>
            </a:schemeClr>
          </a:solidFill>
        </p:spPr>
        <p:txBody>
          <a:bodyPr wrap="none" rtlCol="0" anchor="b" anchorCtr="0">
            <a:noAutofit/>
          </a:bodyPr>
          <a:lstStyle/>
          <a:p>
            <a:pPr algn="ctr"/>
            <a:r>
              <a:rPr lang="en-GB" sz="2000">
                <a:solidFill>
                  <a:schemeClr val="bg1"/>
                </a:solidFill>
              </a:rPr>
              <a:t>CANCER</a:t>
            </a:r>
          </a:p>
        </p:txBody>
      </p:sp>
      <p:grpSp>
        <p:nvGrpSpPr>
          <p:cNvPr id="4" name="Group 3">
            <a:extLst>
              <a:ext uri="{FF2B5EF4-FFF2-40B4-BE49-F238E27FC236}">
                <a16:creationId xmlns:a16="http://schemas.microsoft.com/office/drawing/2014/main" id="{EE226223-D44E-4049-84DD-13E4E324C027}"/>
              </a:ext>
            </a:extLst>
          </p:cNvPr>
          <p:cNvGrpSpPr/>
          <p:nvPr/>
        </p:nvGrpSpPr>
        <p:grpSpPr>
          <a:xfrm>
            <a:off x="7804948" y="5499314"/>
            <a:ext cx="1188000" cy="1188000"/>
            <a:chOff x="7804948" y="5499314"/>
            <a:chExt cx="1188000" cy="1188000"/>
          </a:xfrm>
        </p:grpSpPr>
        <p:sp>
          <p:nvSpPr>
            <p:cNvPr id="6" name="Oval 5">
              <a:extLst>
                <a:ext uri="{FF2B5EF4-FFF2-40B4-BE49-F238E27FC236}">
                  <a16:creationId xmlns:a16="http://schemas.microsoft.com/office/drawing/2014/main" id="{B056EEFE-5F4C-4C1C-A660-F1E104C2DBD7}"/>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Server">
              <a:extLst>
                <a:ext uri="{FF2B5EF4-FFF2-40B4-BE49-F238E27FC236}">
                  <a16:creationId xmlns:a16="http://schemas.microsoft.com/office/drawing/2014/main" id="{395A4252-8B8C-4DB5-A719-27B4FEFC76C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41748" y="5623115"/>
              <a:ext cx="914400" cy="914400"/>
            </a:xfrm>
            <a:prstGeom prst="rect">
              <a:avLst/>
            </a:prstGeom>
          </p:spPr>
        </p:pic>
      </p:grpSp>
    </p:spTree>
    <p:extLst>
      <p:ext uri="{BB962C8B-B14F-4D97-AF65-F5344CB8AC3E}">
        <p14:creationId xmlns:p14="http://schemas.microsoft.com/office/powerpoint/2010/main" val="219959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79DEB-6F3C-4D2A-BD14-4A24EF103F32}"/>
              </a:ext>
            </a:extLst>
          </p:cNvPr>
          <p:cNvSpPr>
            <a:spLocks noGrp="1"/>
          </p:cNvSpPr>
          <p:nvPr>
            <p:ph type="title"/>
          </p:nvPr>
        </p:nvSpPr>
        <p:spPr>
          <a:xfrm>
            <a:off x="628649" y="298451"/>
            <a:ext cx="8232809" cy="1325563"/>
          </a:xfrm>
        </p:spPr>
        <p:txBody>
          <a:bodyPr>
            <a:normAutofit/>
          </a:bodyPr>
          <a:lstStyle/>
          <a:p>
            <a:r>
              <a:rPr lang="en-US" sz="3600" dirty="0"/>
              <a:t>National Genomic Research Library (NGRL)</a:t>
            </a:r>
            <a:endParaRPr lang="en-GB" sz="3600" dirty="0"/>
          </a:p>
        </p:txBody>
      </p:sp>
      <p:sp>
        <p:nvSpPr>
          <p:cNvPr id="3" name="Content Placeholder 2">
            <a:extLst>
              <a:ext uri="{FF2B5EF4-FFF2-40B4-BE49-F238E27FC236}">
                <a16:creationId xmlns:a16="http://schemas.microsoft.com/office/drawing/2014/main" id="{ACF2C925-AC43-4320-ADED-5AEE1960DCC3}"/>
              </a:ext>
            </a:extLst>
          </p:cNvPr>
          <p:cNvSpPr>
            <a:spLocks noGrp="1"/>
          </p:cNvSpPr>
          <p:nvPr>
            <p:ph idx="1"/>
          </p:nvPr>
        </p:nvSpPr>
        <p:spPr>
          <a:xfrm>
            <a:off x="628650" y="1561217"/>
            <a:ext cx="7886700" cy="4785382"/>
          </a:xfrm>
        </p:spPr>
        <p:txBody>
          <a:bodyPr>
            <a:normAutofit/>
          </a:bodyPr>
          <a:lstStyle/>
          <a:p>
            <a:pPr algn="just"/>
            <a:r>
              <a:rPr lang="en-US" sz="2000" dirty="0"/>
              <a:t>A similar offer to the 100,000 Genomes Project, but patients have a distinct choice from having clinical testing in the NHS Genomic Medicine Service. </a:t>
            </a:r>
          </a:p>
          <a:p>
            <a:pPr algn="just"/>
            <a:r>
              <a:rPr lang="en-US" sz="2000" dirty="0"/>
              <a:t>Aims to provide equity of access to research opportunities, and to accelerate diagnosis, discovery, development of new biomarkers, diagnostics and therapeutic agents. </a:t>
            </a:r>
          </a:p>
          <a:p>
            <a:pPr algn="just"/>
            <a:r>
              <a:rPr lang="en-US" sz="2000" dirty="0"/>
              <a:t>Not an individual research study, but a single, national secure resource of patient data that can be viewed in one environment, comprising:</a:t>
            </a:r>
          </a:p>
          <a:p>
            <a:pPr lvl="1" algn="just">
              <a:buFont typeface="Courier New" panose="02070309020205020404" pitchFamily="49" charset="0"/>
              <a:buChar char="o"/>
            </a:pPr>
            <a:r>
              <a:rPr lang="en-US" sz="2000" dirty="0"/>
              <a:t>genomic sequence data; and</a:t>
            </a:r>
          </a:p>
          <a:p>
            <a:pPr lvl="1" algn="just">
              <a:buFont typeface="Courier New" panose="02070309020205020404" pitchFamily="49" charset="0"/>
              <a:buChar char="o"/>
            </a:pPr>
            <a:r>
              <a:rPr lang="en-US" sz="2000" dirty="0"/>
              <a:t>health records, including hospital and community records, NHS Digital information, disease registries.</a:t>
            </a:r>
          </a:p>
          <a:p>
            <a:pPr algn="just"/>
            <a:r>
              <a:rPr lang="en-US" sz="2000" dirty="0"/>
              <a:t>Protocol and materials approved by a Research Ethics Committee governed by the Health Research Authority. </a:t>
            </a:r>
          </a:p>
        </p:txBody>
      </p:sp>
      <p:grpSp>
        <p:nvGrpSpPr>
          <p:cNvPr id="8" name="Group 7">
            <a:extLst>
              <a:ext uri="{FF2B5EF4-FFF2-40B4-BE49-F238E27FC236}">
                <a16:creationId xmlns:a16="http://schemas.microsoft.com/office/drawing/2014/main" id="{EE8475AA-B7CD-4F17-A154-682253C9D0CA}"/>
              </a:ext>
            </a:extLst>
          </p:cNvPr>
          <p:cNvGrpSpPr/>
          <p:nvPr/>
        </p:nvGrpSpPr>
        <p:grpSpPr>
          <a:xfrm>
            <a:off x="7804948" y="5499314"/>
            <a:ext cx="1188000" cy="1188000"/>
            <a:chOff x="7804948" y="5499314"/>
            <a:chExt cx="1188000" cy="1188000"/>
          </a:xfrm>
        </p:grpSpPr>
        <p:sp>
          <p:nvSpPr>
            <p:cNvPr id="4" name="Oval 3">
              <a:extLst>
                <a:ext uri="{FF2B5EF4-FFF2-40B4-BE49-F238E27FC236}">
                  <a16:creationId xmlns:a16="http://schemas.microsoft.com/office/drawing/2014/main" id="{D349C826-E07B-44B6-AA59-90D726CA81EA}"/>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Magnifying glass">
              <a:extLst>
                <a:ext uri="{FF2B5EF4-FFF2-40B4-BE49-F238E27FC236}">
                  <a16:creationId xmlns:a16="http://schemas.microsoft.com/office/drawing/2014/main" id="{98C54DBB-22B8-4F0F-9B18-8ED29040788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26640" y="5593815"/>
              <a:ext cx="914400" cy="914400"/>
            </a:xfrm>
            <a:prstGeom prst="rect">
              <a:avLst/>
            </a:prstGeom>
          </p:spPr>
        </p:pic>
      </p:grpSp>
    </p:spTree>
    <p:extLst>
      <p:ext uri="{BB962C8B-B14F-4D97-AF65-F5344CB8AC3E}">
        <p14:creationId xmlns:p14="http://schemas.microsoft.com/office/powerpoint/2010/main" val="4097840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BBE45-F8B6-4719-893C-D4441A843393}"/>
              </a:ext>
            </a:extLst>
          </p:cNvPr>
          <p:cNvSpPr>
            <a:spLocks noGrp="1"/>
          </p:cNvSpPr>
          <p:nvPr>
            <p:ph type="title"/>
          </p:nvPr>
        </p:nvSpPr>
        <p:spPr/>
        <p:txBody>
          <a:bodyPr>
            <a:normAutofit/>
          </a:bodyPr>
          <a:lstStyle/>
          <a:p>
            <a:pPr>
              <a:lnSpc>
                <a:spcPct val="80000"/>
              </a:lnSpc>
            </a:pPr>
            <a:r>
              <a:rPr lang="en-US" sz="3600" dirty="0"/>
              <a:t>What does contributing to the NGRL mean for my patient? </a:t>
            </a:r>
            <a:endParaRPr lang="en-GB" sz="3600" dirty="0"/>
          </a:p>
        </p:txBody>
      </p:sp>
      <p:sp>
        <p:nvSpPr>
          <p:cNvPr id="3" name="Content Placeholder 2">
            <a:extLst>
              <a:ext uri="{FF2B5EF4-FFF2-40B4-BE49-F238E27FC236}">
                <a16:creationId xmlns:a16="http://schemas.microsoft.com/office/drawing/2014/main" id="{36C559C9-73B4-4A8E-8DC6-238576566D4C}"/>
              </a:ext>
            </a:extLst>
          </p:cNvPr>
          <p:cNvSpPr>
            <a:spLocks noGrp="1"/>
          </p:cNvSpPr>
          <p:nvPr>
            <p:ph idx="1"/>
          </p:nvPr>
        </p:nvSpPr>
        <p:spPr>
          <a:xfrm>
            <a:off x="512248" y="1661450"/>
            <a:ext cx="7886700" cy="5042620"/>
          </a:xfrm>
        </p:spPr>
        <p:txBody>
          <a:bodyPr>
            <a:noAutofit/>
          </a:bodyPr>
          <a:lstStyle/>
          <a:p>
            <a:pPr algn="just">
              <a:spcBef>
                <a:spcPts val="800"/>
              </a:spcBef>
              <a:spcAft>
                <a:spcPts val="600"/>
              </a:spcAft>
            </a:pPr>
            <a:r>
              <a:rPr lang="en-US" sz="2000" dirty="0"/>
              <a:t>Health and genomic records can be accessed over their lifetime to provide a clear picture of their health. </a:t>
            </a:r>
          </a:p>
          <a:p>
            <a:pPr algn="just">
              <a:spcBef>
                <a:spcPts val="800"/>
              </a:spcBef>
              <a:spcAft>
                <a:spcPts val="600"/>
              </a:spcAft>
            </a:pPr>
            <a:r>
              <a:rPr lang="en-US" sz="2000" dirty="0"/>
              <a:t>Approved researchers can access de-identified genomic and health data. </a:t>
            </a:r>
          </a:p>
          <a:p>
            <a:pPr algn="just">
              <a:spcBef>
                <a:spcPts val="800"/>
              </a:spcBef>
              <a:spcAft>
                <a:spcPts val="600"/>
              </a:spcAft>
            </a:pPr>
            <a:r>
              <a:rPr lang="en-GB" sz="2000" dirty="0"/>
              <a:t>It may or may not directly benefit individual patients.</a:t>
            </a:r>
          </a:p>
          <a:p>
            <a:pPr algn="just">
              <a:spcBef>
                <a:spcPts val="800"/>
              </a:spcBef>
              <a:spcAft>
                <a:spcPts val="600"/>
              </a:spcAft>
            </a:pPr>
            <a:r>
              <a:rPr lang="en-GB" sz="2000" dirty="0"/>
              <a:t>It may help others in the future as researchers use the data to learn more about health conditions, develop drugs or diagnostic tools, and advance personalised medicine for society as a whole.</a:t>
            </a:r>
          </a:p>
          <a:p>
            <a:pPr algn="just">
              <a:spcBef>
                <a:spcPts val="800"/>
              </a:spcBef>
              <a:spcAft>
                <a:spcPts val="600"/>
              </a:spcAft>
            </a:pPr>
            <a:r>
              <a:rPr lang="en-GB" sz="2000" dirty="0"/>
              <a:t>Patients may be contacted in the future with requests for additional data or samples, if information is found from research that might be relevant to them, or to inform them of other research opportunities.  </a:t>
            </a:r>
          </a:p>
          <a:p>
            <a:pPr algn="just">
              <a:spcBef>
                <a:spcPts val="800"/>
              </a:spcBef>
              <a:spcAft>
                <a:spcPts val="600"/>
              </a:spcAft>
            </a:pPr>
            <a:r>
              <a:rPr lang="en-US" sz="2000" dirty="0"/>
              <a:t>Participants can change their mind and withdraw at any time.</a:t>
            </a:r>
            <a:endParaRPr lang="en-GB" sz="2000" dirty="0"/>
          </a:p>
        </p:txBody>
      </p:sp>
      <p:grpSp>
        <p:nvGrpSpPr>
          <p:cNvPr id="10" name="Group 9">
            <a:extLst>
              <a:ext uri="{FF2B5EF4-FFF2-40B4-BE49-F238E27FC236}">
                <a16:creationId xmlns:a16="http://schemas.microsoft.com/office/drawing/2014/main" id="{77B1B90B-F8B1-4E36-A5CD-2E33F268359B}"/>
              </a:ext>
            </a:extLst>
          </p:cNvPr>
          <p:cNvGrpSpPr/>
          <p:nvPr/>
        </p:nvGrpSpPr>
        <p:grpSpPr>
          <a:xfrm>
            <a:off x="7804948" y="5499314"/>
            <a:ext cx="1188000" cy="1188000"/>
            <a:chOff x="7804948" y="5499314"/>
            <a:chExt cx="1188000" cy="1188000"/>
          </a:xfrm>
        </p:grpSpPr>
        <p:sp>
          <p:nvSpPr>
            <p:cNvPr id="4" name="Oval 3">
              <a:extLst>
                <a:ext uri="{FF2B5EF4-FFF2-40B4-BE49-F238E27FC236}">
                  <a16:creationId xmlns:a16="http://schemas.microsoft.com/office/drawing/2014/main" id="{FDFFE06E-904A-4850-BAB3-AC5354D40D77}"/>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Confused person">
              <a:extLst>
                <a:ext uri="{FF2B5EF4-FFF2-40B4-BE49-F238E27FC236}">
                  <a16:creationId xmlns:a16="http://schemas.microsoft.com/office/drawing/2014/main" id="{09C24FEA-58B4-4261-8BF5-CE9F1D4591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41748" y="5603063"/>
              <a:ext cx="914400" cy="914400"/>
            </a:xfrm>
            <a:prstGeom prst="rect">
              <a:avLst/>
            </a:prstGeom>
          </p:spPr>
        </p:pic>
      </p:grpSp>
    </p:spTree>
    <p:extLst>
      <p:ext uri="{BB962C8B-B14F-4D97-AF65-F5344CB8AC3E}">
        <p14:creationId xmlns:p14="http://schemas.microsoft.com/office/powerpoint/2010/main" val="3636013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79DEB-6F3C-4D2A-BD14-4A24EF103F32}"/>
              </a:ext>
            </a:extLst>
          </p:cNvPr>
          <p:cNvSpPr>
            <a:spLocks noGrp="1"/>
          </p:cNvSpPr>
          <p:nvPr>
            <p:ph type="title"/>
          </p:nvPr>
        </p:nvSpPr>
        <p:spPr/>
        <p:txBody>
          <a:bodyPr>
            <a:normAutofit/>
          </a:bodyPr>
          <a:lstStyle/>
          <a:p>
            <a:r>
              <a:rPr lang="en-US" sz="3600" dirty="0"/>
              <a:t>Accessing the NGRL</a:t>
            </a:r>
            <a:endParaRPr lang="en-GB" sz="3600" dirty="0"/>
          </a:p>
        </p:txBody>
      </p:sp>
      <p:sp>
        <p:nvSpPr>
          <p:cNvPr id="3" name="Content Placeholder 2">
            <a:extLst>
              <a:ext uri="{FF2B5EF4-FFF2-40B4-BE49-F238E27FC236}">
                <a16:creationId xmlns:a16="http://schemas.microsoft.com/office/drawing/2014/main" id="{ACF2C925-AC43-4320-ADED-5AEE1960DCC3}"/>
              </a:ext>
            </a:extLst>
          </p:cNvPr>
          <p:cNvSpPr>
            <a:spLocks noGrp="1"/>
          </p:cNvSpPr>
          <p:nvPr>
            <p:ph idx="1"/>
          </p:nvPr>
        </p:nvSpPr>
        <p:spPr>
          <a:xfrm>
            <a:off x="584404" y="1330068"/>
            <a:ext cx="7997557" cy="4971473"/>
          </a:xfrm>
        </p:spPr>
        <p:txBody>
          <a:bodyPr>
            <a:noAutofit/>
          </a:bodyPr>
          <a:lstStyle/>
          <a:p>
            <a:pPr algn="just"/>
            <a:r>
              <a:rPr lang="en-US" sz="2000" dirty="0"/>
              <a:t>Researchers must be approved and are required to detail how and why they wish to use data for health purposes. </a:t>
            </a:r>
          </a:p>
          <a:p>
            <a:pPr lvl="1" algn="just">
              <a:buFont typeface="Courier New" panose="02070309020205020404" pitchFamily="49" charset="0"/>
              <a:buChar char="o"/>
            </a:pPr>
            <a:r>
              <a:rPr lang="en-US" sz="1800" dirty="0"/>
              <a:t>Access to the research environment is like a reference library – raw data cannot be copied, downloaded or removed from the environment.</a:t>
            </a:r>
          </a:p>
          <a:p>
            <a:pPr algn="just"/>
            <a:r>
              <a:rPr lang="en-US" sz="2000" dirty="0"/>
              <a:t>Researchers that access the NGRL may be from the UK or other countries, and include:</a:t>
            </a:r>
          </a:p>
          <a:p>
            <a:pPr lvl="1" algn="just">
              <a:buFont typeface="Courier New" panose="02070309020205020404" pitchFamily="49" charset="0"/>
              <a:buChar char="o"/>
            </a:pPr>
            <a:r>
              <a:rPr lang="en-US" sz="1800" dirty="0"/>
              <a:t>individuals or groups that work within the NHS, universities or charities; and</a:t>
            </a:r>
          </a:p>
          <a:p>
            <a:pPr lvl="1" algn="just">
              <a:buFont typeface="Courier New" panose="02070309020205020404" pitchFamily="49" charset="0"/>
              <a:buChar char="o"/>
            </a:pPr>
            <a:r>
              <a:rPr lang="en-US" sz="1800" dirty="0"/>
              <a:t>private healthcare groups or commercial companies developing diagnostic tests and treatments.</a:t>
            </a:r>
          </a:p>
          <a:p>
            <a:pPr algn="just"/>
            <a:r>
              <a:rPr lang="en-US" sz="2000" dirty="0"/>
              <a:t>Governance processes are in place within Genomics England to protect data:</a:t>
            </a:r>
          </a:p>
          <a:p>
            <a:pPr lvl="1" algn="just">
              <a:buFont typeface="Courier New" panose="02070309020205020404" pitchFamily="49" charset="0"/>
              <a:buChar char="o"/>
            </a:pPr>
            <a:r>
              <a:rPr lang="en-US" sz="1800" dirty="0"/>
              <a:t>Committees in place (including members from Genomics England, NHS England and patient representatives) to review applications and oversee data access requests.</a:t>
            </a:r>
            <a:endParaRPr lang="en-GB" sz="2000" dirty="0"/>
          </a:p>
          <a:p>
            <a:pPr lvl="1" algn="just">
              <a:buFont typeface="Courier New" panose="02070309020205020404" pitchFamily="49" charset="0"/>
              <a:buChar char="o"/>
            </a:pPr>
            <a:r>
              <a:rPr lang="en-US" sz="1800" dirty="0"/>
              <a:t>‘Airlock’ process controls access and approves data transfer requests.</a:t>
            </a:r>
          </a:p>
        </p:txBody>
      </p:sp>
      <p:grpSp>
        <p:nvGrpSpPr>
          <p:cNvPr id="11" name="Group 10">
            <a:extLst>
              <a:ext uri="{FF2B5EF4-FFF2-40B4-BE49-F238E27FC236}">
                <a16:creationId xmlns:a16="http://schemas.microsoft.com/office/drawing/2014/main" id="{0EDF783F-7392-4FD5-AF85-0BC0A532BB29}"/>
              </a:ext>
            </a:extLst>
          </p:cNvPr>
          <p:cNvGrpSpPr/>
          <p:nvPr/>
        </p:nvGrpSpPr>
        <p:grpSpPr>
          <a:xfrm>
            <a:off x="7791695" y="5428751"/>
            <a:ext cx="1188000" cy="1188000"/>
            <a:chOff x="7804948" y="5499314"/>
            <a:chExt cx="1188000" cy="1188000"/>
          </a:xfrm>
        </p:grpSpPr>
        <p:sp>
          <p:nvSpPr>
            <p:cNvPr id="4" name="Oval 3">
              <a:extLst>
                <a:ext uri="{FF2B5EF4-FFF2-40B4-BE49-F238E27FC236}">
                  <a16:creationId xmlns:a16="http://schemas.microsoft.com/office/drawing/2014/main" id="{E8A9FECA-124D-4A4A-AADE-6A18B97C74DB}"/>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Server">
              <a:extLst>
                <a:ext uri="{FF2B5EF4-FFF2-40B4-BE49-F238E27FC236}">
                  <a16:creationId xmlns:a16="http://schemas.microsoft.com/office/drawing/2014/main" id="{22D1FBA6-7DD1-4F95-B60A-C6B9C9E6555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41748" y="5623115"/>
              <a:ext cx="914400" cy="914400"/>
            </a:xfrm>
            <a:prstGeom prst="rect">
              <a:avLst/>
            </a:prstGeom>
          </p:spPr>
        </p:pic>
      </p:grpSp>
    </p:spTree>
    <p:extLst>
      <p:ext uri="{BB962C8B-B14F-4D97-AF65-F5344CB8AC3E}">
        <p14:creationId xmlns:p14="http://schemas.microsoft.com/office/powerpoint/2010/main" val="1986025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4A6679-5D8E-4713-B294-64CB82A55A4C}"/>
              </a:ext>
            </a:extLst>
          </p:cNvPr>
          <p:cNvPicPr>
            <a:picLocks noChangeAspect="1"/>
          </p:cNvPicPr>
          <p:nvPr/>
        </p:nvPicPr>
        <p:blipFill rotWithShape="1">
          <a:blip r:embed="rId3"/>
          <a:srcRect l="32738" t="11852" r="33809" b="13228"/>
          <a:stretch/>
        </p:blipFill>
        <p:spPr>
          <a:xfrm>
            <a:off x="3685609" y="-18407"/>
            <a:ext cx="5458391" cy="6876407"/>
          </a:xfrm>
          <a:prstGeom prst="rect">
            <a:avLst/>
          </a:prstGeom>
        </p:spPr>
      </p:pic>
      <p:pic>
        <p:nvPicPr>
          <p:cNvPr id="10" name="Picture 9">
            <a:extLst>
              <a:ext uri="{FF2B5EF4-FFF2-40B4-BE49-F238E27FC236}">
                <a16:creationId xmlns:a16="http://schemas.microsoft.com/office/drawing/2014/main" id="{19FE5040-47DA-4183-A019-B95BA9261B14}"/>
              </a:ext>
            </a:extLst>
          </p:cNvPr>
          <p:cNvPicPr>
            <a:picLocks noChangeAspect="1"/>
          </p:cNvPicPr>
          <p:nvPr/>
        </p:nvPicPr>
        <p:blipFill rotWithShape="1">
          <a:blip r:embed="rId4"/>
          <a:srcRect l="63929" t="83598" r="21547" b="6667"/>
          <a:stretch/>
        </p:blipFill>
        <p:spPr>
          <a:xfrm>
            <a:off x="1672677" y="6104286"/>
            <a:ext cx="1971109" cy="728662"/>
          </a:xfrm>
          <a:prstGeom prst="rect">
            <a:avLst/>
          </a:prstGeom>
        </p:spPr>
      </p:pic>
      <p:sp>
        <p:nvSpPr>
          <p:cNvPr id="6" name="Content Placeholder 2">
            <a:extLst>
              <a:ext uri="{FF2B5EF4-FFF2-40B4-BE49-F238E27FC236}">
                <a16:creationId xmlns:a16="http://schemas.microsoft.com/office/drawing/2014/main" id="{E90BB6B5-B6A7-4364-ACF1-2536CEF5A615}"/>
              </a:ext>
            </a:extLst>
          </p:cNvPr>
          <p:cNvSpPr>
            <a:spLocks noGrp="1"/>
          </p:cNvSpPr>
          <p:nvPr>
            <p:ph idx="1"/>
          </p:nvPr>
        </p:nvSpPr>
        <p:spPr>
          <a:xfrm>
            <a:off x="621982" y="1716065"/>
            <a:ext cx="2747519" cy="3194137"/>
          </a:xfrm>
        </p:spPr>
        <p:txBody>
          <a:bodyPr>
            <a:noAutofit/>
          </a:bodyPr>
          <a:lstStyle/>
          <a:p>
            <a:pPr marL="0" indent="0">
              <a:buNone/>
            </a:pPr>
            <a:r>
              <a:rPr lang="en-GB" sz="2000" dirty="0"/>
              <a:t>Visualising the flow of data in the NGRL and how it is accessed and protected.</a:t>
            </a:r>
          </a:p>
          <a:p>
            <a:pPr marL="0" indent="0">
              <a:buNone/>
            </a:pPr>
            <a:endParaRPr lang="en-US" sz="1800" dirty="0"/>
          </a:p>
          <a:p>
            <a:pPr marL="0" indent="0">
              <a:buNone/>
            </a:pPr>
            <a:r>
              <a:rPr lang="en-US" sz="1800" dirty="0"/>
              <a:t>This infographic can be viewed at: </a:t>
            </a:r>
          </a:p>
          <a:p>
            <a:pPr marL="0" indent="0">
              <a:buNone/>
            </a:pPr>
            <a:r>
              <a:rPr lang="en-US" sz="1600" dirty="0">
                <a:hlinkClick r:id="rId5"/>
              </a:rPr>
              <a:t>www.genomicseducation.hee.nhs.uk/supporting-the-nhs-genomic-medicine-service/</a:t>
            </a:r>
            <a:r>
              <a:rPr lang="en-US" sz="1600" dirty="0"/>
              <a:t> </a:t>
            </a:r>
            <a:endParaRPr lang="en-GB" sz="1600" dirty="0"/>
          </a:p>
          <a:p>
            <a:pPr marL="0" indent="0">
              <a:buNone/>
            </a:pPr>
            <a:endParaRPr lang="en-GB" sz="2000" dirty="0"/>
          </a:p>
        </p:txBody>
      </p:sp>
      <p:sp>
        <p:nvSpPr>
          <p:cNvPr id="9" name="Title 1">
            <a:extLst>
              <a:ext uri="{FF2B5EF4-FFF2-40B4-BE49-F238E27FC236}">
                <a16:creationId xmlns:a16="http://schemas.microsoft.com/office/drawing/2014/main" id="{744139E6-51B8-4A58-BD4C-D1667D360D86}"/>
              </a:ext>
            </a:extLst>
          </p:cNvPr>
          <p:cNvSpPr>
            <a:spLocks noGrp="1"/>
          </p:cNvSpPr>
          <p:nvPr>
            <p:ph type="title"/>
          </p:nvPr>
        </p:nvSpPr>
        <p:spPr>
          <a:xfrm>
            <a:off x="628650" y="298451"/>
            <a:ext cx="2552961" cy="1325563"/>
          </a:xfrm>
        </p:spPr>
        <p:txBody>
          <a:bodyPr>
            <a:normAutofit/>
          </a:bodyPr>
          <a:lstStyle/>
          <a:p>
            <a:r>
              <a:rPr lang="en-US" sz="3600" dirty="0"/>
              <a:t>Accessing the NGRL</a:t>
            </a:r>
            <a:endParaRPr lang="en-GB" sz="3600" dirty="0"/>
          </a:p>
        </p:txBody>
      </p:sp>
    </p:spTree>
    <p:extLst>
      <p:ext uri="{BB962C8B-B14F-4D97-AF65-F5344CB8AC3E}">
        <p14:creationId xmlns:p14="http://schemas.microsoft.com/office/powerpoint/2010/main" val="3840455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82B9B-ED6D-4E95-B124-595A0ADB6983}"/>
              </a:ext>
            </a:extLst>
          </p:cNvPr>
          <p:cNvSpPr>
            <a:spLocks noGrp="1"/>
          </p:cNvSpPr>
          <p:nvPr>
            <p:ph type="title"/>
          </p:nvPr>
        </p:nvSpPr>
        <p:spPr/>
        <p:txBody>
          <a:bodyPr>
            <a:normAutofit/>
          </a:bodyPr>
          <a:lstStyle/>
          <a:p>
            <a:r>
              <a:rPr lang="en-US" sz="3600" dirty="0"/>
              <a:t>The research environment</a:t>
            </a:r>
            <a:endParaRPr lang="en-GB" sz="3600" dirty="0"/>
          </a:p>
        </p:txBody>
      </p:sp>
      <p:sp>
        <p:nvSpPr>
          <p:cNvPr id="4" name="Rectangle 3"/>
          <p:cNvSpPr/>
          <p:nvPr/>
        </p:nvSpPr>
        <p:spPr>
          <a:xfrm>
            <a:off x="663123" y="5839675"/>
            <a:ext cx="8693062" cy="615553"/>
          </a:xfrm>
          <a:prstGeom prst="rect">
            <a:avLst/>
          </a:prstGeom>
        </p:spPr>
        <p:txBody>
          <a:bodyPr wrap="square">
            <a:spAutoFit/>
          </a:bodyPr>
          <a:lstStyle/>
          <a:p>
            <a:r>
              <a:rPr lang="en-US" sz="1700"/>
              <a:t>Videos available at: </a:t>
            </a:r>
            <a:endParaRPr lang="en-GB" sz="1700">
              <a:hlinkClick r:id="rId3"/>
            </a:endParaRPr>
          </a:p>
          <a:p>
            <a:r>
              <a:rPr lang="en-GB" sz="1700">
                <a:hlinkClick r:id="rId3"/>
              </a:rPr>
              <a:t>https://cnfl.extge.co.uk/display/GERE/Research+Environment+Demo+Videos</a:t>
            </a:r>
            <a:endParaRPr lang="en-GB" sz="1700"/>
          </a:p>
        </p:txBody>
      </p:sp>
      <p:pic>
        <p:nvPicPr>
          <p:cNvPr id="1026" name="Picture 2"/>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16319" t="48722" r="53077" b="21994"/>
          <a:stretch/>
        </p:blipFill>
        <p:spPr bwMode="auto">
          <a:xfrm>
            <a:off x="630680" y="1340285"/>
            <a:ext cx="8071742" cy="4344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a:extLst>
              <a:ext uri="{FF2B5EF4-FFF2-40B4-BE49-F238E27FC236}">
                <a16:creationId xmlns:a16="http://schemas.microsoft.com/office/drawing/2014/main" id="{3DBA8791-F3C5-45B0-99EF-769C3FB16156}"/>
              </a:ext>
            </a:extLst>
          </p:cNvPr>
          <p:cNvGrpSpPr/>
          <p:nvPr/>
        </p:nvGrpSpPr>
        <p:grpSpPr>
          <a:xfrm>
            <a:off x="7804948" y="5499314"/>
            <a:ext cx="1188000" cy="1188000"/>
            <a:chOff x="7804948" y="5499314"/>
            <a:chExt cx="1188000" cy="1188000"/>
          </a:xfrm>
        </p:grpSpPr>
        <p:sp>
          <p:nvSpPr>
            <p:cNvPr id="5" name="Oval 4">
              <a:extLst>
                <a:ext uri="{FF2B5EF4-FFF2-40B4-BE49-F238E27FC236}">
                  <a16:creationId xmlns:a16="http://schemas.microsoft.com/office/drawing/2014/main" id="{6F98ACB7-C6F6-45F0-AC91-E00EA70A8104}"/>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Magnifying glass">
              <a:extLst>
                <a:ext uri="{FF2B5EF4-FFF2-40B4-BE49-F238E27FC236}">
                  <a16:creationId xmlns:a16="http://schemas.microsoft.com/office/drawing/2014/main" id="{590F8D55-DEB9-4D8B-A404-E85BA317EFF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26640" y="5593815"/>
              <a:ext cx="914400" cy="914400"/>
            </a:xfrm>
            <a:prstGeom prst="rect">
              <a:avLst/>
            </a:prstGeom>
          </p:spPr>
        </p:pic>
      </p:grpSp>
    </p:spTree>
    <p:extLst>
      <p:ext uri="{BB962C8B-B14F-4D97-AF65-F5344CB8AC3E}">
        <p14:creationId xmlns:p14="http://schemas.microsoft.com/office/powerpoint/2010/main" val="3426925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80000"/>
              </a:lnSpc>
            </a:pPr>
            <a:r>
              <a:rPr lang="en-GB" sz="3600" dirty="0"/>
              <a:t>Discussing the NGRL within the </a:t>
            </a:r>
            <a:br>
              <a:rPr lang="en-GB" sz="3600" dirty="0"/>
            </a:br>
            <a:r>
              <a:rPr lang="en-GB" sz="3600" dirty="0"/>
              <a:t>clinical conversation</a:t>
            </a:r>
          </a:p>
        </p:txBody>
      </p:sp>
      <p:sp>
        <p:nvSpPr>
          <p:cNvPr id="3" name="Content Placeholder 2"/>
          <p:cNvSpPr>
            <a:spLocks noGrp="1"/>
          </p:cNvSpPr>
          <p:nvPr>
            <p:ph idx="1"/>
          </p:nvPr>
        </p:nvSpPr>
        <p:spPr>
          <a:xfrm>
            <a:off x="628650" y="1583250"/>
            <a:ext cx="7886700" cy="4828567"/>
          </a:xfrm>
        </p:spPr>
        <p:txBody>
          <a:bodyPr>
            <a:noAutofit/>
          </a:bodyPr>
          <a:lstStyle/>
          <a:p>
            <a:pPr>
              <a:spcAft>
                <a:spcPts val="600"/>
              </a:spcAft>
            </a:pPr>
            <a:r>
              <a:rPr lang="en-GB" sz="2000" dirty="0"/>
              <a:t>All patients having WGS should be made aware of the NGRL at some point in their clinical pathway. </a:t>
            </a:r>
          </a:p>
          <a:p>
            <a:pPr algn="just">
              <a:spcAft>
                <a:spcPts val="600"/>
              </a:spcAft>
            </a:pPr>
            <a:r>
              <a:rPr lang="en-GB" sz="2000" dirty="0"/>
              <a:t>The clinician will need to explain that if the patient chooses to have clinical WGS, their data would still be accessed by the lab and healthcare providers in the NHS, and internationally (via a process that removes patient identifiers). </a:t>
            </a:r>
          </a:p>
          <a:p>
            <a:pPr lvl="0">
              <a:spcAft>
                <a:spcPts val="600"/>
              </a:spcAft>
            </a:pPr>
            <a:r>
              <a:rPr lang="en-GB" sz="2000" dirty="0"/>
              <a:t>The clinical test can go ahead regardless of the timing of the choice to contribute to the NGRL.</a:t>
            </a:r>
          </a:p>
          <a:p>
            <a:pPr algn="just">
              <a:spcAft>
                <a:spcPts val="600"/>
              </a:spcAft>
            </a:pPr>
            <a:r>
              <a:rPr lang="en-GB" sz="2000" dirty="0"/>
              <a:t>Some patients will want more time to decide, or delay the conversation to consider the NGRL choice at a later time. </a:t>
            </a:r>
          </a:p>
          <a:p>
            <a:r>
              <a:rPr lang="en-GB" sz="2000" dirty="0"/>
              <a:t>Information is available online for clinicians and patients </a:t>
            </a:r>
            <a:br>
              <a:rPr lang="en-GB" sz="2000" dirty="0"/>
            </a:br>
            <a:r>
              <a:rPr lang="en-GB" sz="2000" dirty="0"/>
              <a:t>to support the conversation.</a:t>
            </a:r>
          </a:p>
        </p:txBody>
      </p:sp>
      <p:grpSp>
        <p:nvGrpSpPr>
          <p:cNvPr id="6" name="Group 5">
            <a:extLst>
              <a:ext uri="{FF2B5EF4-FFF2-40B4-BE49-F238E27FC236}">
                <a16:creationId xmlns:a16="http://schemas.microsoft.com/office/drawing/2014/main" id="{75F82D35-D997-4463-812E-8B0951CCC1F4}"/>
              </a:ext>
            </a:extLst>
          </p:cNvPr>
          <p:cNvGrpSpPr/>
          <p:nvPr/>
        </p:nvGrpSpPr>
        <p:grpSpPr>
          <a:xfrm>
            <a:off x="7804948" y="5499314"/>
            <a:ext cx="1188000" cy="1188000"/>
            <a:chOff x="7804948" y="5499314"/>
            <a:chExt cx="1188000" cy="1188000"/>
          </a:xfrm>
        </p:grpSpPr>
        <p:sp>
          <p:nvSpPr>
            <p:cNvPr id="4" name="Oval 3">
              <a:extLst>
                <a:ext uri="{FF2B5EF4-FFF2-40B4-BE49-F238E27FC236}">
                  <a16:creationId xmlns:a16="http://schemas.microsoft.com/office/drawing/2014/main" id="{AEB80C23-3370-43D8-A3A8-A5B5EBFD9ACE}"/>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Chat">
              <a:extLst>
                <a:ext uri="{FF2B5EF4-FFF2-40B4-BE49-F238E27FC236}">
                  <a16:creationId xmlns:a16="http://schemas.microsoft.com/office/drawing/2014/main" id="{B2169F1A-A300-4E15-9A71-C49BFB86BF7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47059" y="5673904"/>
              <a:ext cx="914400" cy="914400"/>
            </a:xfrm>
            <a:prstGeom prst="rect">
              <a:avLst/>
            </a:prstGeom>
          </p:spPr>
        </p:pic>
      </p:grpSp>
    </p:spTree>
    <p:extLst>
      <p:ext uri="{BB962C8B-B14F-4D97-AF65-F5344CB8AC3E}">
        <p14:creationId xmlns:p14="http://schemas.microsoft.com/office/powerpoint/2010/main" val="3928118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84D6C-C0B3-4E4E-827D-3EC4B2FD267C}"/>
              </a:ext>
            </a:extLst>
          </p:cNvPr>
          <p:cNvSpPr>
            <a:spLocks noGrp="1"/>
          </p:cNvSpPr>
          <p:nvPr>
            <p:ph type="title"/>
          </p:nvPr>
        </p:nvSpPr>
        <p:spPr/>
        <p:txBody>
          <a:bodyPr>
            <a:normAutofit/>
          </a:bodyPr>
          <a:lstStyle/>
          <a:p>
            <a:r>
              <a:rPr lang="en-US" sz="3600" dirty="0"/>
              <a:t>Recording the conversation: </a:t>
            </a:r>
            <a:br>
              <a:rPr lang="en-US" sz="3600" dirty="0"/>
            </a:br>
            <a:r>
              <a:rPr lang="en-US" sz="3600" dirty="0"/>
              <a:t>do you have the forms you need? </a:t>
            </a:r>
            <a:endParaRPr lang="en-GB" sz="3600" dirty="0"/>
          </a:p>
        </p:txBody>
      </p:sp>
      <p:grpSp>
        <p:nvGrpSpPr>
          <p:cNvPr id="8" name="Group 7">
            <a:extLst>
              <a:ext uri="{FF2B5EF4-FFF2-40B4-BE49-F238E27FC236}">
                <a16:creationId xmlns:a16="http://schemas.microsoft.com/office/drawing/2014/main" id="{AE1CBBFF-56B8-4277-9157-6192BDE162E1}"/>
              </a:ext>
            </a:extLst>
          </p:cNvPr>
          <p:cNvGrpSpPr/>
          <p:nvPr/>
        </p:nvGrpSpPr>
        <p:grpSpPr>
          <a:xfrm>
            <a:off x="7804948" y="5503122"/>
            <a:ext cx="1188000" cy="1188000"/>
            <a:chOff x="7804948" y="5499314"/>
            <a:chExt cx="1188000" cy="1188000"/>
          </a:xfrm>
        </p:grpSpPr>
        <p:sp>
          <p:nvSpPr>
            <p:cNvPr id="4" name="Oval 3">
              <a:extLst>
                <a:ext uri="{FF2B5EF4-FFF2-40B4-BE49-F238E27FC236}">
                  <a16:creationId xmlns:a16="http://schemas.microsoft.com/office/drawing/2014/main" id="{9EA49218-CD40-449F-AE6E-0CC19467D5EC}"/>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Pencil">
              <a:extLst>
                <a:ext uri="{FF2B5EF4-FFF2-40B4-BE49-F238E27FC236}">
                  <a16:creationId xmlns:a16="http://schemas.microsoft.com/office/drawing/2014/main" id="{25E71B44-18C5-4634-9076-C43A8322E47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52765" y="5636114"/>
              <a:ext cx="864000" cy="864000"/>
            </a:xfrm>
            <a:prstGeom prst="rect">
              <a:avLst/>
            </a:prstGeom>
          </p:spPr>
        </p:pic>
      </p:grpSp>
      <p:graphicFrame>
        <p:nvGraphicFramePr>
          <p:cNvPr id="6" name="Table 5"/>
          <p:cNvGraphicFramePr>
            <a:graphicFrameLocks noGrp="1"/>
          </p:cNvGraphicFramePr>
          <p:nvPr>
            <p:extLst>
              <p:ext uri="{D42A27DB-BD31-4B8C-83A1-F6EECF244321}">
                <p14:modId xmlns:p14="http://schemas.microsoft.com/office/powerpoint/2010/main" val="2823556581"/>
              </p:ext>
            </p:extLst>
          </p:nvPr>
        </p:nvGraphicFramePr>
        <p:xfrm>
          <a:off x="731585" y="1619291"/>
          <a:ext cx="7886322" cy="3479178"/>
        </p:xfrm>
        <a:graphic>
          <a:graphicData uri="http://schemas.openxmlformats.org/drawingml/2006/table">
            <a:tbl>
              <a:tblPr firstRow="1" firstCol="1" bandRow="1">
                <a:tableStyleId>{5C22544A-7EE6-4342-B048-85BDC9FD1C3A}</a:tableStyleId>
              </a:tblPr>
              <a:tblGrid>
                <a:gridCol w="837105">
                  <a:extLst>
                    <a:ext uri="{9D8B030D-6E8A-4147-A177-3AD203B41FA5}">
                      <a16:colId xmlns:a16="http://schemas.microsoft.com/office/drawing/2014/main" val="20000"/>
                    </a:ext>
                  </a:extLst>
                </a:gridCol>
                <a:gridCol w="1575343">
                  <a:extLst>
                    <a:ext uri="{9D8B030D-6E8A-4147-A177-3AD203B41FA5}">
                      <a16:colId xmlns:a16="http://schemas.microsoft.com/office/drawing/2014/main" val="20001"/>
                    </a:ext>
                  </a:extLst>
                </a:gridCol>
                <a:gridCol w="1615857">
                  <a:extLst>
                    <a:ext uri="{9D8B030D-6E8A-4147-A177-3AD203B41FA5}">
                      <a16:colId xmlns:a16="http://schemas.microsoft.com/office/drawing/2014/main" val="984044812"/>
                    </a:ext>
                  </a:extLst>
                </a:gridCol>
                <a:gridCol w="2317315">
                  <a:extLst>
                    <a:ext uri="{9D8B030D-6E8A-4147-A177-3AD203B41FA5}">
                      <a16:colId xmlns:a16="http://schemas.microsoft.com/office/drawing/2014/main" val="2993659086"/>
                    </a:ext>
                  </a:extLst>
                </a:gridCol>
                <a:gridCol w="1540702">
                  <a:extLst>
                    <a:ext uri="{9D8B030D-6E8A-4147-A177-3AD203B41FA5}">
                      <a16:colId xmlns:a16="http://schemas.microsoft.com/office/drawing/2014/main" val="1481420410"/>
                    </a:ext>
                  </a:extLst>
                </a:gridCol>
              </a:tblGrid>
              <a:tr h="924481">
                <a:tc>
                  <a:txBody>
                    <a:bodyPr/>
                    <a:lstStyle/>
                    <a:p>
                      <a:pPr algn="just">
                        <a:lnSpc>
                          <a:spcPct val="115000"/>
                        </a:lnSpc>
                        <a:spcAft>
                          <a:spcPts val="0"/>
                        </a:spcAft>
                      </a:pPr>
                      <a:endParaRPr lang="en-GB"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a:effectLst/>
                        </a:rPr>
                        <a:t>Individuals </a:t>
                      </a:r>
                    </a:p>
                    <a:p>
                      <a:pPr>
                        <a:lnSpc>
                          <a:spcPct val="115000"/>
                        </a:lnSpc>
                        <a:spcAft>
                          <a:spcPts val="0"/>
                        </a:spcAft>
                      </a:pPr>
                      <a:r>
                        <a:rPr lang="en-GB" sz="1600">
                          <a:effectLst/>
                        </a:rPr>
                        <a:t>(aged 16+ years with capacity)</a:t>
                      </a:r>
                      <a:endParaRPr lang="en-GB" sz="1600">
                        <a:effectLst/>
                        <a:latin typeface="Calibri"/>
                        <a:ea typeface="Calibri"/>
                        <a:cs typeface="Times New Roman"/>
                      </a:endParaRPr>
                    </a:p>
                  </a:txBody>
                  <a:tcPr marL="68580" marR="68580" marT="0" marB="0"/>
                </a:tc>
                <a:tc>
                  <a:txBody>
                    <a:bodyPr/>
                    <a:lstStyle/>
                    <a:p>
                      <a:pPr>
                        <a:lnSpc>
                          <a:spcPct val="115000"/>
                        </a:lnSpc>
                        <a:spcAft>
                          <a:spcPts val="0"/>
                        </a:spcAft>
                      </a:pPr>
                      <a:r>
                        <a:rPr lang="en-GB" sz="1600">
                          <a:effectLst/>
                        </a:rPr>
                        <a:t>Children </a:t>
                      </a:r>
                    </a:p>
                    <a:p>
                      <a:pPr>
                        <a:lnSpc>
                          <a:spcPct val="115000"/>
                        </a:lnSpc>
                        <a:spcAft>
                          <a:spcPts val="0"/>
                        </a:spcAft>
                      </a:pPr>
                      <a:r>
                        <a:rPr lang="en-GB" sz="1600">
                          <a:effectLst/>
                        </a:rPr>
                        <a:t>(less than 16 years)</a:t>
                      </a:r>
                      <a:endParaRPr lang="en-GB" sz="1600">
                        <a:effectLst/>
                        <a:latin typeface="Calibri"/>
                        <a:ea typeface="Calibri"/>
                        <a:cs typeface="Times New Roman"/>
                      </a:endParaRPr>
                    </a:p>
                  </a:txBody>
                  <a:tcPr marL="68580" marR="68580" marT="0" marB="0"/>
                </a:tc>
                <a:tc>
                  <a:txBody>
                    <a:bodyPr/>
                    <a:lstStyle/>
                    <a:p>
                      <a:pPr>
                        <a:lnSpc>
                          <a:spcPct val="115000"/>
                        </a:lnSpc>
                        <a:spcAft>
                          <a:spcPts val="0"/>
                        </a:spcAft>
                      </a:pPr>
                      <a:r>
                        <a:rPr lang="en-GB" sz="1600">
                          <a:effectLst/>
                        </a:rPr>
                        <a:t>Adults without capacity</a:t>
                      </a:r>
                      <a:endParaRPr lang="en-GB" sz="1600">
                        <a:effectLst/>
                        <a:latin typeface="Calibri"/>
                        <a:ea typeface="Calibri"/>
                        <a:cs typeface="Times New Roman"/>
                      </a:endParaRPr>
                    </a:p>
                  </a:txBody>
                  <a:tcPr marL="68580" marR="68580" marT="0" marB="0"/>
                </a:tc>
                <a:tc>
                  <a:txBody>
                    <a:bodyPr/>
                    <a:lstStyle/>
                    <a:p>
                      <a:pPr>
                        <a:lnSpc>
                          <a:spcPct val="115000"/>
                        </a:lnSpc>
                        <a:spcAft>
                          <a:spcPts val="0"/>
                        </a:spcAft>
                      </a:pPr>
                      <a:r>
                        <a:rPr lang="en-GB" sz="1600">
                          <a:effectLst/>
                        </a:rPr>
                        <a:t>Individuals who are deceased</a:t>
                      </a:r>
                      <a:endParaRPr lang="en-GB" sz="16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779387">
                <a:tc>
                  <a:txBody>
                    <a:bodyPr/>
                    <a:lstStyle/>
                    <a:p>
                      <a:pPr algn="just">
                        <a:lnSpc>
                          <a:spcPct val="115000"/>
                        </a:lnSpc>
                        <a:spcAft>
                          <a:spcPts val="0"/>
                        </a:spcAft>
                      </a:pPr>
                      <a:r>
                        <a:rPr lang="en-GB" sz="1600">
                          <a:effectLst/>
                        </a:rPr>
                        <a:t>Clinical test</a:t>
                      </a:r>
                      <a:endParaRPr lang="en-GB" sz="1600">
                        <a:effectLst/>
                        <a:latin typeface="Calibri"/>
                        <a:ea typeface="Calibri"/>
                        <a:cs typeface="Times New Roman"/>
                      </a:endParaRPr>
                    </a:p>
                  </a:txBody>
                  <a:tcPr marL="68580" marR="68580" marT="0" marB="0"/>
                </a:tc>
                <a:tc>
                  <a:txBody>
                    <a:bodyPr/>
                    <a:lstStyle/>
                    <a:p>
                      <a:pPr>
                        <a:lnSpc>
                          <a:spcPct val="115000"/>
                        </a:lnSpc>
                        <a:spcAft>
                          <a:spcPts val="0"/>
                        </a:spcAft>
                      </a:pPr>
                      <a:r>
                        <a:rPr lang="en-GB" sz="1600" dirty="0" err="1">
                          <a:effectLst/>
                        </a:rPr>
                        <a:t>RoD</a:t>
                      </a:r>
                      <a:r>
                        <a:rPr lang="en-GB" sz="1600" dirty="0">
                          <a:effectLst/>
                        </a:rPr>
                        <a:t> reviewed with each individual</a:t>
                      </a:r>
                      <a:endParaRPr lang="en-GB"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dirty="0" err="1">
                          <a:effectLst/>
                        </a:rPr>
                        <a:t>RoD</a:t>
                      </a:r>
                      <a:r>
                        <a:rPr lang="en-GB" sz="1600" dirty="0">
                          <a:effectLst/>
                        </a:rPr>
                        <a:t> reviewed with parent/guardian</a:t>
                      </a:r>
                      <a:endParaRPr lang="en-GB"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dirty="0" err="1">
                          <a:effectLst/>
                        </a:rPr>
                        <a:t>RoD</a:t>
                      </a:r>
                      <a:r>
                        <a:rPr lang="en-GB" sz="1600" dirty="0">
                          <a:effectLst/>
                        </a:rPr>
                        <a:t> reviewed with the person acting in the best interests of the patient</a:t>
                      </a:r>
                      <a:endParaRPr lang="en-GB"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dirty="0" err="1">
                          <a:effectLst/>
                        </a:rPr>
                        <a:t>RoD</a:t>
                      </a:r>
                      <a:r>
                        <a:rPr lang="en-GB" sz="1600" dirty="0">
                          <a:effectLst/>
                        </a:rPr>
                        <a:t> reviewed with appropriate relative</a:t>
                      </a:r>
                      <a:endParaRPr lang="en-GB"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779387">
                <a:tc rowSpan="2">
                  <a:txBody>
                    <a:bodyPr/>
                    <a:lstStyle/>
                    <a:p>
                      <a:pPr algn="just">
                        <a:lnSpc>
                          <a:spcPct val="115000"/>
                        </a:lnSpc>
                        <a:spcAft>
                          <a:spcPts val="0"/>
                        </a:spcAft>
                      </a:pPr>
                      <a:r>
                        <a:rPr lang="en-GB" sz="1600">
                          <a:effectLst/>
                        </a:rPr>
                        <a:t>NGRL</a:t>
                      </a:r>
                      <a:endParaRPr lang="en-GB" sz="1600">
                        <a:effectLst/>
                        <a:latin typeface="Calibri"/>
                        <a:ea typeface="Calibri"/>
                        <a:cs typeface="Times New Roman"/>
                      </a:endParaRPr>
                    </a:p>
                  </a:txBody>
                  <a:tcPr marL="68580" marR="68580" marT="0" marB="0"/>
                </a:tc>
                <a:tc gridSpan="4">
                  <a:txBody>
                    <a:bodyPr/>
                    <a:lstStyle/>
                    <a:p>
                      <a:pPr algn="ctr">
                        <a:lnSpc>
                          <a:spcPct val="115000"/>
                        </a:lnSpc>
                        <a:spcAft>
                          <a:spcPts val="0"/>
                        </a:spcAft>
                      </a:pPr>
                      <a:r>
                        <a:rPr lang="en-GB" sz="1600" dirty="0">
                          <a:effectLst/>
                        </a:rPr>
                        <a:t>The research choice is captured within the </a:t>
                      </a:r>
                      <a:r>
                        <a:rPr lang="en-GB" sz="1600" dirty="0" err="1">
                          <a:effectLst/>
                        </a:rPr>
                        <a:t>RoD</a:t>
                      </a:r>
                      <a:r>
                        <a:rPr lang="en-GB" sz="1600" dirty="0">
                          <a:effectLst/>
                        </a:rPr>
                        <a:t>. There is an additional ‘Participation in the NGRL’ form to note the individual’s choice if this was not made at the time when the clinical test was discussed. </a:t>
                      </a:r>
                      <a:endParaRPr lang="en-GB" sz="1600" dirty="0">
                        <a:effectLst/>
                        <a:latin typeface="Calibri"/>
                        <a:ea typeface="Calibri"/>
                        <a:cs typeface="Times New Roman"/>
                      </a:endParaRPr>
                    </a:p>
                  </a:txBody>
                  <a:tcPr marL="68580" marR="68580" marT="0" marB="0"/>
                </a:tc>
                <a:tc hMerge="1">
                  <a:txBody>
                    <a:bodyPr/>
                    <a:lstStyle/>
                    <a:p>
                      <a:endParaRPr lang="en-GB"/>
                    </a:p>
                  </a:txBody>
                  <a:tcPr/>
                </a:tc>
                <a:tc hMerge="1">
                  <a:txBody>
                    <a:bodyPr/>
                    <a:lstStyle/>
                    <a:p>
                      <a:endParaRPr lang="en-GB"/>
                    </a:p>
                  </a:txBody>
                  <a:tcPr/>
                </a:tc>
                <a:tc hMerge="1">
                  <a:txBody>
                    <a:bodyPr/>
                    <a:lstStyle/>
                    <a:p>
                      <a:pPr algn="ctr">
                        <a:lnSpc>
                          <a:spcPct val="115000"/>
                        </a:lnSpc>
                        <a:spcAft>
                          <a:spcPts val="0"/>
                        </a:spcAft>
                      </a:pPr>
                      <a:endParaRPr lang="en-GB"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905221">
                <a:tc vMerge="1">
                  <a:txBody>
                    <a:bodyPr/>
                    <a:lstStyle/>
                    <a:p>
                      <a:endParaRPr lang="en-GB"/>
                    </a:p>
                  </a:txBody>
                  <a:tcPr/>
                </a:tc>
                <a:tc>
                  <a:txBody>
                    <a:bodyPr/>
                    <a:lstStyle/>
                    <a:p>
                      <a:pPr>
                        <a:lnSpc>
                          <a:spcPct val="115000"/>
                        </a:lnSpc>
                        <a:spcAft>
                          <a:spcPts val="0"/>
                        </a:spcAft>
                      </a:pPr>
                      <a:r>
                        <a:rPr lang="en-GB" sz="1600">
                          <a:effectLst/>
                        </a:rPr>
                        <a:t>No additional forms </a:t>
                      </a:r>
                      <a:endParaRPr lang="en-GB" sz="1600">
                        <a:effectLst/>
                        <a:latin typeface="Calibri"/>
                        <a:ea typeface="Calibri"/>
                        <a:cs typeface="Times New Roman"/>
                      </a:endParaRPr>
                    </a:p>
                  </a:txBody>
                  <a:tcPr marL="68580" marR="68580" marT="0" marB="0"/>
                </a:tc>
                <a:tc>
                  <a:txBody>
                    <a:bodyPr/>
                    <a:lstStyle/>
                    <a:p>
                      <a:pPr>
                        <a:lnSpc>
                          <a:spcPct val="115000"/>
                        </a:lnSpc>
                        <a:spcAft>
                          <a:spcPts val="0"/>
                        </a:spcAft>
                      </a:pPr>
                      <a:r>
                        <a:rPr lang="en-GB" sz="1600" dirty="0">
                          <a:effectLst/>
                        </a:rPr>
                        <a:t>OPTIONAL assent form signed by child</a:t>
                      </a:r>
                      <a:endParaRPr lang="en-GB"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dirty="0">
                          <a:effectLst/>
                        </a:rPr>
                        <a:t>MANDATORY form signed by consultee</a:t>
                      </a:r>
                      <a:endParaRPr lang="en-GB"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dirty="0">
                          <a:effectLst/>
                        </a:rPr>
                        <a:t>No additional forms </a:t>
                      </a:r>
                      <a:endParaRPr lang="en-GB"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9" name="Content Placeholder 2">
            <a:extLst>
              <a:ext uri="{FF2B5EF4-FFF2-40B4-BE49-F238E27FC236}">
                <a16:creationId xmlns:a16="http://schemas.microsoft.com/office/drawing/2014/main" id="{1906FCFB-3E2F-40B6-8713-CFD0C0540667}"/>
              </a:ext>
            </a:extLst>
          </p:cNvPr>
          <p:cNvSpPr>
            <a:spLocks noGrp="1"/>
          </p:cNvSpPr>
          <p:nvPr>
            <p:ph idx="1"/>
          </p:nvPr>
        </p:nvSpPr>
        <p:spPr>
          <a:xfrm>
            <a:off x="665895" y="5534644"/>
            <a:ext cx="7463724" cy="1159473"/>
          </a:xfrm>
        </p:spPr>
        <p:txBody>
          <a:bodyPr>
            <a:noAutofit/>
          </a:bodyPr>
          <a:lstStyle/>
          <a:p>
            <a:pPr>
              <a:spcBef>
                <a:spcPts val="600"/>
              </a:spcBef>
            </a:pPr>
            <a:r>
              <a:rPr lang="en-GB" sz="1800" dirty="0"/>
              <a:t>Forms are also available for individuals who wish to withdraw from the NGRL.</a:t>
            </a:r>
          </a:p>
          <a:p>
            <a:pPr>
              <a:spcBef>
                <a:spcPts val="600"/>
              </a:spcBef>
            </a:pPr>
            <a:r>
              <a:rPr lang="en-GB" sz="1800" dirty="0"/>
              <a:t>Current versions have been derived from professional, legal and patient input, and will continue to evolve with feedback from users.</a:t>
            </a:r>
          </a:p>
        </p:txBody>
      </p:sp>
      <p:sp>
        <p:nvSpPr>
          <p:cNvPr id="3" name="TextBox 2">
            <a:extLst>
              <a:ext uri="{FF2B5EF4-FFF2-40B4-BE49-F238E27FC236}">
                <a16:creationId xmlns:a16="http://schemas.microsoft.com/office/drawing/2014/main" id="{0CC7CAF3-4264-4034-9CAD-39BE0136FD06}"/>
              </a:ext>
            </a:extLst>
          </p:cNvPr>
          <p:cNvSpPr txBox="1"/>
          <p:nvPr/>
        </p:nvSpPr>
        <p:spPr>
          <a:xfrm>
            <a:off x="628650" y="5144862"/>
            <a:ext cx="895421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t>Note:</a:t>
            </a:r>
            <a:r>
              <a:rPr lang="en-US" sz="1600" dirty="0"/>
              <a:t> clinical scenarios may arise where clinician initiates clinical testing without a signature.</a:t>
            </a:r>
          </a:p>
        </p:txBody>
      </p:sp>
    </p:spTree>
    <p:extLst>
      <p:ext uri="{BB962C8B-B14F-4D97-AF65-F5344CB8AC3E}">
        <p14:creationId xmlns:p14="http://schemas.microsoft.com/office/powerpoint/2010/main" val="744187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5EDEE-43A7-4B73-9B33-BC9D898F24B2}"/>
              </a:ext>
            </a:extLst>
          </p:cNvPr>
          <p:cNvSpPr>
            <a:spLocks noGrp="1"/>
          </p:cNvSpPr>
          <p:nvPr>
            <p:ph type="title"/>
          </p:nvPr>
        </p:nvSpPr>
        <p:spPr/>
        <p:txBody>
          <a:bodyPr>
            <a:normAutofit/>
          </a:bodyPr>
          <a:lstStyle/>
          <a:p>
            <a:r>
              <a:rPr lang="en-US" sz="3600"/>
              <a:t>Genomic testing: the current situation</a:t>
            </a:r>
            <a:endParaRPr lang="en-GB" sz="3600"/>
          </a:p>
        </p:txBody>
      </p:sp>
      <p:sp>
        <p:nvSpPr>
          <p:cNvPr id="3" name="Content Placeholder 2">
            <a:extLst>
              <a:ext uri="{FF2B5EF4-FFF2-40B4-BE49-F238E27FC236}">
                <a16:creationId xmlns:a16="http://schemas.microsoft.com/office/drawing/2014/main" id="{561618B7-9607-4412-AF4F-D85D8C414D28}"/>
              </a:ext>
            </a:extLst>
          </p:cNvPr>
          <p:cNvSpPr>
            <a:spLocks noGrp="1"/>
          </p:cNvSpPr>
          <p:nvPr>
            <p:ph idx="1"/>
          </p:nvPr>
        </p:nvSpPr>
        <p:spPr>
          <a:xfrm>
            <a:off x="628650" y="1536856"/>
            <a:ext cx="7886700" cy="4455905"/>
          </a:xfrm>
        </p:spPr>
        <p:txBody>
          <a:bodyPr>
            <a:normAutofit/>
          </a:bodyPr>
          <a:lstStyle/>
          <a:p>
            <a:pPr marL="285750" indent="-285750" algn="just">
              <a:spcBef>
                <a:spcPts val="600"/>
              </a:spcBef>
              <a:spcAft>
                <a:spcPts val="600"/>
              </a:spcAft>
            </a:pPr>
            <a:r>
              <a:rPr lang="en-GB" sz="2000" dirty="0"/>
              <a:t>Genomic testing is increasingly taking place outside of specialist genetics clinics.</a:t>
            </a:r>
          </a:p>
          <a:p>
            <a:pPr marL="285750" indent="-285750" algn="just">
              <a:spcBef>
                <a:spcPts val="600"/>
              </a:spcBef>
              <a:spcAft>
                <a:spcPts val="600"/>
              </a:spcAft>
            </a:pPr>
            <a:r>
              <a:rPr lang="en-GB" sz="2000" dirty="0"/>
              <a:t>There is no national standard framework.</a:t>
            </a:r>
          </a:p>
          <a:p>
            <a:pPr marL="742941" lvl="1" indent="-342900" algn="just">
              <a:spcBef>
                <a:spcPts val="600"/>
              </a:spcBef>
              <a:spcAft>
                <a:spcPts val="600"/>
              </a:spcAft>
              <a:buFont typeface="Courier New" panose="02070309020205020404" pitchFamily="49" charset="0"/>
              <a:buChar char="o"/>
            </a:pPr>
            <a:r>
              <a:rPr lang="en-US" sz="1800" dirty="0"/>
              <a:t>Conversations with patients vary depending on clinical context, clinician experience, location and specialty.</a:t>
            </a:r>
          </a:p>
          <a:p>
            <a:pPr marL="742941" lvl="1" indent="-342900" algn="just">
              <a:spcBef>
                <a:spcPts val="600"/>
              </a:spcBef>
              <a:spcAft>
                <a:spcPts val="600"/>
              </a:spcAft>
              <a:buFont typeface="Courier New" panose="02070309020205020404" pitchFamily="49" charset="0"/>
              <a:buChar char="o"/>
            </a:pPr>
            <a:r>
              <a:rPr lang="en-GB" sz="1800" dirty="0"/>
              <a:t>Genetic and other services use department-specific consent forms.</a:t>
            </a:r>
          </a:p>
          <a:p>
            <a:pPr marL="285750" indent="-285750" algn="just">
              <a:spcBef>
                <a:spcPts val="600"/>
              </a:spcBef>
              <a:spcAft>
                <a:spcPts val="600"/>
              </a:spcAft>
            </a:pPr>
            <a:r>
              <a:rPr lang="en-GB" sz="2000" dirty="0"/>
              <a:t>Access to genomic research is variable.</a:t>
            </a:r>
          </a:p>
          <a:p>
            <a:pPr marL="742941" lvl="1" indent="-342900" algn="just">
              <a:spcBef>
                <a:spcPts val="600"/>
              </a:spcBef>
              <a:spcAft>
                <a:spcPts val="600"/>
              </a:spcAft>
              <a:buFont typeface="Courier New" panose="02070309020205020404" pitchFamily="49" charset="0"/>
              <a:buChar char="o"/>
            </a:pPr>
            <a:r>
              <a:rPr lang="en-US" sz="1800" dirty="0"/>
              <a:t>Discussions </a:t>
            </a:r>
            <a:r>
              <a:rPr lang="en-GB" sz="1800" dirty="0"/>
              <a:t>may take place within the same clinical episode to discussions about clinical genetic testing, or via a separate research appointment.</a:t>
            </a:r>
          </a:p>
          <a:p>
            <a:r>
              <a:rPr lang="en-GB" sz="2000" dirty="0"/>
              <a:t>Initiatives such as the 100,000 Genomes Project have shown the benefit of whole genome sequencing for certain patients with rare diseases and cancers.</a:t>
            </a:r>
          </a:p>
        </p:txBody>
      </p:sp>
      <p:grpSp>
        <p:nvGrpSpPr>
          <p:cNvPr id="16" name="Group 15">
            <a:extLst>
              <a:ext uri="{FF2B5EF4-FFF2-40B4-BE49-F238E27FC236}">
                <a16:creationId xmlns:a16="http://schemas.microsoft.com/office/drawing/2014/main" id="{52AA7184-C433-42C3-8270-903F83F2592E}"/>
              </a:ext>
            </a:extLst>
          </p:cNvPr>
          <p:cNvGrpSpPr/>
          <p:nvPr/>
        </p:nvGrpSpPr>
        <p:grpSpPr>
          <a:xfrm>
            <a:off x="7804948" y="5499314"/>
            <a:ext cx="1188000" cy="1188000"/>
            <a:chOff x="7804948" y="5499314"/>
            <a:chExt cx="1188000" cy="1188000"/>
          </a:xfrm>
        </p:grpSpPr>
        <p:sp>
          <p:nvSpPr>
            <p:cNvPr id="14" name="Oval 13">
              <a:extLst>
                <a:ext uri="{FF2B5EF4-FFF2-40B4-BE49-F238E27FC236}">
                  <a16:creationId xmlns:a16="http://schemas.microsoft.com/office/drawing/2014/main" id="{326942D5-C055-43DF-9D48-FE0D5FCA97DA}"/>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DNA">
              <a:extLst>
                <a:ext uri="{FF2B5EF4-FFF2-40B4-BE49-F238E27FC236}">
                  <a16:creationId xmlns:a16="http://schemas.microsoft.com/office/drawing/2014/main" id="{46832DF9-E2A5-4BF2-8870-7BC325FD059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41530" y="5633182"/>
              <a:ext cx="914400" cy="914400"/>
            </a:xfrm>
            <a:prstGeom prst="rect">
              <a:avLst/>
            </a:prstGeom>
          </p:spPr>
        </p:pic>
      </p:grpSp>
    </p:spTree>
    <p:extLst>
      <p:ext uri="{BB962C8B-B14F-4D97-AF65-F5344CB8AC3E}">
        <p14:creationId xmlns:p14="http://schemas.microsoft.com/office/powerpoint/2010/main" val="1546070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8650" y="1346402"/>
            <a:ext cx="7986714" cy="5221942"/>
          </a:xfrm>
          <a:prstGeom prst="rect">
            <a:avLst/>
          </a:prstGeom>
        </p:spPr>
        <p:txBody>
          <a:bodyPr wrap="square">
            <a:spAutoFit/>
          </a:bodyPr>
          <a:lstStyle/>
          <a:p>
            <a:pPr>
              <a:spcAft>
                <a:spcPts val="600"/>
              </a:spcAft>
            </a:pPr>
            <a:r>
              <a:rPr lang="en-GB" sz="2000" b="1" dirty="0">
                <a:ea typeface="+mj-ea"/>
                <a:cs typeface="+mj-cs"/>
              </a:rPr>
              <a:t>1. Remote recording of patient choice:</a:t>
            </a:r>
          </a:p>
          <a:p>
            <a:pPr marL="285750" indent="-285750">
              <a:spcAft>
                <a:spcPts val="200"/>
              </a:spcAft>
              <a:buFont typeface="Arial" panose="020B0604020202020204" pitchFamily="34" charset="0"/>
              <a:buChar char="•"/>
            </a:pPr>
            <a:r>
              <a:rPr lang="en-GB" sz="2000" dirty="0"/>
              <a:t>When WGS is discussed with patient via phone/video consultation.</a:t>
            </a:r>
          </a:p>
          <a:p>
            <a:pPr marL="285750" indent="-285750">
              <a:spcAft>
                <a:spcPts val="200"/>
              </a:spcAft>
              <a:buFont typeface="Arial" panose="020B0604020202020204" pitchFamily="34" charset="0"/>
              <a:buChar char="•"/>
            </a:pPr>
            <a:r>
              <a:rPr lang="en-GB" sz="2000" dirty="0"/>
              <a:t>Verbal agreement to proceed with clinical WGS ± the NGRL, and discussion recorded in notes.</a:t>
            </a:r>
          </a:p>
          <a:p>
            <a:pPr marL="285750" indent="-285750">
              <a:spcAft>
                <a:spcPts val="600"/>
              </a:spcAft>
              <a:buFont typeface="Arial" panose="020B0604020202020204" pitchFamily="34" charset="0"/>
              <a:buChar char="•"/>
            </a:pPr>
            <a:r>
              <a:rPr lang="en-GB" sz="2000" dirty="0" err="1"/>
              <a:t>RoD</a:t>
            </a:r>
            <a:r>
              <a:rPr lang="en-GB" sz="2000" dirty="0"/>
              <a:t> completed by the clinician on behalf of the person to be tested.</a:t>
            </a:r>
          </a:p>
          <a:p>
            <a:pPr>
              <a:spcAft>
                <a:spcPts val="600"/>
              </a:spcAft>
            </a:pPr>
            <a:r>
              <a:rPr lang="en-GB" sz="2000" b="1" dirty="0">
                <a:ea typeface="+mj-ea"/>
                <a:cs typeface="+mj-cs"/>
              </a:rPr>
              <a:t>2. Form to follow:</a:t>
            </a:r>
          </a:p>
          <a:p>
            <a:pPr marL="285750" indent="-285750">
              <a:spcAft>
                <a:spcPts val="200"/>
              </a:spcAft>
              <a:buFont typeface="Arial" panose="020B0604020202020204" pitchFamily="34" charset="0"/>
              <a:buChar char="•"/>
            </a:pPr>
            <a:r>
              <a:rPr lang="en-US" sz="2000" dirty="0"/>
              <a:t>When the </a:t>
            </a:r>
            <a:r>
              <a:rPr lang="en-US" sz="2000" dirty="0" err="1"/>
              <a:t>RoD</a:t>
            </a:r>
            <a:r>
              <a:rPr lang="en-US" sz="2000" dirty="0"/>
              <a:t> cannot be submitted at the time when WGS is requested. </a:t>
            </a:r>
          </a:p>
          <a:p>
            <a:pPr marL="285750" indent="-285750">
              <a:spcAft>
                <a:spcPts val="600"/>
              </a:spcAft>
              <a:buFont typeface="Arial" panose="020B0604020202020204" pitchFamily="34" charset="0"/>
              <a:buChar char="•"/>
            </a:pPr>
            <a:r>
              <a:rPr lang="en-US" sz="2000" dirty="0"/>
              <a:t>‘Form to follow’ box at the bottom of the WGS order form must be ticked, and a </a:t>
            </a:r>
            <a:r>
              <a:rPr lang="en-US" sz="2000" dirty="0" err="1"/>
              <a:t>RoD</a:t>
            </a:r>
            <a:r>
              <a:rPr lang="en-US" sz="2000" dirty="0"/>
              <a:t> form is required before results can be released.</a:t>
            </a:r>
          </a:p>
          <a:p>
            <a:pPr>
              <a:spcAft>
                <a:spcPts val="600"/>
              </a:spcAft>
            </a:pPr>
            <a:r>
              <a:rPr lang="en-GB" sz="2000" b="1" dirty="0">
                <a:ea typeface="+mj-ea"/>
                <a:cs typeface="+mj-cs"/>
              </a:rPr>
              <a:t>3. Best interests:</a:t>
            </a:r>
          </a:p>
          <a:p>
            <a:pPr marL="285750" indent="-285750">
              <a:spcAft>
                <a:spcPts val="200"/>
              </a:spcAft>
              <a:buFont typeface="Arial" panose="020B0604020202020204" pitchFamily="34" charset="0"/>
              <a:buChar char="•"/>
            </a:pPr>
            <a:r>
              <a:rPr lang="en-GB" sz="2000" dirty="0"/>
              <a:t>When the patient is unable to sign and there is no consultee available.</a:t>
            </a:r>
          </a:p>
          <a:p>
            <a:pPr marL="285750" indent="-285750">
              <a:spcAft>
                <a:spcPts val="200"/>
              </a:spcAft>
              <a:buFont typeface="Arial" panose="020B0604020202020204" pitchFamily="34" charset="0"/>
              <a:buChar char="•"/>
            </a:pPr>
            <a:r>
              <a:rPr lang="en-GB" sz="2000" dirty="0"/>
              <a:t>‘Clinician has agreed to the test (in the patient’s best interests)’ box must be ticked on the </a:t>
            </a:r>
            <a:r>
              <a:rPr lang="en-GB" sz="2000" dirty="0" err="1"/>
              <a:t>RoD</a:t>
            </a:r>
            <a:r>
              <a:rPr lang="en-GB" sz="2000" dirty="0"/>
              <a:t> in order for clinical WGS to proceed. </a:t>
            </a:r>
          </a:p>
          <a:p>
            <a:pPr marL="285750" indent="-285750">
              <a:spcAft>
                <a:spcPts val="600"/>
              </a:spcAft>
              <a:buFont typeface="Arial" panose="020B0604020202020204" pitchFamily="34" charset="0"/>
              <a:buChar char="•"/>
            </a:pPr>
            <a:r>
              <a:rPr lang="en-GB" sz="2000" dirty="0"/>
              <a:t>The patient’s decision to take part in the NGRL can be sought at a later date. </a:t>
            </a:r>
            <a:endParaRPr lang="en-GB" sz="2400" b="1" dirty="0">
              <a:solidFill>
                <a:schemeClr val="tx2">
                  <a:lumMod val="60000"/>
                  <a:lumOff val="40000"/>
                </a:schemeClr>
              </a:solidFill>
              <a:ea typeface="+mj-ea"/>
              <a:cs typeface="+mj-cs"/>
            </a:endParaRPr>
          </a:p>
        </p:txBody>
      </p:sp>
      <p:sp>
        <p:nvSpPr>
          <p:cNvPr id="5" name="Title 1">
            <a:extLst>
              <a:ext uri="{FF2B5EF4-FFF2-40B4-BE49-F238E27FC236}">
                <a16:creationId xmlns:a16="http://schemas.microsoft.com/office/drawing/2014/main" id="{3B0950A4-91A2-4B53-B93E-81ECA32E495A}"/>
              </a:ext>
            </a:extLst>
          </p:cNvPr>
          <p:cNvSpPr>
            <a:spLocks noGrp="1"/>
          </p:cNvSpPr>
          <p:nvPr>
            <p:ph type="title"/>
          </p:nvPr>
        </p:nvSpPr>
        <p:spPr>
          <a:xfrm>
            <a:off x="628650" y="298451"/>
            <a:ext cx="7886700" cy="1325563"/>
          </a:xfrm>
        </p:spPr>
        <p:txBody>
          <a:bodyPr>
            <a:normAutofit/>
          </a:bodyPr>
          <a:lstStyle/>
          <a:p>
            <a:r>
              <a:rPr lang="en-US" sz="3600" dirty="0"/>
              <a:t>Alternative ways of completing the </a:t>
            </a:r>
            <a:r>
              <a:rPr lang="en-US" sz="3600" dirty="0" err="1"/>
              <a:t>RoD</a:t>
            </a:r>
            <a:endParaRPr lang="en-GB" sz="3600" dirty="0"/>
          </a:p>
        </p:txBody>
      </p:sp>
    </p:spTree>
    <p:extLst>
      <p:ext uri="{BB962C8B-B14F-4D97-AF65-F5344CB8AC3E}">
        <p14:creationId xmlns:p14="http://schemas.microsoft.com/office/powerpoint/2010/main" val="1124514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F977-04F0-49B0-96B4-8F95B41BF169}"/>
              </a:ext>
            </a:extLst>
          </p:cNvPr>
          <p:cNvSpPr>
            <a:spLocks noGrp="1"/>
          </p:cNvSpPr>
          <p:nvPr>
            <p:ph type="title"/>
          </p:nvPr>
        </p:nvSpPr>
        <p:spPr/>
        <p:txBody>
          <a:bodyPr>
            <a:normAutofit/>
          </a:bodyPr>
          <a:lstStyle/>
          <a:p>
            <a:r>
              <a:rPr lang="en-US" sz="3600" dirty="0"/>
              <a:t>Important to remember…</a:t>
            </a:r>
            <a:endParaRPr lang="en-GB" sz="3600" dirty="0"/>
          </a:p>
        </p:txBody>
      </p:sp>
      <p:sp>
        <p:nvSpPr>
          <p:cNvPr id="3" name="Content Placeholder 2">
            <a:extLst>
              <a:ext uri="{FF2B5EF4-FFF2-40B4-BE49-F238E27FC236}">
                <a16:creationId xmlns:a16="http://schemas.microsoft.com/office/drawing/2014/main" id="{A187C778-6700-48AB-A821-F7F85D614351}"/>
              </a:ext>
            </a:extLst>
          </p:cNvPr>
          <p:cNvSpPr>
            <a:spLocks noGrp="1"/>
          </p:cNvSpPr>
          <p:nvPr>
            <p:ph idx="1"/>
          </p:nvPr>
        </p:nvSpPr>
        <p:spPr>
          <a:xfrm>
            <a:off x="628650" y="1534825"/>
            <a:ext cx="7886700" cy="4351338"/>
          </a:xfrm>
        </p:spPr>
        <p:txBody>
          <a:bodyPr>
            <a:normAutofit fontScale="92500"/>
          </a:bodyPr>
          <a:lstStyle/>
          <a:p>
            <a:pPr>
              <a:spcAft>
                <a:spcPts val="600"/>
              </a:spcAft>
            </a:pPr>
            <a:r>
              <a:rPr lang="en-US" sz="2000" dirty="0"/>
              <a:t>WGS should be targeted primarily at situations where a genetic diagnosis would affect the healthcare of a patient or their family members. </a:t>
            </a:r>
          </a:p>
          <a:p>
            <a:pPr>
              <a:spcAft>
                <a:spcPts val="600"/>
              </a:spcAft>
            </a:pPr>
            <a:r>
              <a:rPr lang="en-US" sz="2000" dirty="0"/>
              <a:t>There are specific forms to order WGS and record patient’s choices to have clinical WGS and take part in the NGRL. This process of may be adapted for local needs, so please make sure you have checked with your GLH. </a:t>
            </a:r>
          </a:p>
          <a:p>
            <a:pPr>
              <a:spcAft>
                <a:spcPts val="600"/>
              </a:spcAft>
            </a:pPr>
            <a:r>
              <a:rPr lang="en-US" sz="2000" dirty="0"/>
              <a:t>The patient may decide not to proceed with the clinical test and/or NGRL, or may wish to have more time to consider their choice.</a:t>
            </a:r>
          </a:p>
          <a:p>
            <a:pPr>
              <a:spcAft>
                <a:spcPts val="600"/>
              </a:spcAft>
            </a:pPr>
            <a:r>
              <a:rPr lang="en-US" sz="2000" dirty="0"/>
              <a:t>Consider a referral for genetic counselling for further discussion regarding:</a:t>
            </a:r>
          </a:p>
          <a:p>
            <a:pPr lvl="1">
              <a:spcAft>
                <a:spcPts val="600"/>
              </a:spcAft>
              <a:buFont typeface="Courier New" panose="02070309020205020404" pitchFamily="49" charset="0"/>
              <a:buChar char="o"/>
            </a:pPr>
            <a:r>
              <a:rPr lang="en-US" sz="2200" dirty="0"/>
              <a:t>managing genetic risk and/or a diagnosis; and</a:t>
            </a:r>
          </a:p>
          <a:p>
            <a:pPr lvl="1">
              <a:spcAft>
                <a:spcPts val="600"/>
              </a:spcAft>
              <a:buFont typeface="Courier New" panose="02070309020205020404" pitchFamily="49" charset="0"/>
              <a:buChar char="o"/>
            </a:pPr>
            <a:r>
              <a:rPr lang="en-US" sz="2200" dirty="0"/>
              <a:t>complex social and/or communication issues.</a:t>
            </a:r>
          </a:p>
          <a:p>
            <a:pPr>
              <a:spcAft>
                <a:spcPts val="600"/>
              </a:spcAft>
            </a:pPr>
            <a:r>
              <a:rPr lang="en-US" sz="2000" dirty="0"/>
              <a:t>Patient resources and support groups are available.</a:t>
            </a:r>
          </a:p>
          <a:p>
            <a:pPr>
              <a:spcAft>
                <a:spcPts val="600"/>
              </a:spcAft>
            </a:pPr>
            <a:endParaRPr lang="en-GB" sz="2000" dirty="0"/>
          </a:p>
        </p:txBody>
      </p:sp>
      <p:sp>
        <p:nvSpPr>
          <p:cNvPr id="4" name="Oval 3">
            <a:extLst>
              <a:ext uri="{FF2B5EF4-FFF2-40B4-BE49-F238E27FC236}">
                <a16:creationId xmlns:a16="http://schemas.microsoft.com/office/drawing/2014/main" id="{B7F3B648-C4A5-4ECC-8858-EFAE43342B02}"/>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Checklist">
            <a:extLst>
              <a:ext uri="{FF2B5EF4-FFF2-40B4-BE49-F238E27FC236}">
                <a16:creationId xmlns:a16="http://schemas.microsoft.com/office/drawing/2014/main" id="{ECFEBB13-9F39-4B39-A904-430779443EA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6645" y="5626869"/>
            <a:ext cx="914400" cy="914400"/>
          </a:xfrm>
          <a:prstGeom prst="rect">
            <a:avLst/>
          </a:prstGeom>
        </p:spPr>
      </p:pic>
    </p:spTree>
    <p:extLst>
      <p:ext uri="{BB962C8B-B14F-4D97-AF65-F5344CB8AC3E}">
        <p14:creationId xmlns:p14="http://schemas.microsoft.com/office/powerpoint/2010/main" val="1415089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EDB-2A01-45D5-A9E6-627BAFAAAF95}"/>
              </a:ext>
            </a:extLst>
          </p:cNvPr>
          <p:cNvSpPr>
            <a:spLocks noGrp="1"/>
          </p:cNvSpPr>
          <p:nvPr>
            <p:ph type="title"/>
          </p:nvPr>
        </p:nvSpPr>
        <p:spPr/>
        <p:txBody>
          <a:bodyPr>
            <a:normAutofit/>
          </a:bodyPr>
          <a:lstStyle/>
          <a:p>
            <a:r>
              <a:rPr lang="en-US" sz="3600"/>
              <a:t>References/for more information </a:t>
            </a:r>
            <a:endParaRPr lang="en-GB" sz="3600"/>
          </a:p>
        </p:txBody>
      </p:sp>
      <p:sp>
        <p:nvSpPr>
          <p:cNvPr id="3" name="Content Placeholder 2">
            <a:extLst>
              <a:ext uri="{FF2B5EF4-FFF2-40B4-BE49-F238E27FC236}">
                <a16:creationId xmlns:a16="http://schemas.microsoft.com/office/drawing/2014/main" id="{EC390C07-A8AF-41EB-82BF-71C9A698A3CC}"/>
              </a:ext>
            </a:extLst>
          </p:cNvPr>
          <p:cNvSpPr>
            <a:spLocks noGrp="1"/>
          </p:cNvSpPr>
          <p:nvPr>
            <p:ph idx="1"/>
          </p:nvPr>
        </p:nvSpPr>
        <p:spPr>
          <a:xfrm>
            <a:off x="628650" y="1580322"/>
            <a:ext cx="7886700" cy="4912552"/>
          </a:xfrm>
        </p:spPr>
        <p:txBody>
          <a:bodyPr>
            <a:normAutofit fontScale="92500" lnSpcReduction="20000"/>
          </a:bodyPr>
          <a:lstStyle/>
          <a:p>
            <a:r>
              <a:rPr lang="en-GB" sz="1600" dirty="0"/>
              <a:t>Genomics Education Programme’s NHS Genomic Medicine Service information: </a:t>
            </a:r>
            <a:r>
              <a:rPr lang="en-GB" sz="1600" dirty="0">
                <a:hlinkClick r:id="rId3"/>
              </a:rPr>
              <a:t>https://www.genomicseducation.hee.nhs.uk/supporting-the-nhs-genomic-medicine-service/</a:t>
            </a:r>
            <a:r>
              <a:rPr lang="en-GB" sz="1600" dirty="0"/>
              <a:t> </a:t>
            </a:r>
          </a:p>
          <a:p>
            <a:pPr lvl="0"/>
            <a:r>
              <a:rPr lang="en-GB" sz="1600" dirty="0"/>
              <a:t>NHSE/I National Genomic Test Directories: </a:t>
            </a:r>
            <a:r>
              <a:rPr lang="en-GB" sz="1600" u="sng" dirty="0">
                <a:hlinkClick r:id="rId4"/>
              </a:rPr>
              <a:t>www.england.nhs.uk/publication/national-genomic-test-directories/</a:t>
            </a:r>
            <a:endParaRPr lang="en-GB" sz="1600" dirty="0"/>
          </a:p>
          <a:p>
            <a:pPr lvl="0"/>
            <a:r>
              <a:rPr lang="en-GB" sz="1600" dirty="0" err="1"/>
              <a:t>GeneReviews</a:t>
            </a:r>
            <a:r>
              <a:rPr lang="en-GB" sz="1600" dirty="0"/>
              <a:t>: an international clinician resource providing information about inherited conditions: </a:t>
            </a:r>
            <a:r>
              <a:rPr lang="en-GB" sz="1600" u="sng" dirty="0">
                <a:hlinkClick r:id="rId5"/>
              </a:rPr>
              <a:t>www.ncbi.nlm.nih.gov/books/NBK1116/</a:t>
            </a:r>
            <a:endParaRPr lang="en-GB" sz="1600" dirty="0"/>
          </a:p>
          <a:p>
            <a:pPr lvl="0">
              <a:spcAft>
                <a:spcPts val="600"/>
              </a:spcAft>
            </a:pPr>
            <a:r>
              <a:rPr lang="en-GB" sz="1600" dirty="0"/>
              <a:t>Joint Committee on Genomics in Medicine: Consent and Confidentiality in Genomic Medicine 2019 report: </a:t>
            </a:r>
            <a:r>
              <a:rPr lang="en-US" sz="1600" u="sng" dirty="0">
                <a:hlinkClick r:id="rId6"/>
              </a:rPr>
              <a:t>www.rcplondon.ac.uk/file/13314/download?token=D7KQOz1H</a:t>
            </a:r>
            <a:endParaRPr lang="en-GB" sz="1600" dirty="0"/>
          </a:p>
          <a:p>
            <a:pPr lvl="0">
              <a:spcAft>
                <a:spcPts val="600"/>
              </a:spcAft>
            </a:pPr>
            <a:r>
              <a:rPr lang="en-GB" sz="1600" dirty="0"/>
              <a:t>Code on Genetic Testing and Insurance: </a:t>
            </a:r>
            <a:r>
              <a:rPr lang="en-GB" sz="1600" u="sng" dirty="0">
                <a:hlinkClick r:id="rId7"/>
              </a:rPr>
              <a:t>https://www.gov.uk/government/publications/code-on-genetic-testing-and-insurance</a:t>
            </a:r>
            <a:r>
              <a:rPr lang="en-GB" sz="1600" dirty="0"/>
              <a:t> and </a:t>
            </a:r>
            <a:r>
              <a:rPr lang="en-GB" sz="1600" u="sng" dirty="0">
                <a:hlinkClick r:id="rId8"/>
              </a:rPr>
              <a:t>https://www.abi.org.uk/data-and-resources/tools-and-resources/genetics/genetics-faqs/</a:t>
            </a:r>
            <a:endParaRPr lang="en-GB" sz="1600" u="sng" dirty="0"/>
          </a:p>
          <a:p>
            <a:pPr lvl="0">
              <a:spcAft>
                <a:spcPts val="600"/>
              </a:spcAft>
            </a:pPr>
            <a:r>
              <a:rPr lang="en-GB" sz="1600" dirty="0"/>
              <a:t>NHS Mental Capacity Act: </a:t>
            </a:r>
            <a:r>
              <a:rPr lang="en-GB" sz="1600" u="sng" dirty="0">
                <a:hlinkClick r:id="rId9"/>
              </a:rPr>
              <a:t>www.nhs.uk/conditions/social-care-and-support-guide/making-decisions-for-someone-else/mental-capacity-act/</a:t>
            </a:r>
            <a:r>
              <a:rPr lang="en-GB" sz="1600" dirty="0"/>
              <a:t> </a:t>
            </a:r>
          </a:p>
          <a:p>
            <a:pPr lvl="0">
              <a:spcAft>
                <a:spcPts val="600"/>
              </a:spcAft>
            </a:pPr>
            <a:r>
              <a:rPr lang="en-GB" sz="1600" dirty="0"/>
              <a:t>General Medical Council 0-18 years, Assessing the capacity to consent: </a:t>
            </a:r>
            <a:r>
              <a:rPr lang="en-GB" sz="1600" u="sng" dirty="0">
                <a:hlinkClick r:id="rId10"/>
              </a:rPr>
              <a:t>www.gmc-uk.org/ethical-guidance/ethical-guidance-for-doctors/0-18-years/making-decisions</a:t>
            </a:r>
            <a:r>
              <a:rPr lang="en-GB" sz="1600" dirty="0"/>
              <a:t> </a:t>
            </a:r>
          </a:p>
          <a:p>
            <a:pPr>
              <a:spcAft>
                <a:spcPts val="600"/>
              </a:spcAft>
            </a:pPr>
            <a:r>
              <a:rPr lang="en-GB" sz="1600" dirty="0"/>
              <a:t>Care Quality Commission Gillick competency and Fraser guidelines: </a:t>
            </a:r>
            <a:r>
              <a:rPr lang="en-GB" sz="1600" u="sng" dirty="0">
                <a:hlinkClick r:id="rId11"/>
              </a:rPr>
              <a:t>https://www.cqc.org.uk/guidance-providers/gps/nigels-surgery-8-gillick-competency-fraser-guidelines</a:t>
            </a:r>
            <a:r>
              <a:rPr lang="en-GB" sz="1600" dirty="0"/>
              <a:t>​</a:t>
            </a:r>
          </a:p>
          <a:p>
            <a:pPr>
              <a:spcAft>
                <a:spcPts val="600"/>
              </a:spcAft>
            </a:pPr>
            <a:r>
              <a:rPr lang="en-GB" sz="1600" dirty="0"/>
              <a:t>Human Tissue Authority, Consent and DNA: </a:t>
            </a:r>
            <a:br>
              <a:rPr lang="en-GB" sz="1600" dirty="0"/>
            </a:br>
            <a:r>
              <a:rPr lang="en-GB" sz="1600" u="sng" dirty="0">
                <a:hlinkClick r:id="rId12"/>
              </a:rPr>
              <a:t>www.hta.gov.uk/policies/about-dna-and-role-hta</a:t>
            </a:r>
            <a:r>
              <a:rPr lang="en-GB" sz="1600" dirty="0"/>
              <a:t> </a:t>
            </a:r>
          </a:p>
        </p:txBody>
      </p:sp>
      <p:grpSp>
        <p:nvGrpSpPr>
          <p:cNvPr id="9" name="Group 8">
            <a:extLst>
              <a:ext uri="{FF2B5EF4-FFF2-40B4-BE49-F238E27FC236}">
                <a16:creationId xmlns:a16="http://schemas.microsoft.com/office/drawing/2014/main" id="{9274450E-BD3F-46FF-B0AD-B004644E8F35}"/>
              </a:ext>
            </a:extLst>
          </p:cNvPr>
          <p:cNvGrpSpPr/>
          <p:nvPr/>
        </p:nvGrpSpPr>
        <p:grpSpPr>
          <a:xfrm>
            <a:off x="7804948" y="5499314"/>
            <a:ext cx="1188000" cy="1188000"/>
            <a:chOff x="7804948" y="5499314"/>
            <a:chExt cx="1188000" cy="1188000"/>
          </a:xfrm>
        </p:grpSpPr>
        <p:sp>
          <p:nvSpPr>
            <p:cNvPr id="4" name="Oval 3">
              <a:extLst>
                <a:ext uri="{FF2B5EF4-FFF2-40B4-BE49-F238E27FC236}">
                  <a16:creationId xmlns:a16="http://schemas.microsoft.com/office/drawing/2014/main" id="{14020444-2613-40F4-808D-226D0C171106}"/>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List">
              <a:extLst>
                <a:ext uri="{FF2B5EF4-FFF2-40B4-BE49-F238E27FC236}">
                  <a16:creationId xmlns:a16="http://schemas.microsoft.com/office/drawing/2014/main" id="{4C29C359-369F-48E4-B342-36775F84F94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941748" y="5625097"/>
              <a:ext cx="914400" cy="914400"/>
            </a:xfrm>
            <a:prstGeom prst="rect">
              <a:avLst/>
            </a:prstGeom>
          </p:spPr>
        </p:pic>
      </p:grpSp>
    </p:spTree>
    <p:extLst>
      <p:ext uri="{BB962C8B-B14F-4D97-AF65-F5344CB8AC3E}">
        <p14:creationId xmlns:p14="http://schemas.microsoft.com/office/powerpoint/2010/main" val="3960721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28337-E1CC-47A8-A2B9-2449E8E9C902}"/>
              </a:ext>
            </a:extLst>
          </p:cNvPr>
          <p:cNvSpPr>
            <a:spLocks noGrp="1"/>
          </p:cNvSpPr>
          <p:nvPr>
            <p:ph type="title"/>
          </p:nvPr>
        </p:nvSpPr>
        <p:spPr/>
        <p:txBody>
          <a:bodyPr>
            <a:normAutofit/>
          </a:bodyPr>
          <a:lstStyle/>
          <a:p>
            <a:r>
              <a:rPr lang="en-US" sz="3600"/>
              <a:t>Patient support resources</a:t>
            </a:r>
            <a:endParaRPr lang="en-GB" sz="3600"/>
          </a:p>
        </p:txBody>
      </p:sp>
      <p:sp>
        <p:nvSpPr>
          <p:cNvPr id="3" name="Content Placeholder 2">
            <a:extLst>
              <a:ext uri="{FF2B5EF4-FFF2-40B4-BE49-F238E27FC236}">
                <a16:creationId xmlns:a16="http://schemas.microsoft.com/office/drawing/2014/main" id="{F172D49C-751F-4E1A-A164-9456EDF33284}"/>
              </a:ext>
            </a:extLst>
          </p:cNvPr>
          <p:cNvSpPr>
            <a:spLocks noGrp="1"/>
          </p:cNvSpPr>
          <p:nvPr>
            <p:ph idx="1"/>
          </p:nvPr>
        </p:nvSpPr>
        <p:spPr>
          <a:xfrm>
            <a:off x="628650" y="1395439"/>
            <a:ext cx="7886700" cy="5156965"/>
          </a:xfrm>
        </p:spPr>
        <p:txBody>
          <a:bodyPr vert="horz" lIns="91440" tIns="45720" rIns="91440" bIns="45720" rtlCol="0" anchor="t">
            <a:noAutofit/>
          </a:bodyPr>
          <a:lstStyle/>
          <a:p>
            <a:pPr>
              <a:spcBef>
                <a:spcPts val="600"/>
              </a:spcBef>
              <a:spcAft>
                <a:spcPts val="600"/>
              </a:spcAft>
            </a:pPr>
            <a:r>
              <a:rPr lang="en-US" sz="1800" dirty="0"/>
              <a:t>NHSE/I information about the GMS: </a:t>
            </a:r>
            <a:r>
              <a:rPr lang="en-US" sz="1800" dirty="0">
                <a:hlinkClick r:id="rId3"/>
              </a:rPr>
              <a:t>www.england.nhs.uk/genomics/</a:t>
            </a:r>
            <a:r>
              <a:rPr lang="en-US" sz="1800" dirty="0"/>
              <a:t> </a:t>
            </a:r>
          </a:p>
          <a:p>
            <a:pPr>
              <a:spcBef>
                <a:spcPts val="600"/>
              </a:spcBef>
              <a:spcAft>
                <a:spcPts val="600"/>
              </a:spcAft>
            </a:pPr>
            <a:r>
              <a:rPr lang="en-US" sz="1800" dirty="0"/>
              <a:t>Genomics England information about the NGRL: </a:t>
            </a:r>
            <a:r>
              <a:rPr lang="en-US" sz="1800" dirty="0">
                <a:ea typeface="+mn-lt"/>
                <a:cs typeface="+mn-lt"/>
                <a:hlinkClick r:id="rId4"/>
              </a:rPr>
              <a:t>https://www.genomicsengland.co.uk/nhs-gms/research-information/</a:t>
            </a:r>
            <a:r>
              <a:rPr lang="en-US" sz="1800" dirty="0">
                <a:ea typeface="+mn-lt"/>
                <a:cs typeface="+mn-lt"/>
              </a:rPr>
              <a:t> </a:t>
            </a:r>
          </a:p>
          <a:p>
            <a:pPr>
              <a:spcBef>
                <a:spcPts val="600"/>
              </a:spcBef>
              <a:spcAft>
                <a:spcPts val="600"/>
              </a:spcAft>
            </a:pPr>
            <a:r>
              <a:rPr lang="en-US" sz="1800" dirty="0"/>
              <a:t>Short videos about genome sequencing by GOSH (English and translated): </a:t>
            </a:r>
            <a:r>
              <a:rPr lang="en-US" sz="1800" dirty="0">
                <a:hlinkClick r:id="rId5"/>
              </a:rPr>
              <a:t>https://www.gosh.nhs.uk/medical-information/clinical-specialties/clinical-genetics-information-parents-and-visitors/support-and-information</a:t>
            </a:r>
            <a:r>
              <a:rPr lang="en-US" sz="1800" dirty="0"/>
              <a:t> </a:t>
            </a:r>
          </a:p>
          <a:p>
            <a:pPr>
              <a:spcBef>
                <a:spcPts val="600"/>
              </a:spcBef>
              <a:spcAft>
                <a:spcPts val="600"/>
              </a:spcAft>
            </a:pPr>
            <a:r>
              <a:rPr lang="en-US" sz="1800" dirty="0"/>
              <a:t>Genetic Alliance UK: national charity for patients and families affected by genetic conditions: </a:t>
            </a:r>
            <a:r>
              <a:rPr lang="en-US" sz="1800" dirty="0">
                <a:hlinkClick r:id="rId6"/>
              </a:rPr>
              <a:t>www.geneticalliance.org.uk/</a:t>
            </a:r>
            <a:r>
              <a:rPr lang="en-US" sz="1800" dirty="0"/>
              <a:t> </a:t>
            </a:r>
          </a:p>
          <a:p>
            <a:pPr>
              <a:spcBef>
                <a:spcPts val="600"/>
              </a:spcBef>
              <a:spcAft>
                <a:spcPts val="600"/>
              </a:spcAft>
            </a:pPr>
            <a:r>
              <a:rPr lang="en-US" sz="1800" dirty="0"/>
              <a:t>SWAN UK: supporting families affected by a syndrome without a name: </a:t>
            </a:r>
            <a:r>
              <a:rPr lang="en-US" sz="1800" dirty="0">
                <a:hlinkClick r:id="rId7"/>
              </a:rPr>
              <a:t>www.undiagnosed.org.uk/</a:t>
            </a:r>
            <a:r>
              <a:rPr lang="en-US" sz="1800" dirty="0"/>
              <a:t> </a:t>
            </a:r>
          </a:p>
          <a:p>
            <a:pPr>
              <a:spcBef>
                <a:spcPts val="600"/>
              </a:spcBef>
              <a:spcAft>
                <a:spcPts val="600"/>
              </a:spcAft>
            </a:pPr>
            <a:r>
              <a:rPr lang="en-US" sz="1800" dirty="0"/>
              <a:t>Unique: understanding rare chromosome and gene disorders: </a:t>
            </a:r>
            <a:r>
              <a:rPr lang="en-US" sz="1800" dirty="0">
                <a:hlinkClick r:id="rId8"/>
              </a:rPr>
              <a:t>www.rarechromo.org/</a:t>
            </a:r>
            <a:r>
              <a:rPr lang="en-US" sz="1800" dirty="0"/>
              <a:t> </a:t>
            </a:r>
          </a:p>
          <a:p>
            <a:pPr>
              <a:spcBef>
                <a:spcPts val="600"/>
              </a:spcBef>
              <a:spcAft>
                <a:spcPts val="600"/>
              </a:spcAft>
            </a:pPr>
            <a:r>
              <a:rPr lang="en-US" sz="1800" dirty="0"/>
              <a:t>Macmillan Cancer Support: </a:t>
            </a:r>
            <a:r>
              <a:rPr lang="en-US" sz="1800" dirty="0">
                <a:hlinkClick r:id="rId9"/>
              </a:rPr>
              <a:t>www.macmillan.org.uk/</a:t>
            </a:r>
            <a:r>
              <a:rPr lang="en-US" sz="1800" dirty="0"/>
              <a:t> </a:t>
            </a:r>
          </a:p>
          <a:p>
            <a:pPr>
              <a:spcBef>
                <a:spcPts val="600"/>
              </a:spcBef>
              <a:spcAft>
                <a:spcPts val="600"/>
              </a:spcAft>
            </a:pPr>
            <a:r>
              <a:rPr lang="en-US" sz="1800" dirty="0"/>
              <a:t>Medline Plus Genetics: patient and public-friendly </a:t>
            </a:r>
            <a:br>
              <a:rPr lang="en-US" sz="1800" dirty="0"/>
            </a:br>
            <a:r>
              <a:rPr lang="en-US" sz="1800" dirty="0"/>
              <a:t>information about genetics from the US National Library of Medicine: </a:t>
            </a:r>
            <a:r>
              <a:rPr lang="en-US" sz="1800" dirty="0">
                <a:hlinkClick r:id="rId10"/>
              </a:rPr>
              <a:t>www.medlineplus.gov/genetics/</a:t>
            </a:r>
            <a:r>
              <a:rPr lang="en-US" sz="1800" dirty="0"/>
              <a:t> </a:t>
            </a:r>
            <a:endParaRPr lang="en-GB" sz="1800" dirty="0"/>
          </a:p>
        </p:txBody>
      </p:sp>
      <p:grpSp>
        <p:nvGrpSpPr>
          <p:cNvPr id="9" name="Group 8">
            <a:extLst>
              <a:ext uri="{FF2B5EF4-FFF2-40B4-BE49-F238E27FC236}">
                <a16:creationId xmlns:a16="http://schemas.microsoft.com/office/drawing/2014/main" id="{BB495C83-BA75-4630-8D6F-B05943A24752}"/>
              </a:ext>
            </a:extLst>
          </p:cNvPr>
          <p:cNvGrpSpPr/>
          <p:nvPr/>
        </p:nvGrpSpPr>
        <p:grpSpPr>
          <a:xfrm>
            <a:off x="7804948" y="5499314"/>
            <a:ext cx="1188000" cy="1188000"/>
            <a:chOff x="7804948" y="5499314"/>
            <a:chExt cx="1188000" cy="1188000"/>
          </a:xfrm>
        </p:grpSpPr>
        <p:sp>
          <p:nvSpPr>
            <p:cNvPr id="4" name="Oval 3">
              <a:extLst>
                <a:ext uri="{FF2B5EF4-FFF2-40B4-BE49-F238E27FC236}">
                  <a16:creationId xmlns:a16="http://schemas.microsoft.com/office/drawing/2014/main" id="{93C0AE92-AE37-4219-B07B-3FA84B362DDB}"/>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Document">
              <a:extLst>
                <a:ext uri="{FF2B5EF4-FFF2-40B4-BE49-F238E27FC236}">
                  <a16:creationId xmlns:a16="http://schemas.microsoft.com/office/drawing/2014/main" id="{AAA06705-0C8B-40F4-8319-DB32F98172C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941339" y="5618804"/>
              <a:ext cx="914400" cy="914400"/>
            </a:xfrm>
            <a:prstGeom prst="rect">
              <a:avLst/>
            </a:prstGeom>
          </p:spPr>
        </p:pic>
      </p:grpSp>
    </p:spTree>
    <p:extLst>
      <p:ext uri="{BB962C8B-B14F-4D97-AF65-F5344CB8AC3E}">
        <p14:creationId xmlns:p14="http://schemas.microsoft.com/office/powerpoint/2010/main" val="3505068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FF5C3-0988-4E0B-86FB-4BE535A2BE2B}"/>
              </a:ext>
            </a:extLst>
          </p:cNvPr>
          <p:cNvSpPr>
            <a:spLocks noGrp="1"/>
          </p:cNvSpPr>
          <p:nvPr>
            <p:ph type="title"/>
          </p:nvPr>
        </p:nvSpPr>
        <p:spPr/>
        <p:txBody>
          <a:bodyPr>
            <a:normAutofit/>
          </a:bodyPr>
          <a:lstStyle/>
          <a:p>
            <a:r>
              <a:rPr lang="en-US" sz="3600"/>
              <a:t>Local links and resources</a:t>
            </a:r>
            <a:endParaRPr lang="en-GB" sz="3600"/>
          </a:p>
        </p:txBody>
      </p:sp>
      <p:sp>
        <p:nvSpPr>
          <p:cNvPr id="3" name="Content Placeholder 2">
            <a:extLst>
              <a:ext uri="{FF2B5EF4-FFF2-40B4-BE49-F238E27FC236}">
                <a16:creationId xmlns:a16="http://schemas.microsoft.com/office/drawing/2014/main" id="{E83705A5-6EF8-4620-9493-BBB150E16C1B}"/>
              </a:ext>
            </a:extLst>
          </p:cNvPr>
          <p:cNvSpPr>
            <a:spLocks noGrp="1"/>
          </p:cNvSpPr>
          <p:nvPr>
            <p:ph idx="1"/>
          </p:nvPr>
        </p:nvSpPr>
        <p:spPr/>
        <p:txBody>
          <a:bodyPr>
            <a:normAutofit/>
          </a:bodyPr>
          <a:lstStyle/>
          <a:p>
            <a:pPr marL="0" indent="0">
              <a:buNone/>
            </a:pPr>
            <a:r>
              <a:rPr lang="en-US" sz="2400" i="1"/>
              <a:t>To be completed as per local needs</a:t>
            </a:r>
            <a:endParaRPr lang="en-GB" sz="2400" i="1"/>
          </a:p>
        </p:txBody>
      </p:sp>
      <p:grpSp>
        <p:nvGrpSpPr>
          <p:cNvPr id="4" name="Group 3">
            <a:extLst>
              <a:ext uri="{FF2B5EF4-FFF2-40B4-BE49-F238E27FC236}">
                <a16:creationId xmlns:a16="http://schemas.microsoft.com/office/drawing/2014/main" id="{88129859-4BE3-458C-A283-CE3C4D639AAB}"/>
              </a:ext>
            </a:extLst>
          </p:cNvPr>
          <p:cNvGrpSpPr/>
          <p:nvPr/>
        </p:nvGrpSpPr>
        <p:grpSpPr>
          <a:xfrm>
            <a:off x="7804948" y="5499314"/>
            <a:ext cx="1188000" cy="1188000"/>
            <a:chOff x="7804948" y="5499314"/>
            <a:chExt cx="1188000" cy="1188000"/>
          </a:xfrm>
        </p:grpSpPr>
        <p:sp>
          <p:nvSpPr>
            <p:cNvPr id="5" name="Oval 4">
              <a:extLst>
                <a:ext uri="{FF2B5EF4-FFF2-40B4-BE49-F238E27FC236}">
                  <a16:creationId xmlns:a16="http://schemas.microsoft.com/office/drawing/2014/main" id="{0A636DF3-0A81-4DAF-8E20-698B02208622}"/>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Document">
              <a:extLst>
                <a:ext uri="{FF2B5EF4-FFF2-40B4-BE49-F238E27FC236}">
                  <a16:creationId xmlns:a16="http://schemas.microsoft.com/office/drawing/2014/main" id="{B35FEB8D-A057-4969-8A33-744AB10701F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41339" y="5618804"/>
              <a:ext cx="914400" cy="914400"/>
            </a:xfrm>
            <a:prstGeom prst="rect">
              <a:avLst/>
            </a:prstGeom>
          </p:spPr>
        </p:pic>
      </p:grpSp>
    </p:spTree>
    <p:extLst>
      <p:ext uri="{BB962C8B-B14F-4D97-AF65-F5344CB8AC3E}">
        <p14:creationId xmlns:p14="http://schemas.microsoft.com/office/powerpoint/2010/main" val="15084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a:t>Key messages about consent</a:t>
            </a:r>
          </a:p>
        </p:txBody>
      </p:sp>
      <p:sp>
        <p:nvSpPr>
          <p:cNvPr id="3" name="Content Placeholder 2"/>
          <p:cNvSpPr>
            <a:spLocks noGrp="1"/>
          </p:cNvSpPr>
          <p:nvPr>
            <p:ph idx="1"/>
          </p:nvPr>
        </p:nvSpPr>
        <p:spPr/>
        <p:txBody>
          <a:bodyPr>
            <a:normAutofit/>
          </a:bodyPr>
          <a:lstStyle/>
          <a:p>
            <a:pPr>
              <a:spcAft>
                <a:spcPts val="600"/>
              </a:spcAft>
            </a:pPr>
            <a:r>
              <a:rPr lang="en-GB" sz="2000" dirty="0"/>
              <a:t>Patient must have sufficient, appropriate information to make a decision (‘no surprises’).</a:t>
            </a:r>
          </a:p>
          <a:p>
            <a:pPr>
              <a:spcAft>
                <a:spcPts val="600"/>
              </a:spcAft>
            </a:pPr>
            <a:r>
              <a:rPr lang="en-GB" sz="2000" dirty="0"/>
              <a:t>Person must be competent to make a decision.</a:t>
            </a:r>
          </a:p>
          <a:p>
            <a:pPr>
              <a:spcAft>
                <a:spcPts val="600"/>
              </a:spcAft>
            </a:pPr>
            <a:r>
              <a:rPr lang="en-GB" sz="2000" dirty="0"/>
              <a:t>Consent must be given voluntarily.</a:t>
            </a:r>
          </a:p>
          <a:p>
            <a:pPr>
              <a:spcAft>
                <a:spcPts val="600"/>
              </a:spcAft>
            </a:pPr>
            <a:r>
              <a:rPr lang="en-GB" sz="2000" dirty="0"/>
              <a:t>Documentation of clinical consent (i.e. using a form) is good clinical practice; </a:t>
            </a:r>
            <a:r>
              <a:rPr lang="en-GB" sz="2000" i="1" dirty="0"/>
              <a:t>however, </a:t>
            </a:r>
            <a:r>
              <a:rPr lang="en-GB" sz="2000" dirty="0"/>
              <a:t>a signature is not sufficient!</a:t>
            </a:r>
          </a:p>
        </p:txBody>
      </p:sp>
      <p:grpSp>
        <p:nvGrpSpPr>
          <p:cNvPr id="12" name="Group 11">
            <a:extLst>
              <a:ext uri="{FF2B5EF4-FFF2-40B4-BE49-F238E27FC236}">
                <a16:creationId xmlns:a16="http://schemas.microsoft.com/office/drawing/2014/main" id="{2757097B-C644-46A5-98BB-E6277322ACBA}"/>
              </a:ext>
            </a:extLst>
          </p:cNvPr>
          <p:cNvGrpSpPr/>
          <p:nvPr/>
        </p:nvGrpSpPr>
        <p:grpSpPr>
          <a:xfrm>
            <a:off x="7804948" y="5499314"/>
            <a:ext cx="1188000" cy="1188000"/>
            <a:chOff x="7804948" y="5499314"/>
            <a:chExt cx="1188000" cy="1188000"/>
          </a:xfrm>
        </p:grpSpPr>
        <p:sp>
          <p:nvSpPr>
            <p:cNvPr id="4" name="Oval 3">
              <a:extLst>
                <a:ext uri="{FF2B5EF4-FFF2-40B4-BE49-F238E27FC236}">
                  <a16:creationId xmlns:a16="http://schemas.microsoft.com/office/drawing/2014/main" id="{47996157-3199-4E67-9AFE-94179C159384}"/>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List">
              <a:extLst>
                <a:ext uri="{FF2B5EF4-FFF2-40B4-BE49-F238E27FC236}">
                  <a16:creationId xmlns:a16="http://schemas.microsoft.com/office/drawing/2014/main" id="{C4942A82-41F9-41BA-B66C-08947451736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41748" y="5625097"/>
              <a:ext cx="914400" cy="914400"/>
            </a:xfrm>
            <a:prstGeom prst="rect">
              <a:avLst/>
            </a:prstGeom>
          </p:spPr>
        </p:pic>
      </p:grpSp>
    </p:spTree>
    <p:extLst>
      <p:ext uri="{BB962C8B-B14F-4D97-AF65-F5344CB8AC3E}">
        <p14:creationId xmlns:p14="http://schemas.microsoft.com/office/powerpoint/2010/main" val="3137742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7164C-084D-4036-A2EA-2550CC6650A2}"/>
              </a:ext>
            </a:extLst>
          </p:cNvPr>
          <p:cNvSpPr>
            <a:spLocks noGrp="1"/>
          </p:cNvSpPr>
          <p:nvPr>
            <p:ph type="title"/>
          </p:nvPr>
        </p:nvSpPr>
        <p:spPr/>
        <p:txBody>
          <a:bodyPr>
            <a:normAutofit/>
          </a:bodyPr>
          <a:lstStyle/>
          <a:p>
            <a:r>
              <a:rPr lang="en-US" sz="3600" dirty="0"/>
              <a:t>Considerations for consent in genomics</a:t>
            </a:r>
            <a:endParaRPr lang="en-GB" sz="3600" dirty="0"/>
          </a:p>
        </p:txBody>
      </p:sp>
      <p:sp>
        <p:nvSpPr>
          <p:cNvPr id="3" name="Content Placeholder 2">
            <a:extLst>
              <a:ext uri="{FF2B5EF4-FFF2-40B4-BE49-F238E27FC236}">
                <a16:creationId xmlns:a16="http://schemas.microsoft.com/office/drawing/2014/main" id="{F666C328-7B8A-4CB7-8780-333B19D50EF4}"/>
              </a:ext>
            </a:extLst>
          </p:cNvPr>
          <p:cNvSpPr>
            <a:spLocks noGrp="1"/>
          </p:cNvSpPr>
          <p:nvPr>
            <p:ph idx="1"/>
          </p:nvPr>
        </p:nvSpPr>
        <p:spPr>
          <a:xfrm>
            <a:off x="628650" y="1536812"/>
            <a:ext cx="7886700" cy="4953547"/>
          </a:xfrm>
        </p:spPr>
        <p:txBody>
          <a:bodyPr>
            <a:noAutofit/>
          </a:bodyPr>
          <a:lstStyle/>
          <a:p>
            <a:pPr>
              <a:spcBef>
                <a:spcPts val="0"/>
              </a:spcBef>
              <a:spcAft>
                <a:spcPts val="1000"/>
              </a:spcAft>
            </a:pPr>
            <a:r>
              <a:rPr lang="en-GB" sz="2000" dirty="0"/>
              <a:t>While building on current medical practice, genomic medicine highlights unique considerations, including:</a:t>
            </a:r>
          </a:p>
          <a:p>
            <a:pPr lvl="1">
              <a:spcBef>
                <a:spcPts val="0"/>
              </a:spcBef>
              <a:spcAft>
                <a:spcPts val="1000"/>
              </a:spcAft>
              <a:buFont typeface="Courier New" panose="02070309020205020404" pitchFamily="49" charset="0"/>
              <a:buChar char="o"/>
            </a:pPr>
            <a:r>
              <a:rPr lang="en-GB" sz="1800" dirty="0"/>
              <a:t>addressing the needs of the wider family;</a:t>
            </a:r>
          </a:p>
          <a:p>
            <a:pPr lvl="1">
              <a:spcBef>
                <a:spcPts val="0"/>
              </a:spcBef>
              <a:spcAft>
                <a:spcPts val="1000"/>
              </a:spcAft>
              <a:buFont typeface="Courier New" panose="02070309020205020404" pitchFamily="49" charset="0"/>
              <a:buChar char="o"/>
            </a:pPr>
            <a:r>
              <a:rPr lang="en-GB" sz="1800" dirty="0"/>
              <a:t>complexity and uncertainty about genomic variation;</a:t>
            </a:r>
          </a:p>
          <a:p>
            <a:pPr lvl="1">
              <a:spcBef>
                <a:spcPts val="0"/>
              </a:spcBef>
              <a:spcAft>
                <a:spcPts val="1000"/>
              </a:spcAft>
              <a:buFont typeface="Courier New" panose="02070309020205020404" pitchFamily="49" charset="0"/>
              <a:buChar char="o"/>
            </a:pPr>
            <a:r>
              <a:rPr lang="en-GB" sz="1800" dirty="0"/>
              <a:t>data and sample sharing protocols; and</a:t>
            </a:r>
          </a:p>
          <a:p>
            <a:pPr lvl="1">
              <a:spcBef>
                <a:spcPts val="0"/>
              </a:spcBef>
              <a:spcAft>
                <a:spcPts val="1000"/>
              </a:spcAft>
              <a:buFont typeface="Courier New" panose="02070309020205020404" pitchFamily="49" charset="0"/>
              <a:buChar char="o"/>
            </a:pPr>
            <a:r>
              <a:rPr lang="en-GB" sz="1800" dirty="0"/>
              <a:t>returning results, including additional and/or incidental findings.</a:t>
            </a:r>
          </a:p>
          <a:p>
            <a:pPr marL="457200" lvl="1" indent="0">
              <a:spcBef>
                <a:spcPts val="0"/>
              </a:spcBef>
              <a:spcAft>
                <a:spcPts val="1000"/>
              </a:spcAft>
              <a:buNone/>
            </a:pPr>
            <a:endParaRPr lang="en-GB" sz="2000" dirty="0"/>
          </a:p>
          <a:p>
            <a:pPr>
              <a:spcBef>
                <a:spcPts val="0"/>
              </a:spcBef>
              <a:spcAft>
                <a:spcPts val="1000"/>
              </a:spcAft>
            </a:pPr>
            <a:r>
              <a:rPr lang="en-GB" sz="2000" dirty="0"/>
              <a:t>Support required to facilitate consent may be determined by:</a:t>
            </a:r>
          </a:p>
          <a:p>
            <a:pPr lvl="1">
              <a:spcBef>
                <a:spcPts val="0"/>
              </a:spcBef>
              <a:spcAft>
                <a:spcPts val="1000"/>
              </a:spcAft>
              <a:buFont typeface="Courier New" panose="02070309020205020404" pitchFamily="49" charset="0"/>
              <a:buChar char="o"/>
            </a:pPr>
            <a:r>
              <a:rPr lang="en-GB" sz="1800" dirty="0"/>
              <a:t>context and complexity of the test;</a:t>
            </a:r>
          </a:p>
          <a:p>
            <a:pPr lvl="1">
              <a:spcBef>
                <a:spcPts val="0"/>
              </a:spcBef>
              <a:spcAft>
                <a:spcPts val="1000"/>
              </a:spcAft>
              <a:buFont typeface="Courier New" panose="02070309020205020404" pitchFamily="49" charset="0"/>
              <a:buChar char="o"/>
            </a:pPr>
            <a:r>
              <a:rPr lang="en-GB" sz="1800" dirty="0"/>
              <a:t>management of the condition;</a:t>
            </a:r>
          </a:p>
          <a:p>
            <a:pPr lvl="1">
              <a:spcBef>
                <a:spcPts val="0"/>
              </a:spcBef>
              <a:spcAft>
                <a:spcPts val="1000"/>
              </a:spcAft>
              <a:buFont typeface="Courier New" panose="02070309020205020404" pitchFamily="49" charset="0"/>
              <a:buChar char="o"/>
            </a:pPr>
            <a:r>
              <a:rPr lang="en-GB" sz="1800" dirty="0"/>
              <a:t>potential for adverse psychological effects surrounding the test;</a:t>
            </a:r>
          </a:p>
          <a:p>
            <a:pPr lvl="1">
              <a:spcBef>
                <a:spcPts val="0"/>
              </a:spcBef>
              <a:spcAft>
                <a:spcPts val="1000"/>
              </a:spcAft>
              <a:buFont typeface="Courier New" panose="02070309020205020404" pitchFamily="49" charset="0"/>
              <a:buChar char="o"/>
            </a:pPr>
            <a:r>
              <a:rPr lang="en-GB" sz="1800" dirty="0"/>
              <a:t>extent of appropriate information materials available; and</a:t>
            </a:r>
          </a:p>
          <a:p>
            <a:pPr lvl="1">
              <a:spcBef>
                <a:spcPts val="0"/>
              </a:spcBef>
              <a:spcAft>
                <a:spcPts val="1000"/>
              </a:spcAft>
              <a:buFont typeface="Courier New" panose="02070309020205020404" pitchFamily="49" charset="0"/>
              <a:buChar char="o"/>
            </a:pPr>
            <a:r>
              <a:rPr lang="en-GB" sz="1800" dirty="0"/>
              <a:t>additional individual and family-specific factors.</a:t>
            </a:r>
          </a:p>
        </p:txBody>
      </p:sp>
      <p:grpSp>
        <p:nvGrpSpPr>
          <p:cNvPr id="9" name="Group 8">
            <a:extLst>
              <a:ext uri="{FF2B5EF4-FFF2-40B4-BE49-F238E27FC236}">
                <a16:creationId xmlns:a16="http://schemas.microsoft.com/office/drawing/2014/main" id="{2669C84F-5A8C-4D33-B66A-1FD603A275C9}"/>
              </a:ext>
            </a:extLst>
          </p:cNvPr>
          <p:cNvGrpSpPr/>
          <p:nvPr/>
        </p:nvGrpSpPr>
        <p:grpSpPr>
          <a:xfrm>
            <a:off x="7804948" y="5499314"/>
            <a:ext cx="1188000" cy="1188000"/>
            <a:chOff x="7804948" y="5499314"/>
            <a:chExt cx="1188000" cy="1188000"/>
          </a:xfrm>
        </p:grpSpPr>
        <p:sp>
          <p:nvSpPr>
            <p:cNvPr id="5" name="Oval 4">
              <a:extLst>
                <a:ext uri="{FF2B5EF4-FFF2-40B4-BE49-F238E27FC236}">
                  <a16:creationId xmlns:a16="http://schemas.microsoft.com/office/drawing/2014/main" id="{E0EE25F3-D94D-4A3B-A074-C1C8DA291FD1}"/>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Chat">
              <a:extLst>
                <a:ext uri="{FF2B5EF4-FFF2-40B4-BE49-F238E27FC236}">
                  <a16:creationId xmlns:a16="http://schemas.microsoft.com/office/drawing/2014/main" id="{6704E338-4F67-46DC-B958-816CE47FD73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47059" y="5673904"/>
              <a:ext cx="914400" cy="914400"/>
            </a:xfrm>
            <a:prstGeom prst="rect">
              <a:avLst/>
            </a:prstGeom>
          </p:spPr>
        </p:pic>
      </p:grpSp>
    </p:spTree>
    <p:extLst>
      <p:ext uri="{BB962C8B-B14F-4D97-AF65-F5344CB8AC3E}">
        <p14:creationId xmlns:p14="http://schemas.microsoft.com/office/powerpoint/2010/main" val="1127295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5B474-C688-4F03-B8B4-996065649A7C}"/>
              </a:ext>
            </a:extLst>
          </p:cNvPr>
          <p:cNvSpPr>
            <a:spLocks noGrp="1"/>
          </p:cNvSpPr>
          <p:nvPr>
            <p:ph type="title"/>
          </p:nvPr>
        </p:nvSpPr>
        <p:spPr/>
        <p:txBody>
          <a:bodyPr>
            <a:normAutofit/>
          </a:bodyPr>
          <a:lstStyle/>
          <a:p>
            <a:r>
              <a:rPr lang="en-US" sz="3600" dirty="0"/>
              <a:t>Patient Choice: what is it? </a:t>
            </a:r>
            <a:endParaRPr lang="en-GB" sz="3600" dirty="0"/>
          </a:p>
        </p:txBody>
      </p:sp>
      <p:sp>
        <p:nvSpPr>
          <p:cNvPr id="3" name="Content Placeholder 2">
            <a:extLst>
              <a:ext uri="{FF2B5EF4-FFF2-40B4-BE49-F238E27FC236}">
                <a16:creationId xmlns:a16="http://schemas.microsoft.com/office/drawing/2014/main" id="{3545A37D-7C17-4FA2-B6C1-3CFC21CACE4D}"/>
              </a:ext>
            </a:extLst>
          </p:cNvPr>
          <p:cNvSpPr>
            <a:spLocks noGrp="1"/>
          </p:cNvSpPr>
          <p:nvPr>
            <p:ph idx="1"/>
          </p:nvPr>
        </p:nvSpPr>
        <p:spPr>
          <a:xfrm>
            <a:off x="628650" y="1552162"/>
            <a:ext cx="7886700" cy="4869466"/>
          </a:xfrm>
        </p:spPr>
        <p:txBody>
          <a:bodyPr>
            <a:noAutofit/>
          </a:bodyPr>
          <a:lstStyle/>
          <a:p>
            <a:pPr>
              <a:lnSpc>
                <a:spcPct val="80000"/>
              </a:lnSpc>
            </a:pPr>
            <a:r>
              <a:rPr lang="en-US" sz="1900" dirty="0"/>
              <a:t>A process to enable patients to make an informed decision about the clinical implications of a test, as well as an offer to participate in the National Genomic Research Library.</a:t>
            </a:r>
          </a:p>
          <a:p>
            <a:pPr lvl="1">
              <a:lnSpc>
                <a:spcPct val="80000"/>
              </a:lnSpc>
              <a:buFont typeface="Courier New" panose="02070309020205020404" pitchFamily="49" charset="0"/>
              <a:buChar char="o"/>
            </a:pPr>
            <a:r>
              <a:rPr lang="en-US" sz="1800" dirty="0"/>
              <a:t>Based on experience gained from the 100,000 Genomes Project.</a:t>
            </a:r>
          </a:p>
          <a:p>
            <a:pPr lvl="1">
              <a:lnSpc>
                <a:spcPct val="80000"/>
              </a:lnSpc>
              <a:buFont typeface="Courier New" panose="02070309020205020404" pitchFamily="49" charset="0"/>
              <a:buChar char="o"/>
            </a:pPr>
            <a:r>
              <a:rPr lang="en-US" sz="1800" dirty="0"/>
              <a:t>Initially for whole genome sequencing indications only.</a:t>
            </a:r>
          </a:p>
          <a:p>
            <a:pPr>
              <a:lnSpc>
                <a:spcPct val="80000"/>
              </a:lnSpc>
            </a:pPr>
            <a:r>
              <a:rPr lang="en-US" sz="1900" dirty="0"/>
              <a:t>Expected to involve one or more conversations depending on the clinical context, supported by information for patients to make informed choices.</a:t>
            </a:r>
          </a:p>
          <a:p>
            <a:pPr>
              <a:lnSpc>
                <a:spcPct val="80000"/>
              </a:lnSpc>
            </a:pPr>
            <a:r>
              <a:rPr lang="en-US" sz="1900" dirty="0"/>
              <a:t>Choices captured by a nationally </a:t>
            </a:r>
            <a:r>
              <a:rPr lang="en-US" sz="1900" dirty="0" err="1"/>
              <a:t>standardised</a:t>
            </a:r>
            <a:r>
              <a:rPr lang="en-US" sz="1900" dirty="0"/>
              <a:t> record of discussion form.</a:t>
            </a:r>
          </a:p>
          <a:p>
            <a:pPr marL="0" indent="0">
              <a:lnSpc>
                <a:spcPct val="80000"/>
              </a:lnSpc>
              <a:spcBef>
                <a:spcPts val="0"/>
              </a:spcBef>
              <a:buNone/>
            </a:pPr>
            <a:endParaRPr lang="en-US" sz="1900" dirty="0"/>
          </a:p>
          <a:p>
            <a:pPr marL="0" indent="0">
              <a:lnSpc>
                <a:spcPct val="80000"/>
              </a:lnSpc>
              <a:buNone/>
            </a:pPr>
            <a:r>
              <a:rPr lang="en-US" sz="1900" b="1" dirty="0"/>
              <a:t>Aims:</a:t>
            </a:r>
          </a:p>
          <a:p>
            <a:pPr>
              <a:lnSpc>
                <a:spcPct val="80000"/>
              </a:lnSpc>
            </a:pPr>
            <a:r>
              <a:rPr lang="en-US" sz="1900" dirty="0"/>
              <a:t>Set a clear and informed choice about having genomic testing in the NHS Genomic Medicine Service.</a:t>
            </a:r>
          </a:p>
          <a:p>
            <a:pPr>
              <a:lnSpc>
                <a:spcPct val="80000"/>
              </a:lnSpc>
            </a:pPr>
            <a:r>
              <a:rPr lang="en-US" sz="1900" dirty="0"/>
              <a:t>Clear and distinct choice to be part of a national database.</a:t>
            </a:r>
          </a:p>
          <a:p>
            <a:pPr>
              <a:lnSpc>
                <a:spcPct val="80000"/>
              </a:lnSpc>
            </a:pPr>
            <a:r>
              <a:rPr lang="en-US" sz="1900" dirty="0"/>
              <a:t>Ensure that the choice to undergo genomic testing is discussed </a:t>
            </a:r>
            <a:br>
              <a:rPr lang="en-US" sz="1900" dirty="0"/>
            </a:br>
            <a:r>
              <a:rPr lang="en-US" sz="1900" dirty="0"/>
              <a:t>in a safe and effective manner across specialties.</a:t>
            </a:r>
            <a:endParaRPr lang="en-GB" sz="2000" dirty="0"/>
          </a:p>
        </p:txBody>
      </p:sp>
      <p:grpSp>
        <p:nvGrpSpPr>
          <p:cNvPr id="6" name="Group 5">
            <a:extLst>
              <a:ext uri="{FF2B5EF4-FFF2-40B4-BE49-F238E27FC236}">
                <a16:creationId xmlns:a16="http://schemas.microsoft.com/office/drawing/2014/main" id="{B3139D25-36D1-43FB-8FA0-B8A12E01DB98}"/>
              </a:ext>
            </a:extLst>
          </p:cNvPr>
          <p:cNvGrpSpPr/>
          <p:nvPr/>
        </p:nvGrpSpPr>
        <p:grpSpPr>
          <a:xfrm>
            <a:off x="7804948" y="5499314"/>
            <a:ext cx="1188000" cy="1188000"/>
            <a:chOff x="7721270" y="156421"/>
            <a:chExt cx="1188000" cy="1188000"/>
          </a:xfrm>
        </p:grpSpPr>
        <p:sp>
          <p:nvSpPr>
            <p:cNvPr id="7" name="Oval 6">
              <a:extLst>
                <a:ext uri="{FF2B5EF4-FFF2-40B4-BE49-F238E27FC236}">
                  <a16:creationId xmlns:a16="http://schemas.microsoft.com/office/drawing/2014/main" id="{0CC9A858-43FF-4DC1-AD74-10E6C6A97DDE}"/>
                </a:ext>
              </a:extLst>
            </p:cNvPr>
            <p:cNvSpPr/>
            <p:nvPr/>
          </p:nvSpPr>
          <p:spPr>
            <a:xfrm>
              <a:off x="7721270" y="156421"/>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Questions">
              <a:extLst>
                <a:ext uri="{FF2B5EF4-FFF2-40B4-BE49-F238E27FC236}">
                  <a16:creationId xmlns:a16="http://schemas.microsoft.com/office/drawing/2014/main" id="{69F6C6D6-1D98-43F1-A262-1809ABF7E48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7526" y="304991"/>
              <a:ext cx="914400" cy="914400"/>
            </a:xfrm>
            <a:prstGeom prst="rect">
              <a:avLst/>
            </a:prstGeom>
          </p:spPr>
        </p:pic>
      </p:grpSp>
    </p:spTree>
    <p:extLst>
      <p:ext uri="{BB962C8B-B14F-4D97-AF65-F5344CB8AC3E}">
        <p14:creationId xmlns:p14="http://schemas.microsoft.com/office/powerpoint/2010/main" val="2817795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539F0-83DD-4205-82AA-6A05DDFEF407}"/>
              </a:ext>
            </a:extLst>
          </p:cNvPr>
          <p:cNvSpPr>
            <a:spLocks noGrp="1"/>
          </p:cNvSpPr>
          <p:nvPr>
            <p:ph type="title"/>
          </p:nvPr>
        </p:nvSpPr>
        <p:spPr/>
        <p:txBody>
          <a:bodyPr>
            <a:normAutofit/>
          </a:bodyPr>
          <a:lstStyle/>
          <a:p>
            <a:r>
              <a:rPr lang="en-US" sz="3600"/>
              <a:t>The clinical choice</a:t>
            </a:r>
            <a:endParaRPr lang="en-GB" sz="3600"/>
          </a:p>
        </p:txBody>
      </p:sp>
      <p:sp>
        <p:nvSpPr>
          <p:cNvPr id="3" name="Content Placeholder 2">
            <a:extLst>
              <a:ext uri="{FF2B5EF4-FFF2-40B4-BE49-F238E27FC236}">
                <a16:creationId xmlns:a16="http://schemas.microsoft.com/office/drawing/2014/main" id="{040FDBAE-EFD8-4EA9-B10D-1E5DB00E2722}"/>
              </a:ext>
            </a:extLst>
          </p:cNvPr>
          <p:cNvSpPr>
            <a:spLocks noGrp="1"/>
          </p:cNvSpPr>
          <p:nvPr>
            <p:ph idx="1"/>
          </p:nvPr>
        </p:nvSpPr>
        <p:spPr/>
        <p:txBody>
          <a:bodyPr>
            <a:normAutofit/>
          </a:bodyPr>
          <a:lstStyle/>
          <a:p>
            <a:pPr>
              <a:spcAft>
                <a:spcPts val="600"/>
              </a:spcAft>
            </a:pPr>
            <a:r>
              <a:rPr lang="en-US" sz="2000"/>
              <a:t>Unchanged from current standards for a patient consenting to have a genomic test, apart from national and international comparison of data.</a:t>
            </a:r>
          </a:p>
          <a:p>
            <a:pPr>
              <a:spcAft>
                <a:spcPts val="600"/>
              </a:spcAft>
            </a:pPr>
            <a:r>
              <a:rPr lang="en-US" sz="2000"/>
              <a:t>Key areas to cover:</a:t>
            </a:r>
          </a:p>
          <a:p>
            <a:pPr marL="971550" lvl="1" indent="-514350">
              <a:spcBef>
                <a:spcPts val="600"/>
              </a:spcBef>
              <a:spcAft>
                <a:spcPts val="600"/>
              </a:spcAft>
              <a:buFont typeface="+mj-lt"/>
              <a:buAutoNum type="arabicPeriod"/>
            </a:pPr>
            <a:r>
              <a:rPr lang="en-GB" sz="2000"/>
              <a:t>Introduction and context of the test</a:t>
            </a:r>
          </a:p>
          <a:p>
            <a:pPr marL="971550" lvl="1" indent="-514350">
              <a:spcBef>
                <a:spcPts val="600"/>
              </a:spcBef>
              <a:spcAft>
                <a:spcPts val="600"/>
              </a:spcAft>
              <a:buFont typeface="+mj-lt"/>
              <a:buAutoNum type="arabicPeriod"/>
            </a:pPr>
            <a:r>
              <a:rPr lang="en-GB" sz="2000"/>
              <a:t>What to expect from the results</a:t>
            </a:r>
          </a:p>
          <a:p>
            <a:pPr marL="971550" lvl="1" indent="-514350">
              <a:spcBef>
                <a:spcPts val="600"/>
              </a:spcBef>
              <a:spcAft>
                <a:spcPts val="600"/>
              </a:spcAft>
              <a:buFont typeface="+mj-lt"/>
              <a:buAutoNum type="arabicPeriod"/>
            </a:pPr>
            <a:r>
              <a:rPr lang="en-GB" sz="2000"/>
              <a:t>Implications for the patient</a:t>
            </a:r>
          </a:p>
          <a:p>
            <a:pPr marL="971550" lvl="1" indent="-514350">
              <a:spcBef>
                <a:spcPts val="600"/>
              </a:spcBef>
              <a:spcAft>
                <a:spcPts val="600"/>
              </a:spcAft>
              <a:buFont typeface="+mj-lt"/>
              <a:buAutoNum type="arabicPeriod"/>
            </a:pPr>
            <a:r>
              <a:rPr lang="en-GB" sz="2000"/>
              <a:t>Implications for family members</a:t>
            </a:r>
          </a:p>
          <a:p>
            <a:pPr marL="971550" lvl="1" indent="-514350">
              <a:spcBef>
                <a:spcPts val="600"/>
              </a:spcBef>
              <a:spcAft>
                <a:spcPts val="600"/>
              </a:spcAft>
              <a:buFont typeface="+mj-lt"/>
              <a:buAutoNum type="arabicPeriod"/>
            </a:pPr>
            <a:r>
              <a:rPr lang="en-GB" sz="2000"/>
              <a:t>Use of samples</a:t>
            </a:r>
          </a:p>
          <a:p>
            <a:pPr marL="971550" lvl="1" indent="-514350">
              <a:spcBef>
                <a:spcPts val="600"/>
              </a:spcBef>
              <a:spcAft>
                <a:spcPts val="600"/>
              </a:spcAft>
              <a:buFont typeface="+mj-lt"/>
              <a:buAutoNum type="arabicPeriod"/>
            </a:pPr>
            <a:r>
              <a:rPr lang="en-GB" sz="2000"/>
              <a:t>Use of data </a:t>
            </a:r>
          </a:p>
        </p:txBody>
      </p:sp>
      <p:grpSp>
        <p:nvGrpSpPr>
          <p:cNvPr id="10" name="Group 9">
            <a:extLst>
              <a:ext uri="{FF2B5EF4-FFF2-40B4-BE49-F238E27FC236}">
                <a16:creationId xmlns:a16="http://schemas.microsoft.com/office/drawing/2014/main" id="{74FBF449-4D79-4066-828B-C12E888C739F}"/>
              </a:ext>
            </a:extLst>
          </p:cNvPr>
          <p:cNvGrpSpPr/>
          <p:nvPr/>
        </p:nvGrpSpPr>
        <p:grpSpPr>
          <a:xfrm>
            <a:off x="7804948" y="5499314"/>
            <a:ext cx="1188000" cy="1188000"/>
            <a:chOff x="7804948" y="5499314"/>
            <a:chExt cx="1188000" cy="1188000"/>
          </a:xfrm>
        </p:grpSpPr>
        <p:sp>
          <p:nvSpPr>
            <p:cNvPr id="4" name="Oval 3">
              <a:extLst>
                <a:ext uri="{FF2B5EF4-FFF2-40B4-BE49-F238E27FC236}">
                  <a16:creationId xmlns:a16="http://schemas.microsoft.com/office/drawing/2014/main" id="{88146892-1350-4C85-8E6F-5405ADB0F69D}"/>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Stethoscope">
              <a:extLst>
                <a:ext uri="{FF2B5EF4-FFF2-40B4-BE49-F238E27FC236}">
                  <a16:creationId xmlns:a16="http://schemas.microsoft.com/office/drawing/2014/main" id="{22225BC3-5BA9-4E0B-B61B-CB608A1FA03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41748" y="5636114"/>
              <a:ext cx="914400" cy="914400"/>
            </a:xfrm>
            <a:prstGeom prst="rect">
              <a:avLst/>
            </a:prstGeom>
          </p:spPr>
        </p:pic>
      </p:grpSp>
    </p:spTree>
    <p:extLst>
      <p:ext uri="{BB962C8B-B14F-4D97-AF65-F5344CB8AC3E}">
        <p14:creationId xmlns:p14="http://schemas.microsoft.com/office/powerpoint/2010/main" val="1338866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F977-04F0-49B0-96B4-8F95B41BF169}"/>
              </a:ext>
            </a:extLst>
          </p:cNvPr>
          <p:cNvSpPr>
            <a:spLocks noGrp="1"/>
          </p:cNvSpPr>
          <p:nvPr>
            <p:ph type="title"/>
          </p:nvPr>
        </p:nvSpPr>
        <p:spPr/>
        <p:txBody>
          <a:bodyPr>
            <a:normAutofit/>
          </a:bodyPr>
          <a:lstStyle/>
          <a:p>
            <a:r>
              <a:rPr lang="en-US" sz="3600"/>
              <a:t>Before you start…</a:t>
            </a:r>
            <a:endParaRPr lang="en-GB" sz="3600"/>
          </a:p>
        </p:txBody>
      </p:sp>
      <p:sp>
        <p:nvSpPr>
          <p:cNvPr id="3" name="Content Placeholder 2">
            <a:extLst>
              <a:ext uri="{FF2B5EF4-FFF2-40B4-BE49-F238E27FC236}">
                <a16:creationId xmlns:a16="http://schemas.microsoft.com/office/drawing/2014/main" id="{A187C778-6700-48AB-A821-F7F85D614351}"/>
              </a:ext>
            </a:extLst>
          </p:cNvPr>
          <p:cNvSpPr>
            <a:spLocks noGrp="1"/>
          </p:cNvSpPr>
          <p:nvPr>
            <p:ph idx="1"/>
          </p:nvPr>
        </p:nvSpPr>
        <p:spPr>
          <a:xfrm>
            <a:off x="628650" y="1572234"/>
            <a:ext cx="7886700" cy="4839870"/>
          </a:xfrm>
        </p:spPr>
        <p:txBody>
          <a:bodyPr>
            <a:normAutofit/>
          </a:bodyPr>
          <a:lstStyle/>
          <a:p>
            <a:pPr marL="0" indent="0">
              <a:spcAft>
                <a:spcPts val="600"/>
              </a:spcAft>
              <a:buNone/>
            </a:pPr>
            <a:r>
              <a:rPr lang="en-US" sz="2000" b="1" dirty="0"/>
              <a:t>Does the patient have capacity to consent?</a:t>
            </a:r>
          </a:p>
          <a:p>
            <a:pPr>
              <a:spcAft>
                <a:spcPts val="600"/>
              </a:spcAft>
            </a:pPr>
            <a:r>
              <a:rPr lang="en-US" sz="2000" dirty="0"/>
              <a:t>Assess based on the Mental Capacity Act 2005 and/or Gillick test (for individuals &lt;16 years).</a:t>
            </a:r>
          </a:p>
          <a:p>
            <a:pPr>
              <a:spcAft>
                <a:spcPts val="600"/>
              </a:spcAft>
            </a:pPr>
            <a:r>
              <a:rPr lang="en-US" sz="2000" dirty="0"/>
              <a:t>If no, a parent, guardian, or patient representative/consultee must be available.</a:t>
            </a:r>
          </a:p>
          <a:p>
            <a:pPr>
              <a:spcAft>
                <a:spcPts val="600"/>
              </a:spcAft>
            </a:pPr>
            <a:r>
              <a:rPr lang="en-US" sz="2000" dirty="0"/>
              <a:t>Where possible, the patient should be involved to provide assent.</a:t>
            </a:r>
          </a:p>
          <a:p>
            <a:pPr marL="0" indent="0">
              <a:spcAft>
                <a:spcPts val="600"/>
              </a:spcAft>
              <a:buNone/>
            </a:pPr>
            <a:r>
              <a:rPr lang="en-US" sz="2000" b="1" dirty="0"/>
              <a:t>Non-English speakers and those with a disability:</a:t>
            </a:r>
          </a:p>
          <a:p>
            <a:pPr>
              <a:spcAft>
                <a:spcPts val="600"/>
              </a:spcAft>
            </a:pPr>
            <a:r>
              <a:rPr lang="en-US" sz="2000" dirty="0"/>
              <a:t>Additional materials and/or support may be required for patients who are non-English speaking, hearing impaired, visually impaired, or have learning disabilities. </a:t>
            </a:r>
          </a:p>
        </p:txBody>
      </p:sp>
      <p:grpSp>
        <p:nvGrpSpPr>
          <p:cNvPr id="7" name="Group 6">
            <a:extLst>
              <a:ext uri="{FF2B5EF4-FFF2-40B4-BE49-F238E27FC236}">
                <a16:creationId xmlns:a16="http://schemas.microsoft.com/office/drawing/2014/main" id="{077BCEBB-7BFC-4C5A-99B8-0E1F61946E48}"/>
              </a:ext>
            </a:extLst>
          </p:cNvPr>
          <p:cNvGrpSpPr/>
          <p:nvPr/>
        </p:nvGrpSpPr>
        <p:grpSpPr>
          <a:xfrm>
            <a:off x="7804948" y="5499314"/>
            <a:ext cx="1188000" cy="1188000"/>
            <a:chOff x="7804948" y="5499314"/>
            <a:chExt cx="1188000" cy="1188000"/>
          </a:xfrm>
        </p:grpSpPr>
        <p:sp>
          <p:nvSpPr>
            <p:cNvPr id="4" name="Oval 3">
              <a:extLst>
                <a:ext uri="{FF2B5EF4-FFF2-40B4-BE49-F238E27FC236}">
                  <a16:creationId xmlns:a16="http://schemas.microsoft.com/office/drawing/2014/main" id="{61BF1198-AD53-4159-914A-F22C83DC31C1}"/>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Checkmark">
              <a:extLst>
                <a:ext uri="{FF2B5EF4-FFF2-40B4-BE49-F238E27FC236}">
                  <a16:creationId xmlns:a16="http://schemas.microsoft.com/office/drawing/2014/main" id="{C64A644C-4844-4952-A91E-A48F8A6E9DE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30731" y="5645149"/>
              <a:ext cx="914400" cy="914400"/>
            </a:xfrm>
            <a:prstGeom prst="rect">
              <a:avLst/>
            </a:prstGeom>
          </p:spPr>
        </p:pic>
      </p:grpSp>
    </p:spTree>
    <p:extLst>
      <p:ext uri="{BB962C8B-B14F-4D97-AF65-F5344CB8AC3E}">
        <p14:creationId xmlns:p14="http://schemas.microsoft.com/office/powerpoint/2010/main" val="617663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F977-04F0-49B0-96B4-8F95B41BF169}"/>
              </a:ext>
            </a:extLst>
          </p:cNvPr>
          <p:cNvSpPr>
            <a:spLocks noGrp="1"/>
          </p:cNvSpPr>
          <p:nvPr>
            <p:ph type="title"/>
          </p:nvPr>
        </p:nvSpPr>
        <p:spPr/>
        <p:txBody>
          <a:bodyPr>
            <a:normAutofit/>
          </a:bodyPr>
          <a:lstStyle/>
          <a:p>
            <a:r>
              <a:rPr lang="en-US" sz="3600" dirty="0"/>
              <a:t>Before you start…</a:t>
            </a:r>
            <a:endParaRPr lang="en-GB" sz="3600" dirty="0"/>
          </a:p>
        </p:txBody>
      </p:sp>
      <p:sp>
        <p:nvSpPr>
          <p:cNvPr id="3" name="Content Placeholder 2">
            <a:extLst>
              <a:ext uri="{FF2B5EF4-FFF2-40B4-BE49-F238E27FC236}">
                <a16:creationId xmlns:a16="http://schemas.microsoft.com/office/drawing/2014/main" id="{A187C778-6700-48AB-A821-F7F85D614351}"/>
              </a:ext>
            </a:extLst>
          </p:cNvPr>
          <p:cNvSpPr>
            <a:spLocks noGrp="1"/>
          </p:cNvSpPr>
          <p:nvPr>
            <p:ph idx="1"/>
          </p:nvPr>
        </p:nvSpPr>
        <p:spPr>
          <a:xfrm>
            <a:off x="628649" y="1343634"/>
            <a:ext cx="8216481" cy="5021997"/>
          </a:xfrm>
        </p:spPr>
        <p:txBody>
          <a:bodyPr vert="horz" lIns="91440" tIns="45720" rIns="91440" bIns="45720" rtlCol="0" anchor="t">
            <a:noAutofit/>
          </a:bodyPr>
          <a:lstStyle/>
          <a:p>
            <a:pPr marL="0" indent="0">
              <a:spcBef>
                <a:spcPts val="400"/>
              </a:spcBef>
              <a:spcAft>
                <a:spcPts val="600"/>
              </a:spcAft>
              <a:buNone/>
            </a:pPr>
            <a:r>
              <a:rPr lang="en-US" sz="2000" b="1" dirty="0"/>
              <a:t>Is WGS the right test for my patient? </a:t>
            </a:r>
          </a:p>
          <a:p>
            <a:pPr>
              <a:spcBef>
                <a:spcPts val="400"/>
              </a:spcBef>
              <a:spcAft>
                <a:spcPts val="600"/>
              </a:spcAft>
            </a:pPr>
            <a:r>
              <a:rPr lang="en-US" sz="2000" dirty="0"/>
              <a:t>Check the National Genomic Test Directory.</a:t>
            </a:r>
          </a:p>
          <a:p>
            <a:pPr>
              <a:spcBef>
                <a:spcPts val="400"/>
              </a:spcBef>
              <a:spcAft>
                <a:spcPts val="600"/>
              </a:spcAft>
            </a:pPr>
            <a:r>
              <a:rPr lang="en-US" sz="2000" dirty="0"/>
              <a:t>If you are uncertain, contact your GLH and/or relevant clinical team. </a:t>
            </a:r>
            <a:endParaRPr lang="en-US" sz="2000" dirty="0">
              <a:cs typeface="Calibri"/>
            </a:endParaRPr>
          </a:p>
          <a:p>
            <a:pPr marL="0" indent="0">
              <a:spcBef>
                <a:spcPts val="400"/>
              </a:spcBef>
              <a:spcAft>
                <a:spcPts val="600"/>
              </a:spcAft>
              <a:buNone/>
            </a:pPr>
            <a:r>
              <a:rPr lang="en-US" sz="2000" b="1" dirty="0"/>
              <a:t>Do I have the right clinical information? </a:t>
            </a:r>
          </a:p>
          <a:p>
            <a:pPr>
              <a:spcBef>
                <a:spcPts val="400"/>
              </a:spcBef>
              <a:spcAft>
                <a:spcPts val="600"/>
              </a:spcAft>
            </a:pPr>
            <a:r>
              <a:rPr lang="en-US" sz="2000" dirty="0"/>
              <a:t>Human Phenotype Ontology (HPO) terms.</a:t>
            </a:r>
          </a:p>
          <a:p>
            <a:pPr>
              <a:spcBef>
                <a:spcPts val="400"/>
              </a:spcBef>
              <a:spcAft>
                <a:spcPts val="600"/>
              </a:spcAft>
            </a:pPr>
            <a:r>
              <a:rPr lang="en-US" sz="2000" dirty="0"/>
              <a:t>Family history information. </a:t>
            </a:r>
          </a:p>
          <a:p>
            <a:pPr marL="0" indent="0">
              <a:spcBef>
                <a:spcPts val="400"/>
              </a:spcBef>
              <a:spcAft>
                <a:spcPts val="600"/>
              </a:spcAft>
              <a:buNone/>
            </a:pPr>
            <a:r>
              <a:rPr lang="en-US" sz="2000" b="1" dirty="0"/>
              <a:t>Can I obtain the samples I need? </a:t>
            </a:r>
          </a:p>
          <a:p>
            <a:pPr>
              <a:spcBef>
                <a:spcPts val="400"/>
              </a:spcBef>
              <a:spcAft>
                <a:spcPts val="600"/>
              </a:spcAft>
            </a:pPr>
            <a:r>
              <a:rPr lang="en-US" sz="2000" dirty="0"/>
              <a:t>Ideally blood; can be saliva, tissue, or previously stored DNA.</a:t>
            </a:r>
          </a:p>
          <a:p>
            <a:pPr>
              <a:spcBef>
                <a:spcPts val="400"/>
              </a:spcBef>
              <a:spcAft>
                <a:spcPts val="600"/>
              </a:spcAft>
            </a:pPr>
            <a:r>
              <a:rPr lang="en-US" sz="2000" dirty="0"/>
              <a:t>Samples for family members where available and depending on the suspected inheritance pattern.</a:t>
            </a:r>
          </a:p>
          <a:p>
            <a:pPr marL="0" indent="0">
              <a:spcBef>
                <a:spcPts val="400"/>
              </a:spcBef>
              <a:spcAft>
                <a:spcPts val="600"/>
              </a:spcAft>
              <a:buNone/>
            </a:pPr>
            <a:r>
              <a:rPr lang="en-US" sz="2000" b="1" dirty="0"/>
              <a:t>Testing samples from deceased individuals:</a:t>
            </a:r>
          </a:p>
          <a:p>
            <a:pPr>
              <a:spcBef>
                <a:spcPts val="400"/>
              </a:spcBef>
              <a:spcAft>
                <a:spcPts val="600"/>
              </a:spcAft>
            </a:pPr>
            <a:r>
              <a:rPr lang="en-US" sz="2000" dirty="0"/>
              <a:t>Consent must be discussed with a relative or other </a:t>
            </a:r>
            <a:br>
              <a:rPr lang="en-US" sz="2000" dirty="0"/>
            </a:br>
            <a:r>
              <a:rPr lang="en-US" sz="2000" dirty="0"/>
              <a:t>relevant individual.</a:t>
            </a:r>
            <a:endParaRPr lang="en-GB" sz="2000" dirty="0"/>
          </a:p>
        </p:txBody>
      </p:sp>
      <p:grpSp>
        <p:nvGrpSpPr>
          <p:cNvPr id="7" name="Group 6">
            <a:extLst>
              <a:ext uri="{FF2B5EF4-FFF2-40B4-BE49-F238E27FC236}">
                <a16:creationId xmlns:a16="http://schemas.microsoft.com/office/drawing/2014/main" id="{077BCEBB-7BFC-4C5A-99B8-0E1F61946E48}"/>
              </a:ext>
            </a:extLst>
          </p:cNvPr>
          <p:cNvGrpSpPr/>
          <p:nvPr/>
        </p:nvGrpSpPr>
        <p:grpSpPr>
          <a:xfrm>
            <a:off x="7804948" y="5499314"/>
            <a:ext cx="1188000" cy="1188000"/>
            <a:chOff x="7804948" y="5499314"/>
            <a:chExt cx="1188000" cy="1188000"/>
          </a:xfrm>
        </p:grpSpPr>
        <p:sp>
          <p:nvSpPr>
            <p:cNvPr id="4" name="Oval 3">
              <a:extLst>
                <a:ext uri="{FF2B5EF4-FFF2-40B4-BE49-F238E27FC236}">
                  <a16:creationId xmlns:a16="http://schemas.microsoft.com/office/drawing/2014/main" id="{61BF1198-AD53-4159-914A-F22C83DC31C1}"/>
                </a:ext>
              </a:extLst>
            </p:cNvPr>
            <p:cNvSpPr/>
            <p:nvPr/>
          </p:nvSpPr>
          <p:spPr>
            <a:xfrm>
              <a:off x="7804948" y="5499314"/>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Checkmark">
              <a:extLst>
                <a:ext uri="{FF2B5EF4-FFF2-40B4-BE49-F238E27FC236}">
                  <a16:creationId xmlns:a16="http://schemas.microsoft.com/office/drawing/2014/main" id="{C64A644C-4844-4952-A91E-A48F8A6E9DE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30731" y="5645149"/>
              <a:ext cx="914400" cy="914400"/>
            </a:xfrm>
            <a:prstGeom prst="rect">
              <a:avLst/>
            </a:prstGeom>
          </p:spPr>
        </p:pic>
      </p:grpSp>
      <p:sp>
        <p:nvSpPr>
          <p:cNvPr id="8" name="TextBox 7">
            <a:extLst>
              <a:ext uri="{FF2B5EF4-FFF2-40B4-BE49-F238E27FC236}">
                <a16:creationId xmlns:a16="http://schemas.microsoft.com/office/drawing/2014/main" id="{8E0782A6-B831-4E06-A101-456EAA0BC4EB}"/>
              </a:ext>
            </a:extLst>
          </p:cNvPr>
          <p:cNvSpPr txBox="1"/>
          <p:nvPr/>
        </p:nvSpPr>
        <p:spPr>
          <a:xfrm>
            <a:off x="5913561" y="2682051"/>
            <a:ext cx="2988000" cy="1261884"/>
          </a:xfrm>
          <a:prstGeom prst="rect">
            <a:avLst/>
          </a:prstGeom>
          <a:solidFill>
            <a:schemeClr val="accent4"/>
          </a:solidFill>
        </p:spPr>
        <p:txBody>
          <a:bodyPr wrap="square" lIns="432000" rtlCol="0">
            <a:spAutoFit/>
          </a:bodyPr>
          <a:lstStyle/>
          <a:p>
            <a:r>
              <a:rPr lang="en-US" sz="1900" b="1" dirty="0"/>
              <a:t>Incorrect clinical and/or family information can lead to incorrect or missed results!</a:t>
            </a:r>
            <a:endParaRPr lang="en-GB" sz="1900" b="1" dirty="0"/>
          </a:p>
        </p:txBody>
      </p:sp>
      <p:sp>
        <p:nvSpPr>
          <p:cNvPr id="10" name="TextBox 9"/>
          <p:cNvSpPr txBox="1"/>
          <p:nvPr/>
        </p:nvSpPr>
        <p:spPr>
          <a:xfrm>
            <a:off x="7177415" y="1"/>
            <a:ext cx="1966585" cy="414810"/>
          </a:xfrm>
          <a:prstGeom prst="rect">
            <a:avLst/>
          </a:prstGeom>
          <a:solidFill>
            <a:schemeClr val="tx1">
              <a:lumMod val="50000"/>
              <a:lumOff val="50000"/>
            </a:schemeClr>
          </a:solidFill>
        </p:spPr>
        <p:txBody>
          <a:bodyPr wrap="none" rtlCol="0" anchor="b" anchorCtr="0">
            <a:noAutofit/>
          </a:bodyPr>
          <a:lstStyle/>
          <a:p>
            <a:pPr algn="ctr"/>
            <a:r>
              <a:rPr lang="en-GB" sz="2000">
                <a:solidFill>
                  <a:schemeClr val="bg1"/>
                </a:solidFill>
              </a:rPr>
              <a:t>RARE DISEASES</a:t>
            </a:r>
          </a:p>
        </p:txBody>
      </p:sp>
      <p:pic>
        <p:nvPicPr>
          <p:cNvPr id="11" name="Graphic 10" descr="Warning">
            <a:extLst>
              <a:ext uri="{FF2B5EF4-FFF2-40B4-BE49-F238E27FC236}">
                <a16:creationId xmlns:a16="http://schemas.microsoft.com/office/drawing/2014/main" id="{5049E90C-0CE6-47D9-9604-437363778DF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0611" y="2643984"/>
            <a:ext cx="1112512" cy="1112512"/>
          </a:xfrm>
          <a:prstGeom prst="rect">
            <a:avLst/>
          </a:prstGeom>
        </p:spPr>
      </p:pic>
    </p:spTree>
    <p:extLst>
      <p:ext uri="{BB962C8B-B14F-4D97-AF65-F5344CB8AC3E}">
        <p14:creationId xmlns:p14="http://schemas.microsoft.com/office/powerpoint/2010/main" val="758236118"/>
      </p:ext>
    </p:extLst>
  </p:cSld>
  <p:clrMapOvr>
    <a:masterClrMapping/>
  </p:clrMapOvr>
</p:sld>
</file>

<file path=ppt/theme/theme1.xml><?xml version="1.0" encoding="utf-8"?>
<a:theme xmlns:a="http://schemas.openxmlformats.org/drawingml/2006/main" name="HEE GEP powerpoint template">
  <a:themeElements>
    <a:clrScheme name="NHS Theme Colours">
      <a:dk1>
        <a:srgbClr val="000000"/>
      </a:dk1>
      <a:lt1>
        <a:srgbClr val="FFFFFF"/>
      </a:lt1>
      <a:dk2>
        <a:srgbClr val="0072C6"/>
      </a:dk2>
      <a:lt2>
        <a:srgbClr val="F7E214"/>
      </a:lt2>
      <a:accent1>
        <a:srgbClr val="00AA9E"/>
      </a:accent1>
      <a:accent2>
        <a:srgbClr val="56008C"/>
      </a:accent2>
      <a:accent3>
        <a:srgbClr val="E28C05"/>
      </a:accent3>
      <a:accent4>
        <a:srgbClr val="006B54"/>
      </a:accent4>
      <a:accent5>
        <a:srgbClr val="A00054"/>
      </a:accent5>
      <a:accent6>
        <a:srgbClr val="003893"/>
      </a:accent6>
      <a:hlink>
        <a:srgbClr val="00AA9E"/>
      </a:hlink>
      <a:folHlink>
        <a:srgbClr val="D81E05"/>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979463B5-E72F-4BD5-ADBC-31F9C594BC33}" vid="{5F62375F-3578-48D9-B951-2992DE18645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B1654F615D0045BF96AE053EFC0520" ma:contentTypeVersion="11" ma:contentTypeDescription="Create a new document." ma:contentTypeScope="" ma:versionID="39c4de1b1ae56940925aea09c03303f0">
  <xsd:schema xmlns:xsd="http://www.w3.org/2001/XMLSchema" xmlns:xs="http://www.w3.org/2001/XMLSchema" xmlns:p="http://schemas.microsoft.com/office/2006/metadata/properties" xmlns:ns2="ddebf35b-9504-4b55-9f13-92d4f4cb1283" xmlns:ns3="2e376fe6-46c6-4319-b8a4-b42ad97d467c" targetNamespace="http://schemas.microsoft.com/office/2006/metadata/properties" ma:root="true" ma:fieldsID="f0c94c876652a538285ad80e2bd2bb69" ns2:_="" ns3:_="">
    <xsd:import namespace="ddebf35b-9504-4b55-9f13-92d4f4cb1283"/>
    <xsd:import namespace="2e376fe6-46c6-4319-b8a4-b42ad97d467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ebf35b-9504-4b55-9f13-92d4f4cb128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376fe6-46c6-4319-b8a4-b42ad97d467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44D3DED-07FA-4332-8398-735C1E7462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ebf35b-9504-4b55-9f13-92d4f4cb1283"/>
    <ds:schemaRef ds:uri="2e376fe6-46c6-4319-b8a4-b42ad97d46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B30620-5E9C-443A-821B-6B635EBFE321}">
  <ds:schemaRefs>
    <ds:schemaRef ds:uri="http://schemas.microsoft.com/sharepoint/v3/contenttype/forms"/>
  </ds:schemaRefs>
</ds:datastoreItem>
</file>

<file path=customXml/itemProps3.xml><?xml version="1.0" encoding="utf-8"?>
<ds:datastoreItem xmlns:ds="http://schemas.openxmlformats.org/officeDocument/2006/customXml" ds:itemID="{72DFD30A-F978-4A94-8F9F-A8D10F51C8B9}">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ddebf35b-9504-4b55-9f13-92d4f4cb1283"/>
    <ds:schemaRef ds:uri="2e376fe6-46c6-4319-b8a4-b42ad97d467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1311</TotalTime>
  <Words>7718</Words>
  <Application>Microsoft Office PowerPoint</Application>
  <PresentationFormat>On-screen Show (4:3)</PresentationFormat>
  <Paragraphs>477</Paragraphs>
  <Slides>34</Slides>
  <Notes>32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Calibri Light</vt:lpstr>
      <vt:lpstr>Courier New</vt:lpstr>
      <vt:lpstr>HEE GEP powerpoint template</vt:lpstr>
      <vt:lpstr>Office Theme</vt:lpstr>
      <vt:lpstr>Patient Choice and requesting  whole genome sequencing</vt:lpstr>
      <vt:lpstr>To review before and/or after this session</vt:lpstr>
      <vt:lpstr>Genomic testing: the current situation</vt:lpstr>
      <vt:lpstr>Key messages about consent</vt:lpstr>
      <vt:lpstr>Considerations for consent in genomics</vt:lpstr>
      <vt:lpstr>Patient Choice: what is it? </vt:lpstr>
      <vt:lpstr>The clinical choice</vt:lpstr>
      <vt:lpstr>Before you start…</vt:lpstr>
      <vt:lpstr>Before you start…</vt:lpstr>
      <vt:lpstr>1. Introduction and context of the test</vt:lpstr>
      <vt:lpstr>2. What to expect from the results</vt:lpstr>
      <vt:lpstr>3. Implications for the patient</vt:lpstr>
      <vt:lpstr>4. Implications for family members</vt:lpstr>
      <vt:lpstr>5. Use of samples</vt:lpstr>
      <vt:lpstr>6. Use of data</vt:lpstr>
      <vt:lpstr>Before you start…</vt:lpstr>
      <vt:lpstr>1. Introduction and context of the test</vt:lpstr>
      <vt:lpstr>2. What to expect from the results</vt:lpstr>
      <vt:lpstr>3. Implications for the patient</vt:lpstr>
      <vt:lpstr>4. Implications for family members</vt:lpstr>
      <vt:lpstr>5. Use of samples</vt:lpstr>
      <vt:lpstr>6. Use of data</vt:lpstr>
      <vt:lpstr>National Genomic Research Library (NGRL)</vt:lpstr>
      <vt:lpstr>What does contributing to the NGRL mean for my patient? </vt:lpstr>
      <vt:lpstr>Accessing the NGRL</vt:lpstr>
      <vt:lpstr>Accessing the NGRL</vt:lpstr>
      <vt:lpstr>The research environment</vt:lpstr>
      <vt:lpstr>Discussing the NGRL within the  clinical conversation</vt:lpstr>
      <vt:lpstr>Recording the conversation:  do you have the forms you need? </vt:lpstr>
      <vt:lpstr>Alternative ways of completing the RoD</vt:lpstr>
      <vt:lpstr>Important to remember…</vt:lpstr>
      <vt:lpstr>References/for more information </vt:lpstr>
      <vt:lpstr>Patient support resources</vt:lpstr>
      <vt:lpstr>Local links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Pichini</dc:creator>
  <cp:lastModifiedBy>Aine Kelly</cp:lastModifiedBy>
  <cp:revision>6</cp:revision>
  <dcterms:created xsi:type="dcterms:W3CDTF">2019-07-18T10:40:54Z</dcterms:created>
  <dcterms:modified xsi:type="dcterms:W3CDTF">2020-11-19T12:55:13Z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0x01010047B1654F615D0045BF96AE053EFC0520</vt:lpwstr>
  </property>
</Properties>
</file>