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23"/>
  </p:notesMasterIdLst>
  <p:sldIdLst>
    <p:sldId id="309" r:id="rId6"/>
    <p:sldId id="346" r:id="rId7"/>
    <p:sldId id="356" r:id="rId8"/>
    <p:sldId id="315" r:id="rId9"/>
    <p:sldId id="490" r:id="rId10"/>
    <p:sldId id="348" r:id="rId11"/>
    <p:sldId id="349" r:id="rId12"/>
    <p:sldId id="350" r:id="rId13"/>
    <p:sldId id="351" r:id="rId14"/>
    <p:sldId id="352" r:id="rId15"/>
    <p:sldId id="353" r:id="rId16"/>
    <p:sldId id="354" r:id="rId17"/>
    <p:sldId id="355" r:id="rId18"/>
    <p:sldId id="491" r:id="rId19"/>
    <p:sldId id="480" r:id="rId20"/>
    <p:sldId id="322" r:id="rId21"/>
    <p:sldId id="3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82ECCDF-6F60-46D8-AF18-F337C9C6417F}">
          <p14:sldIdLst>
            <p14:sldId id="309"/>
          </p14:sldIdLst>
        </p14:section>
        <p14:section name="Introduction" id="{D0EBDE1D-F11A-4A91-BF80-AB32658531F2}">
          <p14:sldIdLst>
            <p14:sldId id="346"/>
            <p14:sldId id="356"/>
          </p14:sldIdLst>
        </p14:section>
        <p14:section name="Competencies" id="{8FC70BB6-EDE8-4314-B3F2-4091B75F5723}">
          <p14:sldIdLst>
            <p14:sldId id="315"/>
            <p14:sldId id="490"/>
            <p14:sldId id="348"/>
            <p14:sldId id="349"/>
            <p14:sldId id="350"/>
            <p14:sldId id="351"/>
            <p14:sldId id="352"/>
            <p14:sldId id="353"/>
            <p14:sldId id="354"/>
            <p14:sldId id="355"/>
            <p14:sldId id="491"/>
            <p14:sldId id="480"/>
          </p14:sldIdLst>
        </p14:section>
        <p14:section name="Recording and resources" id="{8AC85479-AD67-44A8-B425-CA0B8A0F56E5}">
          <p14:sldIdLst>
            <p14:sldId id="322"/>
            <p14:sldId id="3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Pichini" initials="AP" lastIdx="1" clrIdx="0">
    <p:extLst>
      <p:ext uri="{19B8F6BF-5375-455C-9EA6-DF929625EA0E}">
        <p15:presenceInfo xmlns:p15="http://schemas.microsoft.com/office/powerpoint/2012/main" userId="S::Amanda.Pichini@hee.nhs.uk::eafdc2ba-3384-414a-b8ff-18214a0f39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6C247-83C5-4A77-928C-350A76EA8101}" v="31" dt="2021-04-26T15:58:16.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10" autoAdjust="0"/>
    <p:restoredTop sz="78408" autoAdjust="0"/>
  </p:normalViewPr>
  <p:slideViewPr>
    <p:cSldViewPr snapToGrid="0">
      <p:cViewPr varScale="1">
        <p:scale>
          <a:sx n="66" d="100"/>
          <a:sy n="66" d="100"/>
        </p:scale>
        <p:origin x="8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950BB-5375-4E53-9D02-B3A828D036F7}"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1E57-6B6B-44DB-86A9-D17DCB410298}" type="slidenum">
              <a:rPr lang="en-GB" smtClean="0"/>
              <a:t>‹#›</a:t>
            </a:fld>
            <a:endParaRPr lang="en-GB"/>
          </a:p>
        </p:txBody>
      </p:sp>
    </p:spTree>
    <p:extLst>
      <p:ext uri="{BB962C8B-B14F-4D97-AF65-F5344CB8AC3E}">
        <p14:creationId xmlns:p14="http://schemas.microsoft.com/office/powerpoint/2010/main" val="278193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47AB-4571-4D39-A582-4A0ECF5DB0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36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DEB1E57-6B6B-44DB-86A9-D17DCB410298}" type="slidenum">
              <a:rPr lang="en-GB" smtClean="0"/>
              <a:t>10</a:t>
            </a:fld>
            <a:endParaRPr lang="en-GB"/>
          </a:p>
        </p:txBody>
      </p:sp>
    </p:spTree>
    <p:extLst>
      <p:ext uri="{BB962C8B-B14F-4D97-AF65-F5344CB8AC3E}">
        <p14:creationId xmlns:p14="http://schemas.microsoft.com/office/powerpoint/2010/main" val="253897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DEB1E57-6B6B-44DB-86A9-D17DCB410298}" type="slidenum">
              <a:rPr lang="en-GB" smtClean="0"/>
              <a:t>11</a:t>
            </a:fld>
            <a:endParaRPr lang="en-GB"/>
          </a:p>
        </p:txBody>
      </p:sp>
    </p:spTree>
    <p:extLst>
      <p:ext uri="{BB962C8B-B14F-4D97-AF65-F5344CB8AC3E}">
        <p14:creationId xmlns:p14="http://schemas.microsoft.com/office/powerpoint/2010/main" val="165629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DEB1E57-6B6B-44DB-86A9-D17DCB410298}" type="slidenum">
              <a:rPr lang="en-GB" smtClean="0"/>
              <a:t>12</a:t>
            </a:fld>
            <a:endParaRPr lang="en-GB"/>
          </a:p>
        </p:txBody>
      </p:sp>
    </p:spTree>
    <p:extLst>
      <p:ext uri="{BB962C8B-B14F-4D97-AF65-F5344CB8AC3E}">
        <p14:creationId xmlns:p14="http://schemas.microsoft.com/office/powerpoint/2010/main" val="83683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DEB1E57-6B6B-44DB-86A9-D17DCB410298}" type="slidenum">
              <a:rPr lang="en-GB" smtClean="0"/>
              <a:t>13</a:t>
            </a:fld>
            <a:endParaRPr lang="en-GB"/>
          </a:p>
        </p:txBody>
      </p:sp>
    </p:spTree>
    <p:extLst>
      <p:ext uri="{BB962C8B-B14F-4D97-AF65-F5344CB8AC3E}">
        <p14:creationId xmlns:p14="http://schemas.microsoft.com/office/powerpoint/2010/main" val="115748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Times New Roman" panose="02020603050405020304" pitchFamily="18" charset="0"/>
                <a:cs typeface="Times New Roman" panose="02020603050405020304" pitchFamily="18" charset="0"/>
              </a:rPr>
              <a:t>Summary of short-term evaluation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Times New Roman" panose="02020603050405020304" pitchFamily="18" charset="0"/>
                <a:cs typeface="Times New Roman" panose="02020603050405020304" pitchFamily="18" charset="0"/>
              </a:rPr>
              <a:t>In January-March 2020, and external evaluation was carried out to assess how early adopters are using or intending to use the framework, determine enablers and barriers, and identify any additional resource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This included three semi-structured interviews with regional genomic education leads tied to the GLHs, 239 online survey responses, and analysis of web usage statistics for the framework’s 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Responses and outcomes were considered in the context of four user categories – broadly </a:t>
            </a:r>
            <a:r>
              <a:rPr lang="en-US" sz="1800" b="0" i="0" u="none" strike="noStrike" dirty="0">
                <a:solidFill>
                  <a:srgbClr val="000000"/>
                </a:solidFill>
                <a:effectLst/>
                <a:latin typeface="Calibri" panose="020F0502020204030204" pitchFamily="34" charset="0"/>
              </a:rPr>
              <a:t>defining health care professionals’ experience with genetic testing.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evaluation concluded that this framework does addresses a timely need among current and potential users, with the introduction of a Test Directory.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It also identified ways to improve promotion and accessibility for different healthcare professional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GEP have utilised findings to add additional resources to support the use of the framework as a result, including publishing case studies of how it has been used in practice, and have been developing a suite of short online courses about facilitating genomic testing for HCPs where this may be new or wanting to refresh their knowledge and skills. The GEP are also looking into how to encourage awareness of the framework, including with professional colleges as many respondents felt it would be easier to adopt if their medical or nursing college had approved or was promoting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The GEP are planning future evaluations will assess ways the framework is being used, whether there is a demonstrated improvement in competence, and further resources that may be beneficial. </a:t>
            </a:r>
            <a:endParaRPr lang="en-GB" dirty="0"/>
          </a:p>
        </p:txBody>
      </p:sp>
      <p:sp>
        <p:nvSpPr>
          <p:cNvPr id="4" name="Slide Number Placeholder 3"/>
          <p:cNvSpPr>
            <a:spLocks noGrp="1"/>
          </p:cNvSpPr>
          <p:nvPr>
            <p:ph type="sldNum" sz="quarter" idx="5"/>
          </p:nvPr>
        </p:nvSpPr>
        <p:spPr/>
        <p:txBody>
          <a:bodyPr/>
          <a:lstStyle/>
          <a:p>
            <a:fld id="{7E0347AB-4571-4D39-A582-4A0ECF5DB0CE}" type="slidenum">
              <a:rPr lang="en-GB" smtClean="0"/>
              <a:t>14</a:t>
            </a:fld>
            <a:endParaRPr lang="en-GB"/>
          </a:p>
        </p:txBody>
      </p:sp>
    </p:spTree>
    <p:extLst>
      <p:ext uri="{BB962C8B-B14F-4D97-AF65-F5344CB8AC3E}">
        <p14:creationId xmlns:p14="http://schemas.microsoft.com/office/powerpoint/2010/main" val="171558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Highlighting ways that the framework can be used by different individuals or groups</a:t>
            </a:r>
            <a:endParaRPr lang="en-GB" dirty="0"/>
          </a:p>
        </p:txBody>
      </p:sp>
      <p:sp>
        <p:nvSpPr>
          <p:cNvPr id="4" name="Slide Number Placeholder 3"/>
          <p:cNvSpPr>
            <a:spLocks noGrp="1"/>
          </p:cNvSpPr>
          <p:nvPr>
            <p:ph type="sldNum" sz="quarter" idx="5"/>
          </p:nvPr>
        </p:nvSpPr>
        <p:spPr/>
        <p:txBody>
          <a:bodyPr/>
          <a:lstStyle/>
          <a:p>
            <a:fld id="{7E0347AB-4571-4D39-A582-4A0ECF5DB0CE}" type="slidenum">
              <a:rPr lang="en-GB" smtClean="0"/>
              <a:t>15</a:t>
            </a:fld>
            <a:endParaRPr lang="en-GB"/>
          </a:p>
        </p:txBody>
      </p:sp>
    </p:spTree>
    <p:extLst>
      <p:ext uri="{BB962C8B-B14F-4D97-AF65-F5344CB8AC3E}">
        <p14:creationId xmlns:p14="http://schemas.microsoft.com/office/powerpoint/2010/main" val="378448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General background information that can be included in broader presentations</a:t>
            </a:r>
            <a:endParaRPr lang="en-GB"/>
          </a:p>
        </p:txBody>
      </p:sp>
      <p:sp>
        <p:nvSpPr>
          <p:cNvPr id="4" name="Slide Number Placeholder 3"/>
          <p:cNvSpPr>
            <a:spLocks noGrp="1"/>
          </p:cNvSpPr>
          <p:nvPr>
            <p:ph type="sldNum" sz="quarter" idx="5"/>
          </p:nvPr>
        </p:nvSpPr>
        <p:spPr/>
        <p:txBody>
          <a:bodyPr/>
          <a:lstStyle/>
          <a:p>
            <a:fld id="{FDEB1E57-6B6B-44DB-86A9-D17DCB410298}" type="slidenum">
              <a:rPr lang="en-GB" smtClean="0"/>
              <a:t>2</a:t>
            </a:fld>
            <a:endParaRPr lang="en-GB"/>
          </a:p>
        </p:txBody>
      </p:sp>
    </p:spTree>
    <p:extLst>
      <p:ext uri="{BB962C8B-B14F-4D97-AF65-F5344CB8AC3E}">
        <p14:creationId xmlns:p14="http://schemas.microsoft.com/office/powerpoint/2010/main" val="55509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Useful information and context to set out</a:t>
            </a:r>
            <a:endParaRPr lang="en-GB"/>
          </a:p>
        </p:txBody>
      </p:sp>
      <p:sp>
        <p:nvSpPr>
          <p:cNvPr id="4" name="Slide Number Placeholder 3"/>
          <p:cNvSpPr>
            <a:spLocks noGrp="1"/>
          </p:cNvSpPr>
          <p:nvPr>
            <p:ph type="sldNum" sz="quarter" idx="5"/>
          </p:nvPr>
        </p:nvSpPr>
        <p:spPr/>
        <p:txBody>
          <a:bodyPr/>
          <a:lstStyle/>
          <a:p>
            <a:fld id="{FDEB1E57-6B6B-44DB-86A9-D17DCB410298}" type="slidenum">
              <a:rPr lang="en-GB" smtClean="0"/>
              <a:t>3</a:t>
            </a:fld>
            <a:endParaRPr lang="en-GB"/>
          </a:p>
        </p:txBody>
      </p:sp>
    </p:spTree>
    <p:extLst>
      <p:ext uri="{BB962C8B-B14F-4D97-AF65-F5344CB8AC3E}">
        <p14:creationId xmlns:p14="http://schemas.microsoft.com/office/powerpoint/2010/main" val="403979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General overview slide</a:t>
            </a: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4</a:t>
            </a:fld>
            <a:endParaRPr lang="en-GB"/>
          </a:p>
        </p:txBody>
      </p:sp>
    </p:spTree>
    <p:extLst>
      <p:ext uri="{BB962C8B-B14F-4D97-AF65-F5344CB8AC3E}">
        <p14:creationId xmlns:p14="http://schemas.microsoft.com/office/powerpoint/2010/main" val="221022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General overview slide </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7E0347AB-4571-4D39-A582-4A0ECF5DB0CE}" type="slidenum">
              <a:rPr lang="en-GB" smtClean="0"/>
              <a:t>5</a:t>
            </a:fld>
            <a:endParaRPr lang="en-GB"/>
          </a:p>
        </p:txBody>
      </p:sp>
    </p:spTree>
    <p:extLst>
      <p:ext uri="{BB962C8B-B14F-4D97-AF65-F5344CB8AC3E}">
        <p14:creationId xmlns:p14="http://schemas.microsoft.com/office/powerpoint/2010/main" val="103399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DEB1E57-6B6B-44DB-86A9-D17DCB410298}" type="slidenum">
              <a:rPr lang="en-GB" smtClean="0"/>
              <a:t>6</a:t>
            </a:fld>
            <a:endParaRPr lang="en-GB"/>
          </a:p>
        </p:txBody>
      </p:sp>
    </p:spTree>
    <p:extLst>
      <p:ext uri="{BB962C8B-B14F-4D97-AF65-F5344CB8AC3E}">
        <p14:creationId xmlns:p14="http://schemas.microsoft.com/office/powerpoint/2010/main" val="421016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DEB1E57-6B6B-44DB-86A9-D17DCB410298}" type="slidenum">
              <a:rPr lang="en-GB" smtClean="0"/>
              <a:t>7</a:t>
            </a:fld>
            <a:endParaRPr lang="en-GB"/>
          </a:p>
        </p:txBody>
      </p:sp>
    </p:spTree>
    <p:extLst>
      <p:ext uri="{BB962C8B-B14F-4D97-AF65-F5344CB8AC3E}">
        <p14:creationId xmlns:p14="http://schemas.microsoft.com/office/powerpoint/2010/main" val="413454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DEB1E57-6B6B-44DB-86A9-D17DCB410298}" type="slidenum">
              <a:rPr lang="en-GB" smtClean="0"/>
              <a:t>8</a:t>
            </a:fld>
            <a:endParaRPr lang="en-GB"/>
          </a:p>
        </p:txBody>
      </p:sp>
    </p:spTree>
    <p:extLst>
      <p:ext uri="{BB962C8B-B14F-4D97-AF65-F5344CB8AC3E}">
        <p14:creationId xmlns:p14="http://schemas.microsoft.com/office/powerpoint/2010/main" val="250982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DEB1E57-6B6B-44DB-86A9-D17DCB410298}" type="slidenum">
              <a:rPr lang="en-GB" smtClean="0"/>
              <a:t>9</a:t>
            </a:fld>
            <a:endParaRPr lang="en-GB"/>
          </a:p>
        </p:txBody>
      </p:sp>
    </p:spTree>
    <p:extLst>
      <p:ext uri="{BB962C8B-B14F-4D97-AF65-F5344CB8AC3E}">
        <p14:creationId xmlns:p14="http://schemas.microsoft.com/office/powerpoint/2010/main" val="379716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237202"/>
            <a:ext cx="10984301" cy="679449"/>
          </a:xfrm>
          <a:prstGeom prst="rect">
            <a:avLst/>
          </a:prstGeom>
        </p:spPr>
        <p:txBody>
          <a:bodyPr anchor="b" anchorCtr="0"/>
          <a:lstStyle>
            <a:lvl1pPr algn="l">
              <a:lnSpc>
                <a:spcPct val="80000"/>
              </a:lnSpc>
              <a:defRPr sz="27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4" y="1954928"/>
            <a:ext cx="10984301" cy="4100819"/>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062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959AC8-17E7-48C5-892B-0ABDE93B0265}"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56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59AC8-17E7-48C5-892B-0ABDE93B0265}"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360512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59AC8-17E7-48C5-892B-0ABDE93B0265}"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784856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959AC8-17E7-48C5-892B-0ABDE93B0265}"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68077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959AC8-17E7-48C5-892B-0ABDE93B0265}"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359749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959AC8-17E7-48C5-892B-0ABDE93B0265}"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199982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59AC8-17E7-48C5-892B-0ABDE93B0265}"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29385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59AC8-17E7-48C5-892B-0ABDE93B0265}"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64066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59AC8-17E7-48C5-892B-0ABDE93B0265}"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418916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59AC8-17E7-48C5-892B-0ABDE93B0265}"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39405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237202"/>
            <a:ext cx="10984301" cy="679449"/>
          </a:xfrm>
          <a:prstGeom prst="rect">
            <a:avLst/>
          </a:prstGeom>
        </p:spPr>
        <p:txBody>
          <a:bodyPr anchor="b" anchorCtr="0"/>
          <a:lstStyle>
            <a:lvl1pPr algn="l">
              <a:lnSpc>
                <a:spcPct val="80000"/>
              </a:lnSpc>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974520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59AC8-17E7-48C5-892B-0ABDE93B0265}"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760385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121728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844163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237200"/>
            <a:ext cx="10984301" cy="679449"/>
          </a:xfrm>
          <a:prstGeom prst="rect">
            <a:avLst/>
          </a:prstGeom>
        </p:spPr>
        <p:txBody>
          <a:bodyPr anchor="b" anchorCtr="0"/>
          <a:lstStyle>
            <a:lvl1pPr algn="l">
              <a:lnSpc>
                <a:spcPct val="80000"/>
              </a:lnSpc>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33487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121728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2710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609605" y="1954924"/>
            <a:ext cx="6159063" cy="3720662"/>
          </a:xfrm>
          <a:prstGeom prst="rect">
            <a:avLst/>
          </a:prstGeom>
        </p:spPr>
        <p:txBody>
          <a:bodyPr/>
          <a:lstStyle>
            <a:lvl1pPr marL="257168" indent="-257168">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6957489" y="1954213"/>
            <a:ext cx="4897967" cy="3721100"/>
          </a:xfrm>
          <a:prstGeom prst="rect">
            <a:avLst/>
          </a:prstGeom>
        </p:spPr>
        <p:txBody>
          <a:bodyPr/>
          <a:lstStyle>
            <a:lvl1pPr marL="0" indent="0" algn="ctr">
              <a:buNone/>
              <a:defRPr sz="1800"/>
            </a:lvl1pPr>
          </a:lstStyle>
          <a:p>
            <a:r>
              <a:rPr lang="en-GB"/>
              <a:t>Click here to insert your photograph</a:t>
            </a:r>
          </a:p>
        </p:txBody>
      </p:sp>
      <p:sp>
        <p:nvSpPr>
          <p:cNvPr id="5" name="Title 1"/>
          <p:cNvSpPr>
            <a:spLocks noGrp="1"/>
          </p:cNvSpPr>
          <p:nvPr>
            <p:ph type="ctrTitle" hasCustomPrompt="1"/>
          </p:nvPr>
        </p:nvSpPr>
        <p:spPr>
          <a:xfrm>
            <a:off x="609601" y="1177933"/>
            <a:ext cx="11245851"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23268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1909769"/>
            <a:ext cx="8534400" cy="581025"/>
          </a:xfrm>
          <a:prstGeom prst="rect">
            <a:avLst/>
          </a:prstGeom>
        </p:spPr>
        <p:txBody>
          <a:bodyPr/>
          <a:lstStyle>
            <a:lvl1pPr marL="0" indent="0" algn="l">
              <a:buNone/>
              <a:defRPr sz="2100" b="1" baseline="0">
                <a:solidFill>
                  <a:srgbClr val="003893"/>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609603" y="2619375"/>
            <a:ext cx="10452100" cy="245745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ctrTitle" hasCustomPrompt="1"/>
          </p:nvPr>
        </p:nvSpPr>
        <p:spPr>
          <a:xfrm>
            <a:off x="609600" y="1177933"/>
            <a:ext cx="10363200"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11893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7147989" y="2638425"/>
            <a:ext cx="4601633" cy="2457450"/>
          </a:xfrm>
          <a:prstGeom prst="rect">
            <a:avLst/>
          </a:prstGeom>
        </p:spPr>
        <p:txBody>
          <a:bodyPr/>
          <a:lstStyle>
            <a:lvl1pPr marL="0" indent="0" algn="ctr">
              <a:buNone/>
              <a:defRPr sz="1800" baseline="0"/>
            </a:lvl1pPr>
          </a:lstStyle>
          <a:p>
            <a:r>
              <a:rPr lang="en-GB"/>
              <a:t>Click here to insert your photograph</a:t>
            </a:r>
          </a:p>
        </p:txBody>
      </p:sp>
      <p:sp>
        <p:nvSpPr>
          <p:cNvPr id="6" name="Subtitle 2"/>
          <p:cNvSpPr>
            <a:spLocks noGrp="1"/>
          </p:cNvSpPr>
          <p:nvPr>
            <p:ph type="subTitle" idx="1" hasCustomPrompt="1"/>
          </p:nvPr>
        </p:nvSpPr>
        <p:spPr>
          <a:xfrm>
            <a:off x="609600" y="1909769"/>
            <a:ext cx="8534400" cy="581025"/>
          </a:xfrm>
          <a:prstGeom prst="rect">
            <a:avLst/>
          </a:prstGeom>
        </p:spPr>
        <p:txBody>
          <a:bodyPr/>
          <a:lstStyle>
            <a:lvl1pPr marL="0" indent="0" algn="l">
              <a:buNone/>
              <a:defRPr sz="2100" b="1" baseline="0">
                <a:solidFill>
                  <a:srgbClr val="003893"/>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Slide subtitle – Arial, 28, Bold</a:t>
            </a:r>
          </a:p>
        </p:txBody>
      </p:sp>
      <p:sp>
        <p:nvSpPr>
          <p:cNvPr id="10" name="Text Placeholder 7"/>
          <p:cNvSpPr>
            <a:spLocks noGrp="1"/>
          </p:cNvSpPr>
          <p:nvPr>
            <p:ph type="body" sz="quarter" idx="13" hasCustomPrompt="1"/>
          </p:nvPr>
        </p:nvSpPr>
        <p:spPr>
          <a:xfrm>
            <a:off x="609601" y="2619375"/>
            <a:ext cx="6248400" cy="245745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ctrTitle" hasCustomPrompt="1"/>
          </p:nvPr>
        </p:nvSpPr>
        <p:spPr>
          <a:xfrm>
            <a:off x="609600" y="1177933"/>
            <a:ext cx="10363200"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31088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66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to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6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8611" y="185539"/>
            <a:ext cx="10360676" cy="1232107"/>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8737600" y="6356359"/>
            <a:ext cx="2844800" cy="365125"/>
          </a:xfrm>
          <a:prstGeom prst="rect">
            <a:avLst/>
          </a:prstGeom>
        </p:spPr>
        <p:txBody>
          <a:bodyPr/>
          <a:lstStyle/>
          <a:p>
            <a:fld id="{902D5018-2030-2046-84FC-87E41EA86E42}" type="slidenum">
              <a:rPr lang="en-US" smtClean="0">
                <a:solidFill>
                  <a:srgbClr val="0072C6"/>
                </a:solidFill>
              </a:rPr>
              <a:pPr/>
              <a:t>‹#›</a:t>
            </a:fld>
            <a:endParaRPr lang="en-US">
              <a:solidFill>
                <a:srgbClr val="0072C6"/>
              </a:solidFill>
            </a:endParaRPr>
          </a:p>
        </p:txBody>
      </p:sp>
      <p:sp>
        <p:nvSpPr>
          <p:cNvPr id="4" name="Content Placeholder 2"/>
          <p:cNvSpPr>
            <a:spLocks noGrp="1"/>
          </p:cNvSpPr>
          <p:nvPr>
            <p:ph idx="1"/>
          </p:nvPr>
        </p:nvSpPr>
        <p:spPr>
          <a:xfrm>
            <a:off x="609608" y="1680295"/>
            <a:ext cx="10455609" cy="39507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4264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6400" y="253300"/>
            <a:ext cx="2670641" cy="511200"/>
          </a:xfrm>
          <a:prstGeom prst="rect">
            <a:avLst/>
          </a:prstGeom>
        </p:spPr>
      </p:pic>
      <p:sp>
        <p:nvSpPr>
          <p:cNvPr id="8" name="Rectangle 7"/>
          <p:cNvSpPr/>
          <p:nvPr/>
        </p:nvSpPr>
        <p:spPr>
          <a:xfrm>
            <a:off x="0" y="6227386"/>
            <a:ext cx="12192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12"/>
          <a:stretch>
            <a:fillRect/>
          </a:stretch>
        </p:blipFill>
        <p:spPr>
          <a:xfrm>
            <a:off x="0" y="6189288"/>
            <a:ext cx="12192000" cy="254000"/>
          </a:xfrm>
          <a:prstGeom prst="rect">
            <a:avLst/>
          </a:prstGeom>
        </p:spPr>
      </p:pic>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2263" y="253300"/>
            <a:ext cx="1801812" cy="662748"/>
          </a:xfrm>
          <a:prstGeom prst="rect">
            <a:avLst/>
          </a:prstGeom>
        </p:spPr>
      </p:pic>
    </p:spTree>
    <p:extLst>
      <p:ext uri="{BB962C8B-B14F-4D97-AF65-F5344CB8AC3E}">
        <p14:creationId xmlns:p14="http://schemas.microsoft.com/office/powerpoint/2010/main" val="2276735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038933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nomicseducation.hee.nhs.uk/consent-a-competency-framewor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21.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8" Type="http://schemas.openxmlformats.org/officeDocument/2006/relationships/hyperlink" Target="https://www.phgfoundation.org/report/the-gdpr-and-genomic-data" TargetMode="External"/><Relationship Id="rId13" Type="http://schemas.openxmlformats.org/officeDocument/2006/relationships/hyperlink" Target="https://www.genomicseducation.hee.nhs.uk/supporting-the-nhs-genomic-medicine-service/national-genomic-research-library-information-for-clinicians/" TargetMode="External"/><Relationship Id="rId18" Type="http://schemas.openxmlformats.org/officeDocument/2006/relationships/hyperlink" Target="https://www.futurelearn.com/courses/whole-genome-sequencing" TargetMode="External"/><Relationship Id="rId3" Type="http://schemas.openxmlformats.org/officeDocument/2006/relationships/hyperlink" Target="https://www.england.nhs.uk/publication/national-genomic-test-directories/" TargetMode="External"/><Relationship Id="rId21" Type="http://schemas.openxmlformats.org/officeDocument/2006/relationships/hyperlink" Target="https://medlineplus.gov/genetics/" TargetMode="External"/><Relationship Id="rId7" Type="http://schemas.openxmlformats.org/officeDocument/2006/relationships/hyperlink" Target="http://www.legislation.gov.uk/ukpga/2005/9/contents" TargetMode="External"/><Relationship Id="rId12" Type="http://schemas.openxmlformats.org/officeDocument/2006/relationships/hyperlink" Target="https://www.gmc-uk.org/ethical-guidance/ethical-guidance-for-doctors/0-18-years/making-decisions" TargetMode="External"/><Relationship Id="rId17" Type="http://schemas.openxmlformats.org/officeDocument/2006/relationships/hyperlink" Target="https://www.futurelearn.com/courses/the-genomics-era" TargetMode="External"/><Relationship Id="rId2" Type="http://schemas.openxmlformats.org/officeDocument/2006/relationships/hyperlink" Target="https://www.england.nhs.uk/genomics/nhs-genomic-med-service/" TargetMode="External"/><Relationship Id="rId16" Type="http://schemas.openxmlformats.org/officeDocument/2006/relationships/hyperlink" Target="https://www.e-lfh.org.uk/programmes/genomics-in-the-nhs/" TargetMode="External"/><Relationship Id="rId20" Type="http://schemas.openxmlformats.org/officeDocument/2006/relationships/hyperlink" Target="https://www.nihr.ac.uk/health-and-care-professionals/learning-and-support/good-clinical-practice.htm" TargetMode="External"/><Relationship Id="rId1" Type="http://schemas.openxmlformats.org/officeDocument/2006/relationships/slideLayout" Target="../slideLayouts/slideLayout11.xml"/><Relationship Id="rId6" Type="http://schemas.openxmlformats.org/officeDocument/2006/relationships/hyperlink" Target="http://www.legislation.gov.uk/ukpga/2004/30/contents" TargetMode="External"/><Relationship Id="rId11" Type="http://schemas.openxmlformats.org/officeDocument/2006/relationships/hyperlink" Target="https://www.rcplondon.ac.uk/projects/outputs/consent-and-confidentiality-genomic-medicine" TargetMode="External"/><Relationship Id="rId5" Type="http://schemas.openxmlformats.org/officeDocument/2006/relationships/hyperlink" Target="https://www.england.nhs.uk/genomics/genomic-laboratory-hubs/" TargetMode="External"/><Relationship Id="rId15" Type="http://schemas.openxmlformats.org/officeDocument/2006/relationships/hyperlink" Target="https://www.genomicseducation.hee.nhs.uk/taking-and-drawing-a-family-history/" TargetMode="External"/><Relationship Id="rId10" Type="http://schemas.openxmlformats.org/officeDocument/2006/relationships/hyperlink" Target="https://www.cqc.org.uk/guidance-providers/gps/nigels-surgery-8-gillick-competency-fraser-guidelines" TargetMode="External"/><Relationship Id="rId19" Type="http://schemas.openxmlformats.org/officeDocument/2006/relationships/hyperlink" Target="https://www.ncbi.nlm.nih.gov/books/NBK1116/" TargetMode="External"/><Relationship Id="rId4" Type="http://schemas.openxmlformats.org/officeDocument/2006/relationships/hyperlink" Target="https://www.geneticalliance.org.uk/information/service-and-testing/nhs-genetic-services-in-the-uk/" TargetMode="External"/><Relationship Id="rId9" Type="http://schemas.openxmlformats.org/officeDocument/2006/relationships/hyperlink" Target="http://www.gov.uk/government/publications/code-on-genetic-testing-and-insurance" TargetMode="External"/><Relationship Id="rId14" Type="http://schemas.openxmlformats.org/officeDocument/2006/relationships/hyperlink" Target="https://my.esr.nhs.uk/dashboard/web/health-education-englandhttps:/www.genomicseducation.hee.nhs.uk/supporting-the-nhs-genomic-medicine-service/national-genomic-research-library-information-for-clinicia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genomicseducation.hee.nhs.uk/consent-a-competency-framework/"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www.genomicseducation.hee.nhs.uk/consent-a-competency-framework/" TargetMode="External"/><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60288" y="2857500"/>
            <a:ext cx="10459092" cy="3245126"/>
          </a:xfrm>
        </p:spPr>
        <p:txBody>
          <a:bodyPr/>
          <a:lstStyle/>
          <a:p>
            <a:pPr marL="0" indent="0" algn="ctr">
              <a:spcAft>
                <a:spcPts val="900"/>
              </a:spcAft>
              <a:buNone/>
            </a:pPr>
            <a:r>
              <a:rPr lang="en-US" dirty="0"/>
              <a:t>These slides have been developed by the Genomics Education </a:t>
            </a:r>
            <a:r>
              <a:rPr lang="en-US" dirty="0" err="1"/>
              <a:t>Programme</a:t>
            </a:r>
            <a:r>
              <a:rPr lang="en-US" dirty="0"/>
              <a:t> and can be adapted and used for local education and training about facilitating genomic testing in the NHS.</a:t>
            </a:r>
          </a:p>
          <a:p>
            <a:pPr marL="0" indent="0" algn="ctr">
              <a:spcAft>
                <a:spcPts val="900"/>
              </a:spcAft>
              <a:buNone/>
            </a:pPr>
            <a:endParaRPr lang="en-US" dirty="0"/>
          </a:p>
          <a:p>
            <a:pPr marL="0" indent="0" algn="ctr">
              <a:spcAft>
                <a:spcPts val="900"/>
              </a:spcAft>
              <a:buNone/>
            </a:pPr>
            <a:r>
              <a:rPr lang="en-US" dirty="0"/>
              <a:t>To view the full competency framework, visit:</a:t>
            </a:r>
          </a:p>
          <a:p>
            <a:pPr marL="0" indent="0" algn="ctr">
              <a:spcAft>
                <a:spcPts val="900"/>
              </a:spcAft>
              <a:buNone/>
            </a:pPr>
            <a:r>
              <a:rPr lang="en-GB" dirty="0">
                <a:solidFill>
                  <a:srgbClr val="0070C0"/>
                </a:solidFill>
                <a:hlinkClick r:id="rId3">
                  <a:extLst>
                    <a:ext uri="{A12FA001-AC4F-418D-AE19-62706E023703}">
                      <ahyp:hlinkClr xmlns:ahyp="http://schemas.microsoft.com/office/drawing/2018/hyperlinkcolor" val="tx"/>
                    </a:ext>
                  </a:extLst>
                </a:hlinkClick>
              </a:rPr>
              <a:t>www.genomicseducation.hee.nhs.uk/consent-a-competency-framework/</a:t>
            </a:r>
            <a:endParaRPr lang="en-US" dirty="0">
              <a:solidFill>
                <a:srgbClr val="0070C0"/>
              </a:solidFill>
            </a:endParaRPr>
          </a:p>
          <a:p>
            <a:pPr marL="0" indent="0" algn="ctr">
              <a:spcAft>
                <a:spcPts val="900"/>
              </a:spcAft>
              <a:buNone/>
            </a:pPr>
            <a:endParaRPr lang="en-US" dirty="0"/>
          </a:p>
          <a:p>
            <a:pPr marL="0" indent="0" algn="ctr">
              <a:spcAft>
                <a:spcPts val="900"/>
              </a:spcAft>
              <a:buNone/>
            </a:pPr>
            <a:endParaRPr lang="en-US" dirty="0"/>
          </a:p>
        </p:txBody>
      </p:sp>
      <p:sp>
        <p:nvSpPr>
          <p:cNvPr id="5" name="Title 4">
            <a:extLst>
              <a:ext uri="{FF2B5EF4-FFF2-40B4-BE49-F238E27FC236}">
                <a16:creationId xmlns:a16="http://schemas.microsoft.com/office/drawing/2014/main" id="{6076B8F7-6F89-426E-BD1A-40B94F736CED}"/>
              </a:ext>
            </a:extLst>
          </p:cNvPr>
          <p:cNvSpPr>
            <a:spLocks noGrp="1"/>
          </p:cNvSpPr>
          <p:nvPr>
            <p:ph type="ctrTitle"/>
          </p:nvPr>
        </p:nvSpPr>
        <p:spPr>
          <a:xfrm>
            <a:off x="1027416" y="1317538"/>
            <a:ext cx="9955658" cy="850732"/>
          </a:xfrm>
        </p:spPr>
        <p:txBody>
          <a:bodyPr/>
          <a:lstStyle/>
          <a:p>
            <a:pPr algn="ctr">
              <a:lnSpc>
                <a:spcPct val="100000"/>
              </a:lnSpc>
            </a:pPr>
            <a:r>
              <a:rPr lang="en-US" sz="3200" dirty="0"/>
              <a:t>Facilitating genomic testing: </a:t>
            </a:r>
            <a:br>
              <a:rPr lang="en-US" sz="3200" dirty="0"/>
            </a:br>
            <a:r>
              <a:rPr lang="en-US" sz="3200" dirty="0"/>
              <a:t>a competency framework</a:t>
            </a:r>
          </a:p>
        </p:txBody>
      </p:sp>
      <p:sp>
        <p:nvSpPr>
          <p:cNvPr id="8" name="Rectangle 7">
            <a:extLst>
              <a:ext uri="{FF2B5EF4-FFF2-40B4-BE49-F238E27FC236}">
                <a16:creationId xmlns:a16="http://schemas.microsoft.com/office/drawing/2014/main" id="{F15C837F-416F-4F48-B4A5-80767EC435C8}"/>
              </a:ext>
            </a:extLst>
          </p:cNvPr>
          <p:cNvSpPr/>
          <p:nvPr/>
        </p:nvSpPr>
        <p:spPr>
          <a:xfrm>
            <a:off x="3049090" y="2225634"/>
            <a:ext cx="6338048" cy="415498"/>
          </a:xfrm>
          <a:prstGeom prst="rect">
            <a:avLst/>
          </a:prstGeom>
        </p:spPr>
        <p:txBody>
          <a:bodyPr wrap="square">
            <a:spAutoFit/>
          </a:bodyPr>
          <a:lstStyle/>
          <a:p>
            <a:pPr algn="ctr" defTabSz="342892"/>
            <a:r>
              <a:rPr lang="en-US" sz="2100" b="1">
                <a:solidFill>
                  <a:srgbClr val="003893"/>
                </a:solidFill>
                <a:latin typeface="Arial"/>
              </a:rPr>
              <a:t>Slide </a:t>
            </a:r>
            <a:r>
              <a:rPr lang="en-GB" sz="2100" b="1">
                <a:solidFill>
                  <a:srgbClr val="003893"/>
                </a:solidFill>
                <a:latin typeface="Arial"/>
              </a:rPr>
              <a:t>deck for education and training</a:t>
            </a:r>
          </a:p>
        </p:txBody>
      </p:sp>
    </p:spTree>
    <p:extLst>
      <p:ext uri="{BB962C8B-B14F-4D97-AF65-F5344CB8AC3E}">
        <p14:creationId xmlns:p14="http://schemas.microsoft.com/office/powerpoint/2010/main" val="261642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8A12BDD-39E5-4798-B444-B90E795B0B70}"/>
              </a:ext>
            </a:extLst>
          </p:cNvPr>
          <p:cNvGraphicFramePr>
            <a:graphicFrameLocks noChangeAspect="1"/>
          </p:cNvGraphicFramePr>
          <p:nvPr>
            <p:extLst>
              <p:ext uri="{D42A27DB-BD31-4B8C-83A1-F6EECF244321}">
                <p14:modId xmlns:p14="http://schemas.microsoft.com/office/powerpoint/2010/main" val="574526645"/>
              </p:ext>
            </p:extLst>
          </p:nvPr>
        </p:nvGraphicFramePr>
        <p:xfrm>
          <a:off x="9993630" y="2743201"/>
          <a:ext cx="1834863" cy="1834863"/>
        </p:xfrm>
        <a:graphic>
          <a:graphicData uri="http://schemas.openxmlformats.org/presentationml/2006/ole">
            <mc:AlternateContent xmlns:mc="http://schemas.openxmlformats.org/markup-compatibility/2006">
              <mc:Choice xmlns:v="urn:schemas-microsoft-com:vml" Requires="v">
                <p:oleObj r:id="rId3" imgW="2907720" imgH="2907720" progId="">
                  <p:embed/>
                </p:oleObj>
              </mc:Choice>
              <mc:Fallback>
                <p:oleObj r:id="rId3" imgW="2907720" imgH="2907720" progId="">
                  <p:embed/>
                  <p:pic>
                    <p:nvPicPr>
                      <p:cNvPr id="4" name="Object 3">
                        <a:extLst>
                          <a:ext uri="{FF2B5EF4-FFF2-40B4-BE49-F238E27FC236}">
                            <a16:creationId xmlns:a16="http://schemas.microsoft.com/office/drawing/2014/main" id="{A8A12BDD-39E5-4798-B444-B90E795B0B70}"/>
                          </a:ext>
                        </a:extLst>
                      </p:cNvPr>
                      <p:cNvPicPr/>
                      <p:nvPr/>
                    </p:nvPicPr>
                    <p:blipFill>
                      <a:blip r:embed="rId4"/>
                      <a:stretch>
                        <a:fillRect/>
                      </a:stretch>
                    </p:blipFill>
                    <p:spPr>
                      <a:xfrm>
                        <a:off x="9993630" y="2743201"/>
                        <a:ext cx="1834863" cy="183486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Autofit/>
          </a:bodyPr>
          <a:lstStyle/>
          <a:p>
            <a:r>
              <a:rPr lang="en-US" sz="2400" dirty="0"/>
              <a:t>5. Explains and answers questions relating to the National Genomic Research Library* where applicable</a:t>
            </a:r>
            <a:endParaRPr lang="en-GB" sz="24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838200" y="1805940"/>
            <a:ext cx="8968740" cy="4377564"/>
          </a:xfrm>
        </p:spPr>
        <p:txBody>
          <a:bodyPr vert="horz" lIns="91440" tIns="45720" rIns="91440" bIns="45720" rtlCol="0" anchor="t">
            <a:normAutofit/>
          </a:bodyPr>
          <a:lstStyle/>
          <a:p>
            <a:pPr fontAlgn="base"/>
            <a:r>
              <a:rPr lang="en-US" sz="2000" dirty="0"/>
              <a:t>Outlines the potential benefits and risks of data and sample use, storage and sharing on personal, familial and societal levels.</a:t>
            </a:r>
          </a:p>
          <a:p>
            <a:pPr fontAlgn="base"/>
            <a:r>
              <a:rPr lang="en-US" sz="2000" dirty="0"/>
              <a:t>Describes how samples and data may be used, stored and accessed.</a:t>
            </a:r>
          </a:p>
          <a:p>
            <a:pPr fontAlgn="base"/>
            <a:r>
              <a:rPr lang="en-US" sz="2000" dirty="0"/>
              <a:t>Explains the process of partial or complete withdrawal of consent for research at any time.</a:t>
            </a:r>
          </a:p>
          <a:p>
            <a:pPr fontAlgn="base"/>
            <a:endParaRPr lang="en-US" sz="2000" dirty="0"/>
          </a:p>
          <a:p>
            <a:pPr fontAlgn="base"/>
            <a:endParaRPr lang="en-US" sz="2000" dirty="0"/>
          </a:p>
          <a:p>
            <a:pPr fontAlgn="base"/>
            <a:endParaRPr lang="en-US" sz="2000" dirty="0"/>
          </a:p>
          <a:p>
            <a:pPr fontAlgn="base"/>
            <a:endParaRPr lang="en-US" sz="2000" dirty="0"/>
          </a:p>
          <a:p>
            <a:pPr marL="0" indent="0" fontAlgn="base">
              <a:buNone/>
            </a:pPr>
            <a:r>
              <a:rPr lang="en-US" sz="2000" dirty="0"/>
              <a:t>* Based on research offer in the 100,000 Genomes Project, and initially only applicable to whole genome sequencing indications in the Genomic Medicine Service.</a:t>
            </a:r>
            <a:endParaRPr lang="en-US" sz="2000" dirty="0">
              <a:cs typeface="Calibri"/>
            </a:endParaRPr>
          </a:p>
        </p:txBody>
      </p:sp>
    </p:spTree>
    <p:extLst>
      <p:ext uri="{BB962C8B-B14F-4D97-AF65-F5344CB8AC3E}">
        <p14:creationId xmlns:p14="http://schemas.microsoft.com/office/powerpoint/2010/main" val="53485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a:xfrm>
            <a:off x="811530" y="298452"/>
            <a:ext cx="9227820" cy="844549"/>
          </a:xfrm>
        </p:spPr>
        <p:txBody>
          <a:bodyPr>
            <a:noAutofit/>
          </a:bodyPr>
          <a:lstStyle/>
          <a:p>
            <a:r>
              <a:rPr lang="en-US" sz="2400" dirty="0"/>
              <a:t>6. Applies core clinical skills to the genomic test conversation</a:t>
            </a:r>
            <a:endParaRPr lang="en-GB" sz="24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811530" y="1143000"/>
            <a:ext cx="9227820" cy="5589270"/>
          </a:xfrm>
        </p:spPr>
        <p:txBody>
          <a:bodyPr>
            <a:noAutofit/>
          </a:bodyPr>
          <a:lstStyle/>
          <a:p>
            <a:pPr fontAlgn="base"/>
            <a:r>
              <a:rPr lang="en-US" sz="1800" dirty="0"/>
              <a:t>Assesses capacity according to the Mental Capacity Act 2005 and other guidelines (such as Gillick competency).</a:t>
            </a:r>
          </a:p>
          <a:p>
            <a:pPr fontAlgn="base"/>
            <a:r>
              <a:rPr lang="en-US" sz="1800" dirty="0"/>
              <a:t>Establishes the patient’s understanding and expectations of the genomic test being offered.</a:t>
            </a:r>
          </a:p>
          <a:p>
            <a:pPr fontAlgn="base"/>
            <a:r>
              <a:rPr lang="en-US" sz="1800" dirty="0"/>
              <a:t>Employs effective communication skills to support decision making and enable patients to make a choice without coercion or bias.</a:t>
            </a:r>
          </a:p>
          <a:p>
            <a:pPr fontAlgn="base"/>
            <a:r>
              <a:rPr lang="en-US" sz="1800" dirty="0"/>
              <a:t>Tailors provision of information based on the patient’s cognitive ability, age and language.</a:t>
            </a:r>
          </a:p>
          <a:p>
            <a:pPr fontAlgn="base"/>
            <a:r>
              <a:rPr lang="en-US" sz="1800" dirty="0"/>
              <a:t>Engages with all individuals present in the discussion and incorporates the potentially different views of family members.</a:t>
            </a:r>
          </a:p>
          <a:p>
            <a:pPr fontAlgn="base"/>
            <a:r>
              <a:rPr lang="en-US" sz="1800" dirty="0"/>
              <a:t>Addresses the psychosocial impact of genomic testing and risk, taking into consideration the impact of disease on the individual and/or family.</a:t>
            </a:r>
          </a:p>
          <a:p>
            <a:pPr fontAlgn="base"/>
            <a:r>
              <a:rPr lang="en-US" sz="1800" dirty="0"/>
              <a:t>Considers the factors that may influence an individual’s choice to consent, including additional physical and mental health history; cultural, religious, familial and personal values; and timing of the conversation with respect to the patient’s care and/or other life events.</a:t>
            </a:r>
          </a:p>
          <a:p>
            <a:pPr fontAlgn="base"/>
            <a:r>
              <a:rPr lang="en-US" sz="1800" dirty="0"/>
              <a:t>Respects the patient’s right to decline the genomic test, and is able to explain potential implications, limitations, and/or alternatives for the patient’s care.</a:t>
            </a:r>
          </a:p>
        </p:txBody>
      </p:sp>
      <p:graphicFrame>
        <p:nvGraphicFramePr>
          <p:cNvPr id="4" name="Object 3">
            <a:extLst>
              <a:ext uri="{FF2B5EF4-FFF2-40B4-BE49-F238E27FC236}">
                <a16:creationId xmlns:a16="http://schemas.microsoft.com/office/drawing/2014/main" id="{71E9B71E-A31E-4130-A98A-A527377D89E6}"/>
              </a:ext>
            </a:extLst>
          </p:cNvPr>
          <p:cNvGraphicFramePr>
            <a:graphicFrameLocks noChangeAspect="1"/>
          </p:cNvGraphicFramePr>
          <p:nvPr>
            <p:extLst>
              <p:ext uri="{D42A27DB-BD31-4B8C-83A1-F6EECF244321}">
                <p14:modId xmlns:p14="http://schemas.microsoft.com/office/powerpoint/2010/main" val="1903667414"/>
              </p:ext>
            </p:extLst>
          </p:nvPr>
        </p:nvGraphicFramePr>
        <p:xfrm>
          <a:off x="10001250" y="2759709"/>
          <a:ext cx="1809750" cy="1809750"/>
        </p:xfrm>
        <a:graphic>
          <a:graphicData uri="http://schemas.openxmlformats.org/presentationml/2006/ole">
            <mc:AlternateContent xmlns:mc="http://schemas.openxmlformats.org/markup-compatibility/2006">
              <mc:Choice xmlns:v="urn:schemas-microsoft-com:vml" Requires="v">
                <p:oleObj r:id="rId3" imgW="2907720" imgH="2907720" progId="">
                  <p:embed/>
                </p:oleObj>
              </mc:Choice>
              <mc:Fallback>
                <p:oleObj r:id="rId3" imgW="2907720" imgH="2907720" progId="">
                  <p:embed/>
                  <p:pic>
                    <p:nvPicPr>
                      <p:cNvPr id="4" name="Object 3">
                        <a:extLst>
                          <a:ext uri="{FF2B5EF4-FFF2-40B4-BE49-F238E27FC236}">
                            <a16:creationId xmlns:a16="http://schemas.microsoft.com/office/drawing/2014/main" id="{71E9B71E-A31E-4130-A98A-A527377D89E6}"/>
                          </a:ext>
                        </a:extLst>
                      </p:cNvPr>
                      <p:cNvPicPr/>
                      <p:nvPr/>
                    </p:nvPicPr>
                    <p:blipFill>
                      <a:blip r:embed="rId4"/>
                      <a:stretch>
                        <a:fillRect/>
                      </a:stretch>
                    </p:blipFill>
                    <p:spPr>
                      <a:xfrm>
                        <a:off x="10001250" y="2759709"/>
                        <a:ext cx="1809750" cy="1809750"/>
                      </a:xfrm>
                      <a:prstGeom prst="rect">
                        <a:avLst/>
                      </a:prstGeom>
                    </p:spPr>
                  </p:pic>
                </p:oleObj>
              </mc:Fallback>
            </mc:AlternateContent>
          </a:graphicData>
        </a:graphic>
      </p:graphicFrame>
    </p:spTree>
    <p:extLst>
      <p:ext uri="{BB962C8B-B14F-4D97-AF65-F5344CB8AC3E}">
        <p14:creationId xmlns:p14="http://schemas.microsoft.com/office/powerpoint/2010/main" val="300470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Autofit/>
          </a:bodyPr>
          <a:lstStyle/>
          <a:p>
            <a:r>
              <a:rPr lang="en-US" sz="2400"/>
              <a:t>7. </a:t>
            </a:r>
            <a:r>
              <a:rPr lang="en-US" sz="2400" err="1"/>
              <a:t>Recognises</a:t>
            </a:r>
            <a:r>
              <a:rPr lang="en-US" sz="2400"/>
              <a:t> one’s ongoing responsibilities to the patient and acts when appropriate</a:t>
            </a:r>
            <a:endParaRPr lang="en-GB" sz="240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838200" y="1805940"/>
            <a:ext cx="9094470" cy="4377564"/>
          </a:xfrm>
        </p:spPr>
        <p:txBody>
          <a:bodyPr>
            <a:normAutofit/>
          </a:bodyPr>
          <a:lstStyle/>
          <a:p>
            <a:pPr>
              <a:spcAft>
                <a:spcPts val="600"/>
              </a:spcAft>
            </a:pPr>
            <a:r>
              <a:rPr lang="en-US" sz="2000" dirty="0"/>
              <a:t>Understands that duty of care may extend beyond the initial feedback of genomic findings.</a:t>
            </a:r>
          </a:p>
          <a:p>
            <a:pPr>
              <a:spcAft>
                <a:spcPts val="600"/>
              </a:spcAft>
            </a:pPr>
            <a:r>
              <a:rPr lang="en-US" sz="2000" dirty="0"/>
              <a:t>Is able to inform relevant professionals involved in managing the patient’s care and initiate onward referrals to other specialists.</a:t>
            </a:r>
          </a:p>
          <a:p>
            <a:pPr>
              <a:spcAft>
                <a:spcPts val="600"/>
              </a:spcAft>
            </a:pPr>
            <a:r>
              <a:rPr lang="en-US" sz="2000" dirty="0"/>
              <a:t>Knows of patient resources, support groups, and eligibility criteria for research (where applicable).</a:t>
            </a:r>
            <a:endParaRPr lang="en-GB" sz="2000" dirty="0"/>
          </a:p>
        </p:txBody>
      </p:sp>
      <p:graphicFrame>
        <p:nvGraphicFramePr>
          <p:cNvPr id="4" name="Object 3">
            <a:extLst>
              <a:ext uri="{FF2B5EF4-FFF2-40B4-BE49-F238E27FC236}">
                <a16:creationId xmlns:a16="http://schemas.microsoft.com/office/drawing/2014/main" id="{A5E79CF7-E469-4621-8012-17F09AB5B096}"/>
              </a:ext>
            </a:extLst>
          </p:cNvPr>
          <p:cNvGraphicFramePr>
            <a:graphicFrameLocks noChangeAspect="1"/>
          </p:cNvGraphicFramePr>
          <p:nvPr>
            <p:extLst>
              <p:ext uri="{D42A27DB-BD31-4B8C-83A1-F6EECF244321}">
                <p14:modId xmlns:p14="http://schemas.microsoft.com/office/powerpoint/2010/main" val="2100872103"/>
              </p:ext>
            </p:extLst>
          </p:nvPr>
        </p:nvGraphicFramePr>
        <p:xfrm>
          <a:off x="9986191" y="2743200"/>
          <a:ext cx="1809750" cy="1809750"/>
        </p:xfrm>
        <a:graphic>
          <a:graphicData uri="http://schemas.openxmlformats.org/presentationml/2006/ole">
            <mc:AlternateContent xmlns:mc="http://schemas.openxmlformats.org/markup-compatibility/2006">
              <mc:Choice xmlns:v="urn:schemas-microsoft-com:vml" Requires="v">
                <p:oleObj r:id="rId3" imgW="2907720" imgH="2907720" progId="">
                  <p:embed/>
                </p:oleObj>
              </mc:Choice>
              <mc:Fallback>
                <p:oleObj r:id="rId3" imgW="2907720" imgH="2907720" progId="">
                  <p:embed/>
                  <p:pic>
                    <p:nvPicPr>
                      <p:cNvPr id="4" name="Object 3">
                        <a:extLst>
                          <a:ext uri="{FF2B5EF4-FFF2-40B4-BE49-F238E27FC236}">
                            <a16:creationId xmlns:a16="http://schemas.microsoft.com/office/drawing/2014/main" id="{A5E79CF7-E469-4621-8012-17F09AB5B096}"/>
                          </a:ext>
                        </a:extLst>
                      </p:cNvPr>
                      <p:cNvPicPr/>
                      <p:nvPr/>
                    </p:nvPicPr>
                    <p:blipFill>
                      <a:blip r:embed="rId4"/>
                      <a:stretch>
                        <a:fillRect/>
                      </a:stretch>
                    </p:blipFill>
                    <p:spPr>
                      <a:xfrm>
                        <a:off x="9986191" y="2743200"/>
                        <a:ext cx="1809750" cy="1809750"/>
                      </a:xfrm>
                      <a:prstGeom prst="rect">
                        <a:avLst/>
                      </a:prstGeom>
                    </p:spPr>
                  </p:pic>
                </p:oleObj>
              </mc:Fallback>
            </mc:AlternateContent>
          </a:graphicData>
        </a:graphic>
      </p:graphicFrame>
    </p:spTree>
    <p:extLst>
      <p:ext uri="{BB962C8B-B14F-4D97-AF65-F5344CB8AC3E}">
        <p14:creationId xmlns:p14="http://schemas.microsoft.com/office/powerpoint/2010/main" val="361110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a:xfrm>
            <a:off x="948690" y="298452"/>
            <a:ext cx="8855710" cy="1325563"/>
          </a:xfrm>
        </p:spPr>
        <p:txBody>
          <a:bodyPr>
            <a:noAutofit/>
          </a:bodyPr>
          <a:lstStyle/>
          <a:p>
            <a:r>
              <a:rPr lang="en-US" sz="2400" dirty="0"/>
              <a:t>8. Seeks further assistance, where relevant, based on scope of practice</a:t>
            </a:r>
            <a:endParaRPr lang="en-GB" sz="24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948690" y="1805940"/>
            <a:ext cx="9018270" cy="4377564"/>
          </a:xfrm>
        </p:spPr>
        <p:txBody>
          <a:bodyPr>
            <a:normAutofit/>
          </a:bodyPr>
          <a:lstStyle/>
          <a:p>
            <a:pPr>
              <a:spcAft>
                <a:spcPts val="600"/>
              </a:spcAft>
            </a:pPr>
            <a:r>
              <a:rPr lang="en-US" sz="2000" dirty="0"/>
              <a:t>Knows how to contact their local genomics laboratory, Clinical Genetics service and multidisciplinary review meetings if relevant.</a:t>
            </a:r>
          </a:p>
          <a:p>
            <a:pPr>
              <a:spcAft>
                <a:spcPts val="600"/>
              </a:spcAft>
            </a:pPr>
            <a:r>
              <a:rPr lang="en-US" sz="2000" dirty="0"/>
              <a:t>Can </a:t>
            </a:r>
            <a:r>
              <a:rPr lang="en-US" sz="2000" dirty="0" err="1"/>
              <a:t>recognise</a:t>
            </a:r>
            <a:r>
              <a:rPr lang="en-US" sz="2000" dirty="0"/>
              <a:t> and understand one’s professional responsibilities and boundaries, and when to refer to relevant specialists for further support or patient management.</a:t>
            </a:r>
          </a:p>
          <a:p>
            <a:pPr>
              <a:spcAft>
                <a:spcPts val="600"/>
              </a:spcAft>
            </a:pPr>
            <a:r>
              <a:rPr lang="en-US" sz="2000" dirty="0"/>
              <a:t>Knows how to access educational resources to support learning where relevant (such as Good Clinical Practice training and Genomics Education </a:t>
            </a:r>
            <a:r>
              <a:rPr lang="en-US" sz="2000" dirty="0" err="1"/>
              <a:t>Programme</a:t>
            </a:r>
            <a:r>
              <a:rPr lang="en-US" sz="2000" dirty="0"/>
              <a:t> courses).</a:t>
            </a:r>
            <a:endParaRPr lang="en-GB" sz="2000" dirty="0"/>
          </a:p>
        </p:txBody>
      </p:sp>
      <p:graphicFrame>
        <p:nvGraphicFramePr>
          <p:cNvPr id="4" name="Object 3">
            <a:extLst>
              <a:ext uri="{FF2B5EF4-FFF2-40B4-BE49-F238E27FC236}">
                <a16:creationId xmlns:a16="http://schemas.microsoft.com/office/drawing/2014/main" id="{ECA19083-E04C-4FB2-BED9-281BE6C13EAC}"/>
              </a:ext>
            </a:extLst>
          </p:cNvPr>
          <p:cNvGraphicFramePr>
            <a:graphicFrameLocks noChangeAspect="1"/>
          </p:cNvGraphicFramePr>
          <p:nvPr>
            <p:extLst>
              <p:ext uri="{D42A27DB-BD31-4B8C-83A1-F6EECF244321}">
                <p14:modId xmlns:p14="http://schemas.microsoft.com/office/powerpoint/2010/main" val="4115081004"/>
              </p:ext>
            </p:extLst>
          </p:nvPr>
        </p:nvGraphicFramePr>
        <p:xfrm>
          <a:off x="10006330" y="2743200"/>
          <a:ext cx="1809750" cy="1809750"/>
        </p:xfrm>
        <a:graphic>
          <a:graphicData uri="http://schemas.openxmlformats.org/presentationml/2006/ole">
            <mc:AlternateContent xmlns:mc="http://schemas.openxmlformats.org/markup-compatibility/2006">
              <mc:Choice xmlns:v="urn:schemas-microsoft-com:vml" Requires="v">
                <p:oleObj r:id="rId3" imgW="2907720" imgH="2907720" progId="">
                  <p:embed/>
                </p:oleObj>
              </mc:Choice>
              <mc:Fallback>
                <p:oleObj r:id="rId3" imgW="2907720" imgH="2907720" progId="">
                  <p:embed/>
                  <p:pic>
                    <p:nvPicPr>
                      <p:cNvPr id="4" name="Object 3">
                        <a:extLst>
                          <a:ext uri="{FF2B5EF4-FFF2-40B4-BE49-F238E27FC236}">
                            <a16:creationId xmlns:a16="http://schemas.microsoft.com/office/drawing/2014/main" id="{ECA19083-E04C-4FB2-BED9-281BE6C13EAC}"/>
                          </a:ext>
                        </a:extLst>
                      </p:cNvPr>
                      <p:cNvPicPr/>
                      <p:nvPr/>
                    </p:nvPicPr>
                    <p:blipFill>
                      <a:blip r:embed="rId4"/>
                      <a:stretch>
                        <a:fillRect/>
                      </a:stretch>
                    </p:blipFill>
                    <p:spPr>
                      <a:xfrm>
                        <a:off x="10006330" y="2743200"/>
                        <a:ext cx="1809750" cy="1809750"/>
                      </a:xfrm>
                      <a:prstGeom prst="rect">
                        <a:avLst/>
                      </a:prstGeom>
                    </p:spPr>
                  </p:pic>
                </p:oleObj>
              </mc:Fallback>
            </mc:AlternateContent>
          </a:graphicData>
        </a:graphic>
      </p:graphicFrame>
    </p:spTree>
    <p:extLst>
      <p:ext uri="{BB962C8B-B14F-4D97-AF65-F5344CB8AC3E}">
        <p14:creationId xmlns:p14="http://schemas.microsoft.com/office/powerpoint/2010/main" val="396430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90F7BD6-E82F-4AF7-B7CA-FDDB9C56DB93}"/>
              </a:ext>
            </a:extLst>
          </p:cNvPr>
          <p:cNvPicPr/>
          <p:nvPr/>
        </p:nvPicPr>
        <p:blipFill rotWithShape="1">
          <a:blip r:embed="rId4"/>
          <a:srcRect l="1113" t="2901" r="1712" b="10407"/>
          <a:stretch/>
        </p:blipFill>
        <p:spPr>
          <a:xfrm>
            <a:off x="122723" y="1292120"/>
            <a:ext cx="5225004" cy="5408331"/>
          </a:xfrm>
          <a:prstGeom prst="rect">
            <a:avLst/>
          </a:prstGeom>
        </p:spPr>
      </p:pic>
      <p:sp>
        <p:nvSpPr>
          <p:cNvPr id="2" name="Rectangle 1">
            <a:extLst>
              <a:ext uri="{FF2B5EF4-FFF2-40B4-BE49-F238E27FC236}">
                <a16:creationId xmlns:a16="http://schemas.microsoft.com/office/drawing/2014/main" id="{378BCD8B-4694-4E2F-868B-2674AF2CB041}"/>
              </a:ext>
            </a:extLst>
          </p:cNvPr>
          <p:cNvSpPr/>
          <p:nvPr/>
        </p:nvSpPr>
        <p:spPr>
          <a:xfrm>
            <a:off x="5439167" y="3290406"/>
            <a:ext cx="6505183" cy="2735172"/>
          </a:xfrm>
          <a:prstGeom prst="rect">
            <a:avLst/>
          </a:prstGeom>
        </p:spPr>
        <p:txBody>
          <a:bodyPr wrap="square">
            <a:spAutoFit/>
          </a:bodyPr>
          <a:lstStyle/>
          <a:p>
            <a:pPr algn="just">
              <a:lnSpc>
                <a:spcPct val="107000"/>
              </a:lnSpc>
              <a:spcAft>
                <a:spcPts val="400"/>
              </a:spcAft>
              <a:tabLst>
                <a:tab pos="2486025" algn="l"/>
              </a:tabLst>
            </a:pPr>
            <a:r>
              <a:rPr lang="en-GB" sz="1900" b="1" dirty="0">
                <a:latin typeface="Calibri" panose="020F0502020204030204" pitchFamily="34" charset="0"/>
                <a:ea typeface="Times New Roman" panose="02020603050405020304" pitchFamily="18" charset="0"/>
                <a:cs typeface="Times New Roman" panose="02020603050405020304" pitchFamily="18" charset="0"/>
              </a:rPr>
              <a:t>Conclusions and recommendations: </a:t>
            </a:r>
          </a:p>
          <a:p>
            <a:pPr marL="285750" indent="-285750" algn="just">
              <a:lnSpc>
                <a:spcPct val="107000"/>
              </a:lnSpc>
              <a:spcAft>
                <a:spcPts val="400"/>
              </a:spcAft>
              <a:buFont typeface="Arial" panose="020B0604020202020204" pitchFamily="34" charset="0"/>
              <a:buChar char="•"/>
              <a:tabLst>
                <a:tab pos="2486025" algn="l"/>
              </a:tabLst>
            </a:pPr>
            <a:r>
              <a:rPr lang="en-GB" sz="1900" dirty="0">
                <a:latin typeface="Calibri" panose="020F0502020204030204" pitchFamily="34" charset="0"/>
                <a:ea typeface="Times New Roman" panose="02020603050405020304" pitchFamily="18" charset="0"/>
                <a:cs typeface="Times New Roman" panose="02020603050405020304" pitchFamily="18" charset="0"/>
              </a:rPr>
              <a:t>This framework addresses a genuine and timely need among current and potential users.</a:t>
            </a:r>
          </a:p>
          <a:p>
            <a:pPr marL="285750" indent="-285750" algn="just">
              <a:lnSpc>
                <a:spcPct val="107000"/>
              </a:lnSpc>
              <a:spcAft>
                <a:spcPts val="400"/>
              </a:spcAft>
              <a:buFont typeface="Arial" panose="020B0604020202020204" pitchFamily="34" charset="0"/>
              <a:buChar char="•"/>
              <a:tabLst>
                <a:tab pos="2486025" algn="l"/>
              </a:tabLst>
            </a:pPr>
            <a:r>
              <a:rPr lang="en-GB" sz="1900" dirty="0">
                <a:latin typeface="Calibri" panose="020F0502020204030204" pitchFamily="34" charset="0"/>
                <a:ea typeface="Times New Roman" panose="02020603050405020304" pitchFamily="18" charset="0"/>
                <a:cs typeface="Times New Roman" panose="02020603050405020304" pitchFamily="18" charset="0"/>
              </a:rPr>
              <a:t>The evaluation identified ways to improve promotion and accessibility for different healthcare professional user groups.</a:t>
            </a:r>
          </a:p>
          <a:p>
            <a:pPr marL="285750" indent="-285750" algn="just">
              <a:lnSpc>
                <a:spcPct val="107000"/>
              </a:lnSpc>
              <a:spcAft>
                <a:spcPts val="400"/>
              </a:spcAft>
              <a:buFont typeface="Arial" panose="020B0604020202020204" pitchFamily="34" charset="0"/>
              <a:buChar char="•"/>
              <a:tabLst>
                <a:tab pos="2486025" algn="l"/>
              </a:tabLst>
            </a:pPr>
            <a:r>
              <a:rPr lang="en-US" sz="1900" dirty="0">
                <a:latin typeface="Calibri" panose="020F0502020204030204" pitchFamily="34" charset="0"/>
                <a:ea typeface="Times New Roman" panose="02020603050405020304" pitchFamily="18" charset="0"/>
                <a:cs typeface="Times New Roman" panose="02020603050405020304" pitchFamily="18" charset="0"/>
              </a:rPr>
              <a:t>Further assessment of the different requirements of users within each category, as well as those involved in education, would be beneficial. </a:t>
            </a:r>
          </a:p>
        </p:txBody>
      </p:sp>
      <p:pic>
        <p:nvPicPr>
          <p:cNvPr id="5" name="Picture 4">
            <a:extLst>
              <a:ext uri="{FF2B5EF4-FFF2-40B4-BE49-F238E27FC236}">
                <a16:creationId xmlns:a16="http://schemas.microsoft.com/office/drawing/2014/main" id="{A9664E1B-B502-47AE-9801-099F0E3321E7}"/>
              </a:ext>
            </a:extLst>
          </p:cNvPr>
          <p:cNvPicPr/>
          <p:nvPr/>
        </p:nvPicPr>
        <p:blipFill>
          <a:blip r:embed="rId5">
            <a:extLst>
              <a:ext uri="{28A0092B-C50C-407E-A947-70E740481C1C}">
                <a14:useLocalDpi xmlns:a14="http://schemas.microsoft.com/office/drawing/2010/main" val="0"/>
              </a:ext>
            </a:extLst>
          </a:blip>
          <a:stretch>
            <a:fillRect/>
          </a:stretch>
        </p:blipFill>
        <p:spPr>
          <a:xfrm>
            <a:off x="5404905" y="1374919"/>
            <a:ext cx="602878" cy="624480"/>
          </a:xfrm>
          <a:prstGeom prst="rect">
            <a:avLst/>
          </a:prstGeom>
        </p:spPr>
      </p:pic>
      <p:sp>
        <p:nvSpPr>
          <p:cNvPr id="3" name="Rectangle 2">
            <a:extLst>
              <a:ext uri="{FF2B5EF4-FFF2-40B4-BE49-F238E27FC236}">
                <a16:creationId xmlns:a16="http://schemas.microsoft.com/office/drawing/2014/main" id="{5936E582-0779-4AFA-9A67-859947AE621F}"/>
              </a:ext>
            </a:extLst>
          </p:cNvPr>
          <p:cNvSpPr/>
          <p:nvPr/>
        </p:nvSpPr>
        <p:spPr>
          <a:xfrm>
            <a:off x="6007783" y="1407492"/>
            <a:ext cx="6029156" cy="615553"/>
          </a:xfrm>
          <a:prstGeom prst="rect">
            <a:avLst/>
          </a:prstGeom>
        </p:spPr>
        <p:txBody>
          <a:bodyPr wrap="square">
            <a:spAutoFit/>
          </a:bodyPr>
          <a:lstStyle/>
          <a:p>
            <a:r>
              <a:rPr lang="en-GB" sz="1700" dirty="0">
                <a:latin typeface="Calibri" panose="020F0502020204030204" pitchFamily="34" charset="0"/>
                <a:ea typeface="Times New Roman" panose="02020603050405020304" pitchFamily="18" charset="0"/>
                <a:cs typeface="Times New Roman" panose="02020603050405020304" pitchFamily="18" charset="0"/>
              </a:rPr>
              <a:t>239 online survey responses from current or potential users (e.g. medical professionals, genetic counsellors, nurses, educationalists)</a:t>
            </a:r>
            <a:endParaRPr lang="en-GB" sz="1700" dirty="0"/>
          </a:p>
        </p:txBody>
      </p:sp>
      <p:pic>
        <p:nvPicPr>
          <p:cNvPr id="7" name="Picture 6">
            <a:extLst>
              <a:ext uri="{FF2B5EF4-FFF2-40B4-BE49-F238E27FC236}">
                <a16:creationId xmlns:a16="http://schemas.microsoft.com/office/drawing/2014/main" id="{EEB68BD9-3219-4C5B-9044-E3B972944902}"/>
              </a:ext>
            </a:extLst>
          </p:cNvPr>
          <p:cNvPicPr/>
          <p:nvPr/>
        </p:nvPicPr>
        <p:blipFill>
          <a:blip r:embed="rId6">
            <a:extLst>
              <a:ext uri="{28A0092B-C50C-407E-A947-70E740481C1C}">
                <a14:useLocalDpi xmlns:a14="http://schemas.microsoft.com/office/drawing/2010/main" val="0"/>
              </a:ext>
            </a:extLst>
          </a:blip>
          <a:stretch>
            <a:fillRect/>
          </a:stretch>
        </p:blipFill>
        <p:spPr>
          <a:xfrm>
            <a:off x="5450597" y="2059713"/>
            <a:ext cx="557186" cy="544239"/>
          </a:xfrm>
          <a:prstGeom prst="rect">
            <a:avLst/>
          </a:prstGeom>
        </p:spPr>
      </p:pic>
      <p:sp>
        <p:nvSpPr>
          <p:cNvPr id="4" name="Rectangle 3">
            <a:extLst>
              <a:ext uri="{FF2B5EF4-FFF2-40B4-BE49-F238E27FC236}">
                <a16:creationId xmlns:a16="http://schemas.microsoft.com/office/drawing/2014/main" id="{A53C032D-09C7-4196-93DC-9B7739F2044F}"/>
              </a:ext>
            </a:extLst>
          </p:cNvPr>
          <p:cNvSpPr/>
          <p:nvPr/>
        </p:nvSpPr>
        <p:spPr>
          <a:xfrm>
            <a:off x="6026978" y="2138570"/>
            <a:ext cx="5367367" cy="353943"/>
          </a:xfrm>
          <a:prstGeom prst="rect">
            <a:avLst/>
          </a:prstGeom>
        </p:spPr>
        <p:txBody>
          <a:bodyPr wrap="none">
            <a:spAutoFit/>
          </a:bodyPr>
          <a:lstStyle/>
          <a:p>
            <a:r>
              <a:rPr lang="en-GB" sz="1700" dirty="0">
                <a:latin typeface="Calibri" panose="020F0502020204030204" pitchFamily="34" charset="0"/>
                <a:ea typeface="Times New Roman" panose="02020603050405020304" pitchFamily="18" charset="0"/>
                <a:cs typeface="Times New Roman" panose="02020603050405020304" pitchFamily="18" charset="0"/>
              </a:rPr>
              <a:t>3 semi-structured interviews with regional education leads</a:t>
            </a:r>
            <a:endParaRPr lang="en-GB" sz="1700" dirty="0"/>
          </a:p>
        </p:txBody>
      </p:sp>
      <p:pic>
        <p:nvPicPr>
          <p:cNvPr id="9" name="Picture 8">
            <a:extLst>
              <a:ext uri="{FF2B5EF4-FFF2-40B4-BE49-F238E27FC236}">
                <a16:creationId xmlns:a16="http://schemas.microsoft.com/office/drawing/2014/main" id="{662D107D-5430-4E37-A807-B7E5D0A40AC5}"/>
              </a:ext>
            </a:extLst>
          </p:cNvPr>
          <p:cNvPicPr/>
          <p:nvPr/>
        </p:nvPicPr>
        <p:blipFill>
          <a:blip r:embed="rId7">
            <a:extLst>
              <a:ext uri="{28A0092B-C50C-407E-A947-70E740481C1C}">
                <a14:useLocalDpi xmlns:a14="http://schemas.microsoft.com/office/drawing/2010/main" val="0"/>
              </a:ext>
            </a:extLst>
          </a:blip>
          <a:stretch>
            <a:fillRect/>
          </a:stretch>
        </p:blipFill>
        <p:spPr>
          <a:xfrm>
            <a:off x="5431402" y="2685364"/>
            <a:ext cx="595576" cy="506708"/>
          </a:xfrm>
          <a:prstGeom prst="rect">
            <a:avLst/>
          </a:prstGeom>
        </p:spPr>
      </p:pic>
      <p:sp>
        <p:nvSpPr>
          <p:cNvPr id="6" name="Rectangle 5">
            <a:extLst>
              <a:ext uri="{FF2B5EF4-FFF2-40B4-BE49-F238E27FC236}">
                <a16:creationId xmlns:a16="http://schemas.microsoft.com/office/drawing/2014/main" id="{9B28FDAD-307F-416D-9380-FCA7EC1E6918}"/>
              </a:ext>
            </a:extLst>
          </p:cNvPr>
          <p:cNvSpPr/>
          <p:nvPr/>
        </p:nvSpPr>
        <p:spPr>
          <a:xfrm>
            <a:off x="6007783" y="2717123"/>
            <a:ext cx="2907206" cy="353943"/>
          </a:xfrm>
          <a:prstGeom prst="rect">
            <a:avLst/>
          </a:prstGeom>
        </p:spPr>
        <p:txBody>
          <a:bodyPr wrap="none">
            <a:spAutoFit/>
          </a:bodyPr>
          <a:lstStyle/>
          <a:p>
            <a:r>
              <a:rPr lang="en-GB" sz="1700">
                <a:latin typeface="Calibri" panose="020F0502020204030204" pitchFamily="34" charset="0"/>
                <a:ea typeface="Times New Roman" panose="02020603050405020304" pitchFamily="18" charset="0"/>
                <a:cs typeface="Times New Roman" panose="02020603050405020304" pitchFamily="18" charset="0"/>
              </a:rPr>
              <a:t>Analysis of web usage statistics</a:t>
            </a:r>
            <a:endParaRPr lang="en-GB" sz="1700"/>
          </a:p>
        </p:txBody>
      </p:sp>
      <p:sp>
        <p:nvSpPr>
          <p:cNvPr id="13" name="Title 1">
            <a:extLst>
              <a:ext uri="{FF2B5EF4-FFF2-40B4-BE49-F238E27FC236}">
                <a16:creationId xmlns:a16="http://schemas.microsoft.com/office/drawing/2014/main" id="{FFA1A7BE-EA3A-4A3B-957E-ED02B8DC1E7D}"/>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Evaluation of short-term outcomes</a:t>
            </a:r>
            <a:endParaRPr lang="en-GB" sz="3600" dirty="0"/>
          </a:p>
        </p:txBody>
      </p:sp>
      <p:sp>
        <p:nvSpPr>
          <p:cNvPr id="8" name="TextBox 7">
            <a:extLst>
              <a:ext uri="{FF2B5EF4-FFF2-40B4-BE49-F238E27FC236}">
                <a16:creationId xmlns:a16="http://schemas.microsoft.com/office/drawing/2014/main" id="{13CED0B0-1FBC-41DC-91FA-A7221D3ABFC6}"/>
              </a:ext>
            </a:extLst>
          </p:cNvPr>
          <p:cNvSpPr txBox="1"/>
          <p:nvPr/>
        </p:nvSpPr>
        <p:spPr>
          <a:xfrm>
            <a:off x="7070200" y="6430149"/>
            <a:ext cx="5079743" cy="338554"/>
          </a:xfrm>
          <a:prstGeom prst="rect">
            <a:avLst/>
          </a:prstGeom>
          <a:noFill/>
        </p:spPr>
        <p:txBody>
          <a:bodyPr wrap="square" rtlCol="0">
            <a:spAutoFit/>
          </a:bodyPr>
          <a:lstStyle/>
          <a:p>
            <a:r>
              <a:rPr lang="en-US" sz="1600" dirty="0"/>
              <a:t>Work carried out by NHS Solutions for Public Health, 2020</a:t>
            </a:r>
            <a:endParaRPr lang="en-GB" sz="1600" dirty="0"/>
          </a:p>
        </p:txBody>
      </p:sp>
    </p:spTree>
    <p:custDataLst>
      <p:tags r:id="rId1"/>
    </p:custDataLst>
    <p:extLst>
      <p:ext uri="{BB962C8B-B14F-4D97-AF65-F5344CB8AC3E}">
        <p14:creationId xmlns:p14="http://schemas.microsoft.com/office/powerpoint/2010/main" val="2160789007"/>
      </p:ext>
    </p:extLst>
  </p:cSld>
  <p:clrMapOvr>
    <a:masterClrMapping/>
  </p:clrMapOvr>
  <mc:AlternateContent xmlns:mc="http://schemas.openxmlformats.org/markup-compatibility/2006" xmlns:p14="http://schemas.microsoft.com/office/powerpoint/2010/main">
    <mc:Choice Requires="p14">
      <p:transition spd="slow" p14:dur="2000" advTm="131181"/>
    </mc:Choice>
    <mc:Fallback xmlns="">
      <p:transition spd="slow" advTm="13118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91BD61FF-9435-4441-9DF8-0C405FFA8E5E}"/>
              </a:ext>
            </a:extLst>
          </p:cNvPr>
          <p:cNvSpPr/>
          <p:nvPr/>
        </p:nvSpPr>
        <p:spPr>
          <a:xfrm>
            <a:off x="761561" y="1638835"/>
            <a:ext cx="4788339" cy="1824377"/>
          </a:xfrm>
          <a:prstGeom prst="roundRect">
            <a:avLst/>
          </a:prstGeom>
          <a:solidFill>
            <a:schemeClr val="accent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200"/>
              </a:spcAft>
            </a:pPr>
            <a:r>
              <a:rPr lang="en-US" sz="2800" b="1" dirty="0">
                <a:latin typeface="Calibri" panose="020F0502020204030204" pitchFamily="34" charset="0"/>
                <a:cs typeface="Calibri" panose="020F0502020204030204" pitchFamily="34" charset="0"/>
              </a:rPr>
              <a:t>Individual clinicians: </a:t>
            </a:r>
          </a:p>
          <a:p>
            <a:pPr algn="ctr">
              <a:spcAft>
                <a:spcPts val="200"/>
              </a:spcAft>
            </a:pPr>
            <a:r>
              <a:rPr lang="en-US" sz="2400" dirty="0">
                <a:latin typeface="Calibri" panose="020F0502020204030204" pitchFamily="34" charset="0"/>
                <a:cs typeface="Calibri" panose="020F0502020204030204" pitchFamily="34" charset="0"/>
              </a:rPr>
              <a:t>Identify learning needs as part of ongoing reflective practice​</a:t>
            </a:r>
          </a:p>
        </p:txBody>
      </p:sp>
      <p:sp>
        <p:nvSpPr>
          <p:cNvPr id="23" name="Rectangle: Rounded Corners 22">
            <a:extLst>
              <a:ext uri="{FF2B5EF4-FFF2-40B4-BE49-F238E27FC236}">
                <a16:creationId xmlns:a16="http://schemas.microsoft.com/office/drawing/2014/main" id="{9203D1A5-71FC-44C9-9D9C-4A01A7A5E8BC}"/>
              </a:ext>
            </a:extLst>
          </p:cNvPr>
          <p:cNvSpPr/>
          <p:nvPr/>
        </p:nvSpPr>
        <p:spPr>
          <a:xfrm>
            <a:off x="747891" y="4267317"/>
            <a:ext cx="4788339" cy="1824377"/>
          </a:xfrm>
          <a:prstGeom prst="roundRect">
            <a:avLst/>
          </a:prstGeom>
          <a:solidFill>
            <a:schemeClr val="accent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200"/>
              </a:spcAft>
            </a:pPr>
            <a:r>
              <a:rPr lang="en-US" sz="2800" b="1" dirty="0">
                <a:latin typeface="Calibri" panose="020F0502020204030204" pitchFamily="34" charset="0"/>
                <a:cs typeface="Calibri" panose="020F0502020204030204" pitchFamily="34" charset="0"/>
              </a:rPr>
              <a:t>Medical/professional colleges:</a:t>
            </a:r>
          </a:p>
          <a:p>
            <a:pPr algn="ctr">
              <a:spcAft>
                <a:spcPts val="200"/>
              </a:spcAft>
            </a:pPr>
            <a:r>
              <a:rPr lang="en-US" sz="2400" dirty="0">
                <a:latin typeface="Calibri" panose="020F0502020204030204" pitchFamily="34" charset="0"/>
                <a:cs typeface="Calibri" panose="020F0502020204030204" pitchFamily="34" charset="0"/>
              </a:rPr>
              <a:t>Consider adopting for use in under/post-graduate training </a:t>
            </a:r>
          </a:p>
        </p:txBody>
      </p:sp>
      <p:sp>
        <p:nvSpPr>
          <p:cNvPr id="24" name="Rectangle: Rounded Corners 23">
            <a:extLst>
              <a:ext uri="{FF2B5EF4-FFF2-40B4-BE49-F238E27FC236}">
                <a16:creationId xmlns:a16="http://schemas.microsoft.com/office/drawing/2014/main" id="{21CBBD4F-D894-4DCD-BB5E-F6E19EA0C741}"/>
              </a:ext>
            </a:extLst>
          </p:cNvPr>
          <p:cNvSpPr/>
          <p:nvPr/>
        </p:nvSpPr>
        <p:spPr>
          <a:xfrm>
            <a:off x="6590575" y="1691395"/>
            <a:ext cx="4788339" cy="1855626"/>
          </a:xfrm>
          <a:prstGeom prst="roundRect">
            <a:avLst/>
          </a:prstGeom>
          <a:solidFill>
            <a:schemeClr val="accent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200"/>
              </a:spcAft>
            </a:pPr>
            <a:r>
              <a:rPr lang="en-US" sz="2800" b="1" dirty="0">
                <a:latin typeface="Calibri" panose="020F0502020204030204" pitchFamily="34" charset="0"/>
                <a:cs typeface="Calibri" panose="020F0502020204030204" pitchFamily="34" charset="0"/>
              </a:rPr>
              <a:t>Those delivering training: ​</a:t>
            </a:r>
          </a:p>
          <a:p>
            <a:pPr algn="ctr">
              <a:spcAft>
                <a:spcPts val="200"/>
              </a:spcAft>
            </a:pPr>
            <a:r>
              <a:rPr lang="en-US" sz="2400" dirty="0">
                <a:latin typeface="Calibri" panose="020F0502020204030204" pitchFamily="34" charset="0"/>
                <a:cs typeface="Calibri" panose="020F0502020204030204" pitchFamily="34" charset="0"/>
              </a:rPr>
              <a:t>Identify training needs of healthcare professional groups​</a:t>
            </a:r>
          </a:p>
          <a:p>
            <a:pPr algn="ctr">
              <a:spcAft>
                <a:spcPts val="200"/>
              </a:spcAft>
            </a:pPr>
            <a:r>
              <a:rPr lang="en-US" sz="2400" dirty="0">
                <a:latin typeface="Calibri" panose="020F0502020204030204" pitchFamily="34" charset="0"/>
                <a:cs typeface="Calibri" panose="020F0502020204030204" pitchFamily="34" charset="0"/>
              </a:rPr>
              <a:t>Structure training sessions​</a:t>
            </a:r>
          </a:p>
        </p:txBody>
      </p:sp>
      <p:sp>
        <p:nvSpPr>
          <p:cNvPr id="25" name="Rectangle: Rounded Corners 24">
            <a:extLst>
              <a:ext uri="{FF2B5EF4-FFF2-40B4-BE49-F238E27FC236}">
                <a16:creationId xmlns:a16="http://schemas.microsoft.com/office/drawing/2014/main" id="{2EDB008E-EF66-4652-96BB-210C3DA96CFD}"/>
              </a:ext>
            </a:extLst>
          </p:cNvPr>
          <p:cNvSpPr/>
          <p:nvPr/>
        </p:nvSpPr>
        <p:spPr>
          <a:xfrm>
            <a:off x="6590574" y="4287832"/>
            <a:ext cx="4788339" cy="1824377"/>
          </a:xfrm>
          <a:prstGeom prst="roundRect">
            <a:avLst/>
          </a:prstGeom>
          <a:solidFill>
            <a:schemeClr val="accent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200"/>
              </a:spcAft>
            </a:pPr>
            <a:r>
              <a:rPr lang="en-US" sz="2800" b="1" dirty="0">
                <a:latin typeface="Calibri" panose="020F0502020204030204" pitchFamily="34" charset="0"/>
                <a:cs typeface="Calibri" panose="020F0502020204030204" pitchFamily="34" charset="0"/>
              </a:rPr>
              <a:t>Those developing resources: </a:t>
            </a:r>
          </a:p>
          <a:p>
            <a:pPr algn="ctr">
              <a:spcAft>
                <a:spcPts val="200"/>
              </a:spcAft>
            </a:pPr>
            <a:r>
              <a:rPr lang="en-US" sz="2400" dirty="0">
                <a:latin typeface="Calibri" panose="020F0502020204030204" pitchFamily="34" charset="0"/>
                <a:cs typeface="Calibri" panose="020F0502020204030204" pitchFamily="34" charset="0"/>
              </a:rPr>
              <a:t>Highlight where there is a need for further resources</a:t>
            </a:r>
          </a:p>
        </p:txBody>
      </p:sp>
      <p:sp>
        <p:nvSpPr>
          <p:cNvPr id="11" name="Title 1">
            <a:extLst>
              <a:ext uri="{FF2B5EF4-FFF2-40B4-BE49-F238E27FC236}">
                <a16:creationId xmlns:a16="http://schemas.microsoft.com/office/drawing/2014/main" id="{890F6C2B-E3E6-4FF9-8A4A-B6BDC5D973B5}"/>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How could the framework be used? </a:t>
            </a:r>
            <a:endParaRPr lang="en-GB" sz="3600" dirty="0"/>
          </a:p>
        </p:txBody>
      </p:sp>
    </p:spTree>
    <p:custDataLst>
      <p:tags r:id="rId1"/>
    </p:custDataLst>
    <p:extLst>
      <p:ext uri="{BB962C8B-B14F-4D97-AF65-F5344CB8AC3E}">
        <p14:creationId xmlns:p14="http://schemas.microsoft.com/office/powerpoint/2010/main" val="1529497074"/>
      </p:ext>
    </p:extLst>
  </p:cSld>
  <p:clrMapOvr>
    <a:masterClrMapping/>
  </p:clrMapOvr>
  <mc:AlternateContent xmlns:mc="http://schemas.openxmlformats.org/markup-compatibility/2006" xmlns:p14="http://schemas.microsoft.com/office/powerpoint/2010/main">
    <mc:Choice Requires="p14">
      <p:transition spd="slow" p14:dur="2000" advTm="52811"/>
    </mc:Choice>
    <mc:Fallback xmlns="">
      <p:transition spd="slow" advTm="528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F5C3-0988-4E0B-86FB-4BE535A2BE2B}"/>
              </a:ext>
            </a:extLst>
          </p:cNvPr>
          <p:cNvSpPr>
            <a:spLocks noGrp="1"/>
          </p:cNvSpPr>
          <p:nvPr>
            <p:ph type="title"/>
          </p:nvPr>
        </p:nvSpPr>
        <p:spPr/>
        <p:txBody>
          <a:bodyPr>
            <a:normAutofit/>
          </a:bodyPr>
          <a:lstStyle/>
          <a:p>
            <a:r>
              <a:rPr lang="en-US" sz="3600" dirty="0"/>
              <a:t>National links and resources</a:t>
            </a:r>
            <a:endParaRPr lang="en-GB" sz="3600" dirty="0"/>
          </a:p>
        </p:txBody>
      </p:sp>
      <p:sp>
        <p:nvSpPr>
          <p:cNvPr id="3" name="Content Placeholder 2">
            <a:extLst>
              <a:ext uri="{FF2B5EF4-FFF2-40B4-BE49-F238E27FC236}">
                <a16:creationId xmlns:a16="http://schemas.microsoft.com/office/drawing/2014/main" id="{E83705A5-6EF8-4620-9493-BBB150E16C1B}"/>
              </a:ext>
            </a:extLst>
          </p:cNvPr>
          <p:cNvSpPr>
            <a:spLocks noGrp="1"/>
          </p:cNvSpPr>
          <p:nvPr>
            <p:ph idx="1"/>
          </p:nvPr>
        </p:nvSpPr>
        <p:spPr>
          <a:xfrm>
            <a:off x="838199" y="1530349"/>
            <a:ext cx="10690185" cy="5055645"/>
          </a:xfrm>
        </p:spPr>
        <p:txBody>
          <a:bodyPr numCol="2">
            <a:normAutofit fontScale="92500" lnSpcReduction="20000"/>
          </a:bodyPr>
          <a:lstStyle/>
          <a:p>
            <a:pPr marL="0" indent="0">
              <a:buNone/>
            </a:pPr>
            <a:r>
              <a:rPr lang="en-US" sz="2000" b="1" dirty="0"/>
              <a:t>NHS information:</a:t>
            </a:r>
          </a:p>
          <a:p>
            <a:pPr marL="0" indent="0">
              <a:buNone/>
            </a:pPr>
            <a:r>
              <a:rPr lang="en-US" sz="2000" dirty="0">
                <a:hlinkClick r:id="rId2"/>
              </a:rPr>
              <a:t>NHS Genomic Medicine Service</a:t>
            </a:r>
            <a:endParaRPr lang="en-US" sz="2000" dirty="0"/>
          </a:p>
          <a:p>
            <a:pPr marL="0" indent="0">
              <a:buNone/>
            </a:pPr>
            <a:r>
              <a:rPr lang="en-US" sz="2000" dirty="0">
                <a:hlinkClick r:id="rId3"/>
              </a:rPr>
              <a:t>National Genomic Test Directory</a:t>
            </a:r>
            <a:endParaRPr lang="en-US" sz="2000" dirty="0"/>
          </a:p>
          <a:p>
            <a:pPr marL="0" indent="0">
              <a:buNone/>
            </a:pPr>
            <a:r>
              <a:rPr lang="en-US" sz="2000" dirty="0">
                <a:hlinkClick r:id="rId4"/>
              </a:rPr>
              <a:t>NHS Genetic Services</a:t>
            </a:r>
            <a:endParaRPr lang="en-US" sz="2000" dirty="0"/>
          </a:p>
          <a:p>
            <a:pPr marL="0" indent="0">
              <a:buNone/>
            </a:pPr>
            <a:r>
              <a:rPr lang="en-US" sz="2000" dirty="0">
                <a:hlinkClick r:id="rId5"/>
              </a:rPr>
              <a:t>NHS Genomic Laboratory Hubs</a:t>
            </a:r>
            <a:endParaRPr lang="en-US" sz="2000" dirty="0"/>
          </a:p>
          <a:p>
            <a:pPr marL="0" indent="0">
              <a:buNone/>
            </a:pPr>
            <a:endParaRPr lang="en-US" sz="2000" dirty="0"/>
          </a:p>
          <a:p>
            <a:pPr marL="0" indent="0">
              <a:buNone/>
            </a:pPr>
            <a:r>
              <a:rPr lang="en-US" sz="2000" b="1" dirty="0"/>
              <a:t>Legal frameworks and guidance:</a:t>
            </a:r>
          </a:p>
          <a:p>
            <a:pPr marL="0" indent="0">
              <a:buNone/>
            </a:pPr>
            <a:r>
              <a:rPr lang="en-US" sz="2000" dirty="0">
                <a:hlinkClick r:id="rId6"/>
              </a:rPr>
              <a:t>Human Tissue Act 2004</a:t>
            </a:r>
            <a:endParaRPr lang="en-US" sz="2000" dirty="0"/>
          </a:p>
          <a:p>
            <a:pPr marL="0" indent="0">
              <a:buNone/>
            </a:pPr>
            <a:r>
              <a:rPr lang="en-US" sz="2000" dirty="0">
                <a:hlinkClick r:id="rId7"/>
              </a:rPr>
              <a:t>Mental Capacity Act 2005</a:t>
            </a:r>
            <a:endParaRPr lang="en-US" sz="2000" dirty="0"/>
          </a:p>
          <a:p>
            <a:pPr marL="0" indent="0">
              <a:buNone/>
            </a:pPr>
            <a:r>
              <a:rPr lang="en-US" sz="2000" dirty="0">
                <a:hlinkClick r:id="rId8"/>
              </a:rPr>
              <a:t>GDPR guidance </a:t>
            </a:r>
            <a:endParaRPr lang="en-US" sz="2000" dirty="0"/>
          </a:p>
          <a:p>
            <a:pPr marL="0" indent="0">
              <a:buNone/>
            </a:pPr>
            <a:r>
              <a:rPr lang="en-US" sz="2000" dirty="0">
                <a:hlinkClick r:id="rId9"/>
              </a:rPr>
              <a:t>Code on genetic testing and insurance</a:t>
            </a:r>
            <a:endParaRPr lang="en-US" sz="2000" dirty="0"/>
          </a:p>
          <a:p>
            <a:pPr marL="0" indent="0">
              <a:buNone/>
            </a:pPr>
            <a:r>
              <a:rPr lang="en-US" sz="2000" dirty="0">
                <a:hlinkClick r:id="rId10"/>
              </a:rPr>
              <a:t>Gillick competency &amp; Fraser guidelines</a:t>
            </a:r>
            <a:endParaRPr lang="en-US" sz="2000" dirty="0"/>
          </a:p>
          <a:p>
            <a:pPr marL="0" indent="0">
              <a:buNone/>
            </a:pPr>
            <a:endParaRPr lang="en-US" sz="2000" dirty="0"/>
          </a:p>
          <a:p>
            <a:pPr marL="0" indent="0">
              <a:buNone/>
            </a:pPr>
            <a:br>
              <a:rPr lang="en-US" sz="2000" b="1" dirty="0"/>
            </a:br>
            <a:br>
              <a:rPr lang="en-US" sz="2000" b="1" dirty="0"/>
            </a:br>
            <a:br>
              <a:rPr lang="en-US" sz="2000" b="1" dirty="0"/>
            </a:br>
            <a:r>
              <a:rPr lang="en-US" sz="2000" b="1" dirty="0"/>
              <a:t>Professional guidance:</a:t>
            </a:r>
          </a:p>
          <a:p>
            <a:pPr marL="0" indent="0">
              <a:buNone/>
            </a:pPr>
            <a:r>
              <a:rPr lang="en-US" sz="2000" dirty="0">
                <a:hlinkClick r:id="rId11"/>
              </a:rPr>
              <a:t>JCGM consent guidance</a:t>
            </a:r>
            <a:endParaRPr lang="en-US" sz="2000" dirty="0"/>
          </a:p>
          <a:p>
            <a:pPr marL="0" indent="0">
              <a:buNone/>
            </a:pPr>
            <a:r>
              <a:rPr lang="en-US" sz="2000" dirty="0">
                <a:hlinkClick r:id="rId12"/>
              </a:rPr>
              <a:t>GMC 0-18 years: guidance for consent</a:t>
            </a:r>
            <a:endParaRPr lang="en-US" sz="2000" dirty="0"/>
          </a:p>
          <a:p>
            <a:pPr marL="0" indent="0">
              <a:buNone/>
            </a:pPr>
            <a:endParaRPr lang="en-US" sz="2000" dirty="0"/>
          </a:p>
          <a:p>
            <a:pPr marL="0" indent="0">
              <a:buNone/>
            </a:pPr>
            <a:r>
              <a:rPr lang="en-US" sz="2000" b="1" dirty="0"/>
              <a:t>Learning opportunities:</a:t>
            </a:r>
          </a:p>
          <a:p>
            <a:pPr marL="0" indent="0">
              <a:buNone/>
            </a:pPr>
            <a:r>
              <a:rPr lang="en-US" sz="2000" dirty="0">
                <a:hlinkClick r:id="rId13"/>
              </a:rPr>
              <a:t>GEP’s NHS GMS resources hub</a:t>
            </a:r>
            <a:endParaRPr lang="en-US" sz="2000" dirty="0"/>
          </a:p>
          <a:p>
            <a:pPr marL="0" indent="0">
              <a:buNone/>
            </a:pPr>
            <a:r>
              <a:rPr lang="en-US" sz="2000" dirty="0">
                <a:hlinkClick r:id="rId14"/>
              </a:rPr>
              <a:t>GEP’s NGRL guide</a:t>
            </a:r>
            <a:endParaRPr lang="en-US" sz="2000" dirty="0"/>
          </a:p>
          <a:p>
            <a:pPr marL="0" indent="0">
              <a:buNone/>
            </a:pPr>
            <a:r>
              <a:rPr lang="en-US" sz="2000" dirty="0">
                <a:hlinkClick r:id="rId15"/>
              </a:rPr>
              <a:t>GEP’s taking a family history resources</a:t>
            </a:r>
            <a:endParaRPr lang="en-US" sz="2000" dirty="0"/>
          </a:p>
          <a:p>
            <a:pPr marL="0" indent="0">
              <a:buNone/>
            </a:pPr>
            <a:r>
              <a:rPr lang="en-US" sz="2000" dirty="0">
                <a:hlinkClick r:id="rId16"/>
              </a:rPr>
              <a:t>Genomics in the NHS courses</a:t>
            </a:r>
            <a:endParaRPr lang="en-US" sz="2000" dirty="0"/>
          </a:p>
          <a:p>
            <a:pPr marL="0" indent="0">
              <a:buNone/>
            </a:pPr>
            <a:r>
              <a:rPr lang="en-US" sz="2000" dirty="0">
                <a:hlinkClick r:id="rId17"/>
              </a:rPr>
              <a:t>St George’s Genomics Era course</a:t>
            </a:r>
            <a:endParaRPr lang="en-US" sz="2000" dirty="0"/>
          </a:p>
          <a:p>
            <a:pPr marL="0" indent="0">
              <a:buNone/>
            </a:pPr>
            <a:r>
              <a:rPr lang="en-US" sz="2000" dirty="0">
                <a:hlinkClick r:id="rId18"/>
              </a:rPr>
              <a:t>GEP’s Genomic Sequencing course</a:t>
            </a:r>
            <a:endParaRPr lang="en-US" sz="2000" dirty="0"/>
          </a:p>
          <a:p>
            <a:pPr marL="0" indent="0">
              <a:buNone/>
            </a:pPr>
            <a:r>
              <a:rPr lang="en-US" sz="2000" dirty="0" err="1">
                <a:hlinkClick r:id="rId19"/>
              </a:rPr>
              <a:t>GeneReviews</a:t>
            </a:r>
            <a:endParaRPr lang="en-US" sz="2000" dirty="0"/>
          </a:p>
          <a:p>
            <a:pPr marL="0" indent="0">
              <a:buNone/>
            </a:pPr>
            <a:r>
              <a:rPr lang="en-US" sz="2000" dirty="0">
                <a:hlinkClick r:id="rId20"/>
              </a:rPr>
              <a:t>Good Clinical Practice</a:t>
            </a:r>
            <a:endParaRPr lang="en-US" sz="2000" dirty="0"/>
          </a:p>
          <a:p>
            <a:pPr marL="0" indent="0">
              <a:buNone/>
            </a:pPr>
            <a:r>
              <a:rPr lang="en-US" sz="2000" dirty="0">
                <a:hlinkClick r:id="rId21"/>
              </a:rPr>
              <a:t>Medline Plus Genetics</a:t>
            </a:r>
            <a:endParaRPr lang="en-US" sz="2000" dirty="0"/>
          </a:p>
          <a:p>
            <a:pPr marL="0" indent="0">
              <a:buNone/>
            </a:pPr>
            <a:endParaRPr lang="en-GB" sz="2000" dirty="0"/>
          </a:p>
        </p:txBody>
      </p:sp>
    </p:spTree>
    <p:extLst>
      <p:ext uri="{BB962C8B-B14F-4D97-AF65-F5344CB8AC3E}">
        <p14:creationId xmlns:p14="http://schemas.microsoft.com/office/powerpoint/2010/main" val="1508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F5C3-0988-4E0B-86FB-4BE535A2BE2B}"/>
              </a:ext>
            </a:extLst>
          </p:cNvPr>
          <p:cNvSpPr>
            <a:spLocks noGrp="1"/>
          </p:cNvSpPr>
          <p:nvPr>
            <p:ph type="title"/>
          </p:nvPr>
        </p:nvSpPr>
        <p:spPr/>
        <p:txBody>
          <a:bodyPr>
            <a:normAutofit/>
          </a:bodyPr>
          <a:lstStyle/>
          <a:p>
            <a:r>
              <a:rPr lang="en-US" sz="3600"/>
              <a:t>Local links and resources</a:t>
            </a:r>
            <a:endParaRPr lang="en-GB" sz="3600"/>
          </a:p>
        </p:txBody>
      </p:sp>
      <p:sp>
        <p:nvSpPr>
          <p:cNvPr id="3" name="Content Placeholder 2">
            <a:extLst>
              <a:ext uri="{FF2B5EF4-FFF2-40B4-BE49-F238E27FC236}">
                <a16:creationId xmlns:a16="http://schemas.microsoft.com/office/drawing/2014/main" id="{E83705A5-6EF8-4620-9493-BBB150E16C1B}"/>
              </a:ext>
            </a:extLst>
          </p:cNvPr>
          <p:cNvSpPr>
            <a:spLocks noGrp="1"/>
          </p:cNvSpPr>
          <p:nvPr>
            <p:ph idx="1"/>
          </p:nvPr>
        </p:nvSpPr>
        <p:spPr/>
        <p:txBody>
          <a:bodyPr>
            <a:normAutofit/>
          </a:bodyPr>
          <a:lstStyle/>
          <a:p>
            <a:pPr marL="0" indent="0">
              <a:buNone/>
            </a:pPr>
            <a:r>
              <a:rPr lang="en-US" sz="2400" i="1"/>
              <a:t>To be completed as per local needs</a:t>
            </a:r>
            <a:endParaRPr lang="en-GB" sz="2400" i="1"/>
          </a:p>
        </p:txBody>
      </p:sp>
    </p:spTree>
    <p:extLst>
      <p:ext uri="{BB962C8B-B14F-4D97-AF65-F5344CB8AC3E}">
        <p14:creationId xmlns:p14="http://schemas.microsoft.com/office/powerpoint/2010/main" val="247932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B474-C688-4F03-B8B4-996065649A7C}"/>
              </a:ext>
            </a:extLst>
          </p:cNvPr>
          <p:cNvSpPr>
            <a:spLocks noGrp="1"/>
          </p:cNvSpPr>
          <p:nvPr>
            <p:ph type="title"/>
          </p:nvPr>
        </p:nvSpPr>
        <p:spPr/>
        <p:txBody>
          <a:bodyPr>
            <a:normAutofit/>
          </a:bodyPr>
          <a:lstStyle/>
          <a:p>
            <a:r>
              <a:rPr lang="en-US" sz="3600"/>
              <a:t>Background</a:t>
            </a:r>
            <a:endParaRPr lang="en-GB" sz="3600"/>
          </a:p>
        </p:txBody>
      </p:sp>
      <p:sp>
        <p:nvSpPr>
          <p:cNvPr id="3" name="Content Placeholder 2">
            <a:extLst>
              <a:ext uri="{FF2B5EF4-FFF2-40B4-BE49-F238E27FC236}">
                <a16:creationId xmlns:a16="http://schemas.microsoft.com/office/drawing/2014/main" id="{3545A37D-7C17-4FA2-B6C1-3CFC21CACE4D}"/>
              </a:ext>
            </a:extLst>
          </p:cNvPr>
          <p:cNvSpPr>
            <a:spLocks noGrp="1"/>
          </p:cNvSpPr>
          <p:nvPr>
            <p:ph idx="1"/>
          </p:nvPr>
        </p:nvSpPr>
        <p:spPr>
          <a:xfrm>
            <a:off x="838200" y="1553228"/>
            <a:ext cx="10401728" cy="5066707"/>
          </a:xfrm>
        </p:spPr>
        <p:txBody>
          <a:bodyPr vert="horz" lIns="91440" tIns="45720" rIns="91440" bIns="45720" rtlCol="0" anchor="t">
            <a:normAutofit/>
          </a:bodyPr>
          <a:lstStyle/>
          <a:p>
            <a:r>
              <a:rPr lang="en-US" sz="2000" dirty="0"/>
              <a:t>Advances in genomic technology and its applications to clinical care have led to increased use of genomic testing across a growing number of specialties. </a:t>
            </a:r>
          </a:p>
          <a:p>
            <a:r>
              <a:rPr lang="en-US" sz="2000" dirty="0"/>
              <a:t>The way that genomic testing will be accessed in the NHS is changing, with the implementation of a Genomic Medicine Service (GMS) including a National Genomic Test Directory.</a:t>
            </a:r>
          </a:p>
          <a:p>
            <a:r>
              <a:rPr lang="en-US" sz="2000" dirty="0"/>
              <a:t>Whole genome sequencing will be available for certain rare disease indications and cancers, involving a ‘patient choice’ process of consent including a research offer within the clinical pathway.  </a:t>
            </a:r>
            <a:endParaRPr lang="en-US" sz="2000" dirty="0">
              <a:cs typeface="Calibri"/>
            </a:endParaRPr>
          </a:p>
          <a:p>
            <a:r>
              <a:rPr lang="en-US" sz="2000" dirty="0"/>
              <a:t>There is therefore a growing need to provide a framework to support the development of the workforce who will be having conversations about genomic testing with patients.</a:t>
            </a:r>
            <a:endParaRPr lang="en-GB" sz="2000" dirty="0">
              <a:cs typeface="Calibri" panose="020F0502020204030204"/>
            </a:endParaRPr>
          </a:p>
        </p:txBody>
      </p:sp>
    </p:spTree>
    <p:extLst>
      <p:ext uri="{BB962C8B-B14F-4D97-AF65-F5344CB8AC3E}">
        <p14:creationId xmlns:p14="http://schemas.microsoft.com/office/powerpoint/2010/main" val="53083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046D-07FC-42F1-91DB-7C84FD109FEC}"/>
              </a:ext>
            </a:extLst>
          </p:cNvPr>
          <p:cNvSpPr>
            <a:spLocks noGrp="1"/>
          </p:cNvSpPr>
          <p:nvPr>
            <p:ph type="title"/>
          </p:nvPr>
        </p:nvSpPr>
        <p:spPr/>
        <p:txBody>
          <a:bodyPr>
            <a:normAutofit/>
          </a:bodyPr>
          <a:lstStyle/>
          <a:p>
            <a:r>
              <a:rPr lang="en-US" sz="3600"/>
              <a:t>The framework</a:t>
            </a:r>
            <a:endParaRPr lang="en-GB" sz="3600"/>
          </a:p>
        </p:txBody>
      </p:sp>
      <p:sp>
        <p:nvSpPr>
          <p:cNvPr id="3" name="Content Placeholder 2">
            <a:extLst>
              <a:ext uri="{FF2B5EF4-FFF2-40B4-BE49-F238E27FC236}">
                <a16:creationId xmlns:a16="http://schemas.microsoft.com/office/drawing/2014/main" id="{288C5ADD-7646-4576-A164-1E7599AB0FE8}"/>
              </a:ext>
            </a:extLst>
          </p:cNvPr>
          <p:cNvSpPr>
            <a:spLocks noGrp="1"/>
          </p:cNvSpPr>
          <p:nvPr>
            <p:ph idx="1"/>
          </p:nvPr>
        </p:nvSpPr>
        <p:spPr>
          <a:xfrm>
            <a:off x="838200" y="1534292"/>
            <a:ext cx="10515600" cy="5021317"/>
          </a:xfrm>
        </p:spPr>
        <p:txBody>
          <a:bodyPr vert="horz" lIns="91440" tIns="45720" rIns="91440" bIns="45720" rtlCol="0" anchor="t">
            <a:normAutofit/>
          </a:bodyPr>
          <a:lstStyle/>
          <a:p>
            <a:r>
              <a:rPr lang="en-US" sz="2000" dirty="0"/>
              <a:t>Identifies the core competencies required to facilitate and consent patients for germline genomic tests. </a:t>
            </a:r>
          </a:p>
          <a:p>
            <a:r>
              <a:rPr lang="en-US" sz="2000" dirty="0"/>
              <a:t>Developed by the Genomics Education </a:t>
            </a:r>
            <a:r>
              <a:rPr lang="en-US" sz="2000" dirty="0" err="1"/>
              <a:t>Programme</a:t>
            </a:r>
            <a:r>
              <a:rPr lang="en-US" sz="2000" dirty="0"/>
              <a:t> in collaboration with healthcare professionals from across the NHS. </a:t>
            </a:r>
            <a:endParaRPr lang="en-US" sz="2000" dirty="0">
              <a:cs typeface="Calibri"/>
            </a:endParaRPr>
          </a:p>
          <a:p>
            <a:r>
              <a:rPr lang="en-US" sz="2000" dirty="0">
                <a:cs typeface="Calibri"/>
              </a:rPr>
              <a:t>Designed as a guide for best practice for healthcare professionals offering various genomic tests, and as a development tool to support individuals and </a:t>
            </a:r>
            <a:r>
              <a:rPr lang="en-US" sz="2000" dirty="0" err="1">
                <a:cs typeface="Calibri"/>
              </a:rPr>
              <a:t>organisations</a:t>
            </a:r>
            <a:r>
              <a:rPr lang="en-US" sz="2000" dirty="0">
                <a:cs typeface="Calibri"/>
              </a:rPr>
              <a:t>. </a:t>
            </a:r>
            <a:endParaRPr lang="en-US" sz="2000" dirty="0"/>
          </a:p>
          <a:p>
            <a:r>
              <a:rPr lang="en-US" sz="2000" dirty="0">
                <a:cs typeface="Calibri"/>
              </a:rPr>
              <a:t>Benchmarked against four broad categories of healthcare professionals based on training and experience with genomics.</a:t>
            </a:r>
            <a:endParaRPr lang="en-US" sz="2000" dirty="0"/>
          </a:p>
          <a:p>
            <a:r>
              <a:rPr lang="en-US" sz="2000" dirty="0"/>
              <a:t>The competencies should be interpreted in the context in which a healthcare professional is offering genomic testing, considering their scope of practice. It is not indented to be used as a grading or an assessment tool.</a:t>
            </a:r>
          </a:p>
          <a:p>
            <a:r>
              <a:rPr lang="en-US" sz="2000" dirty="0"/>
              <a:t>For more information about the framework, how it was developed, and how it can be used, please see the </a:t>
            </a:r>
            <a:r>
              <a:rPr lang="en-US" sz="2000" dirty="0">
                <a:hlinkClick r:id="rId3"/>
              </a:rPr>
              <a:t>GEP website</a:t>
            </a:r>
            <a:r>
              <a:rPr lang="en-US" sz="2000" dirty="0"/>
              <a:t>.</a:t>
            </a:r>
          </a:p>
        </p:txBody>
      </p:sp>
    </p:spTree>
    <p:extLst>
      <p:ext uri="{BB962C8B-B14F-4D97-AF65-F5344CB8AC3E}">
        <p14:creationId xmlns:p14="http://schemas.microsoft.com/office/powerpoint/2010/main" val="331751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6F44B5B-6C46-4FE2-9EB7-BCC182746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657" y="1156695"/>
            <a:ext cx="5426985" cy="54269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dirty="0"/>
              <a:t>The competencies</a:t>
            </a:r>
            <a:endParaRPr lang="en-GB" sz="3600" dirty="0"/>
          </a:p>
        </p:txBody>
      </p:sp>
    </p:spTree>
    <p:extLst>
      <p:ext uri="{BB962C8B-B14F-4D97-AF65-F5344CB8AC3E}">
        <p14:creationId xmlns:p14="http://schemas.microsoft.com/office/powerpoint/2010/main" val="8743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45627039-98B6-4F50-A8CF-72E7404F2B74}"/>
              </a:ext>
            </a:extLst>
          </p:cNvPr>
          <p:cNvGraphicFramePr>
            <a:graphicFrameLocks noGrp="1"/>
          </p:cNvGraphicFramePr>
          <p:nvPr>
            <p:extLst>
              <p:ext uri="{D42A27DB-BD31-4B8C-83A1-F6EECF244321}">
                <p14:modId xmlns:p14="http://schemas.microsoft.com/office/powerpoint/2010/main" val="772567313"/>
              </p:ext>
            </p:extLst>
          </p:nvPr>
        </p:nvGraphicFramePr>
        <p:xfrm>
          <a:off x="2171025" y="1306709"/>
          <a:ext cx="7164567" cy="4871505"/>
        </p:xfrm>
        <a:graphic>
          <a:graphicData uri="http://schemas.openxmlformats.org/drawingml/2006/table">
            <a:tbl>
              <a:tblPr firstRow="1" bandRow="1">
                <a:tableStyleId>{5C22544A-7EE6-4342-B048-85BDC9FD1C3A}</a:tableStyleId>
              </a:tblPr>
              <a:tblGrid>
                <a:gridCol w="7164567">
                  <a:extLst>
                    <a:ext uri="{9D8B030D-6E8A-4147-A177-3AD203B41FA5}">
                      <a16:colId xmlns:a16="http://schemas.microsoft.com/office/drawing/2014/main" val="2915824251"/>
                    </a:ext>
                  </a:extLst>
                </a:gridCol>
              </a:tblGrid>
              <a:tr h="370790">
                <a:tc>
                  <a:txBody>
                    <a:bodyPr/>
                    <a:lstStyle/>
                    <a:p>
                      <a:pPr>
                        <a:spcBef>
                          <a:spcPts val="600"/>
                        </a:spcBef>
                        <a:spcAft>
                          <a:spcPts val="600"/>
                        </a:spcAft>
                      </a:pPr>
                      <a:r>
                        <a:rPr lang="en-US" sz="1700" dirty="0"/>
                        <a:t>High-level competencies</a:t>
                      </a:r>
                      <a:endParaRPr lang="en-GB" sz="17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50355846"/>
                  </a:ext>
                </a:extLst>
              </a:tr>
              <a:tr h="902525">
                <a:tc>
                  <a:txBody>
                    <a:bodyPr/>
                    <a:lstStyle/>
                    <a:p>
                      <a:pPr marL="0" marR="0" lvl="0" indent="0" algn="l" defTabSz="457189" rtl="0" eaLnBrk="1" fontAlgn="auto" latinLnBrk="0" hangingPunct="1">
                        <a:lnSpc>
                          <a:spcPct val="100000"/>
                        </a:lnSpc>
                        <a:spcBef>
                          <a:spcPts val="600"/>
                        </a:spcBef>
                        <a:spcAft>
                          <a:spcPts val="600"/>
                        </a:spcAft>
                        <a:buClrTx/>
                        <a:buSzTx/>
                        <a:buFontTx/>
                        <a:buNone/>
                        <a:tabLst/>
                        <a:defRPr/>
                      </a:pPr>
                      <a:r>
                        <a:rPr lang="en-GB" sz="1700" b="0" u="none" kern="1200" dirty="0">
                          <a:solidFill>
                            <a:schemeClr val="dk1"/>
                          </a:solidFill>
                          <a:effectLst/>
                        </a:rPr>
                        <a:t>Ensures the process of recording consent for a genomic test follows national and local processes and governance arrangements and is appropriate for the test being requested. </a:t>
                      </a:r>
                      <a:endParaRPr lang="en-US" sz="17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987857734"/>
                  </a:ext>
                </a:extLst>
              </a:tr>
              <a:tr h="633351">
                <a:tc>
                  <a:txBody>
                    <a:bodyPr/>
                    <a:lstStyle/>
                    <a:p>
                      <a:r>
                        <a:rPr lang="en-GB" sz="1700" b="0" u="none" kern="1200" dirty="0">
                          <a:solidFill>
                            <a:schemeClr val="dk1"/>
                          </a:solidFill>
                          <a:effectLst/>
                        </a:rPr>
                        <a:t>Demonstrates up-to-date knowledge of the conditions occurring within their specialist area for which genetic or genomic testing may be offered. </a:t>
                      </a:r>
                      <a:endParaRPr lang="en-GB" sz="1700" b="0" u="none" kern="1200" dirty="0">
                        <a:solidFill>
                          <a:schemeClr val="dk1"/>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690600845"/>
                  </a:ext>
                </a:extLst>
              </a:tr>
              <a:tr h="609518">
                <a:tc>
                  <a:txBody>
                    <a:bodyPr/>
                    <a:lstStyle/>
                    <a:p>
                      <a:pPr marL="0" marR="0" lvl="0" indent="0" algn="l" defTabSz="457189" rtl="0" eaLnBrk="1" fontAlgn="auto" latinLnBrk="0" hangingPunct="1">
                        <a:lnSpc>
                          <a:spcPct val="100000"/>
                        </a:lnSpc>
                        <a:spcBef>
                          <a:spcPts val="600"/>
                        </a:spcBef>
                        <a:spcAft>
                          <a:spcPts val="600"/>
                        </a:spcAft>
                        <a:buClrTx/>
                        <a:buSzTx/>
                        <a:buFontTx/>
                        <a:buNone/>
                        <a:tabLst/>
                        <a:defRPr/>
                      </a:pPr>
                      <a:r>
                        <a:rPr lang="en-GB" sz="1700" b="0" u="none" kern="1200" dirty="0">
                          <a:solidFill>
                            <a:schemeClr val="dk1"/>
                          </a:solidFill>
                          <a:effectLst/>
                        </a:rPr>
                        <a:t>Assesses where genomic testing is appropriate in the patient’s clinical pathway</a:t>
                      </a:r>
                      <a:endParaRPr lang="en-US" sz="17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50963858"/>
                  </a:ext>
                </a:extLst>
              </a:tr>
              <a:tr h="370790">
                <a:tc>
                  <a:txBody>
                    <a:bodyPr/>
                    <a:lstStyle/>
                    <a:p>
                      <a:pPr marL="0" marR="0" lvl="0" indent="0" algn="l" defTabSz="457189" rtl="0" eaLnBrk="1" fontAlgn="auto" latinLnBrk="0" hangingPunct="1">
                        <a:lnSpc>
                          <a:spcPct val="100000"/>
                        </a:lnSpc>
                        <a:spcBef>
                          <a:spcPts val="600"/>
                        </a:spcBef>
                        <a:spcAft>
                          <a:spcPts val="600"/>
                        </a:spcAft>
                        <a:buClrTx/>
                        <a:buSzTx/>
                        <a:buFontTx/>
                        <a:buNone/>
                        <a:tabLst/>
                        <a:defRPr/>
                      </a:pPr>
                      <a:r>
                        <a:rPr lang="en-GB" sz="1700" b="0" u="none" kern="1200" dirty="0">
                          <a:solidFill>
                            <a:schemeClr val="dk1"/>
                          </a:solidFill>
                          <a:effectLst/>
                        </a:rPr>
                        <a:t>Conveys to patients the purpose and process of the clinical test being offered.</a:t>
                      </a:r>
                      <a:endParaRPr lang="en-US" sz="17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611996627"/>
                  </a:ext>
                </a:extLst>
              </a:tr>
              <a:tr h="633351">
                <a:tc>
                  <a:txBody>
                    <a:bodyPr/>
                    <a:lstStyle/>
                    <a:p>
                      <a:pPr marL="0" marR="0" lvl="0" indent="0" algn="l" defTabSz="457189" rtl="0" eaLnBrk="1" fontAlgn="auto" latinLnBrk="0" hangingPunct="1">
                        <a:lnSpc>
                          <a:spcPct val="100000"/>
                        </a:lnSpc>
                        <a:spcBef>
                          <a:spcPts val="600"/>
                        </a:spcBef>
                        <a:spcAft>
                          <a:spcPts val="600"/>
                        </a:spcAft>
                        <a:buClrTx/>
                        <a:buSzTx/>
                        <a:buFontTx/>
                        <a:buNone/>
                        <a:tabLst/>
                        <a:defRPr/>
                      </a:pPr>
                      <a:r>
                        <a:rPr lang="en-GB" sz="1700" b="0" u="none" kern="1200" dirty="0">
                          <a:solidFill>
                            <a:schemeClr val="dk1"/>
                          </a:solidFill>
                          <a:effectLst/>
                        </a:rPr>
                        <a:t>Explains and answers questions relating to the National Genomic Research Library where applicable.</a:t>
                      </a:r>
                      <a:endParaRPr lang="en-US" sz="17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194572605"/>
                  </a:ext>
                </a:extLst>
              </a:tr>
              <a:tr h="370790">
                <a:tc>
                  <a:txBody>
                    <a:bodyPr/>
                    <a:lstStyle/>
                    <a:p>
                      <a:pPr marL="0" marR="0" lvl="0" indent="0" algn="l" defTabSz="457189" rtl="0" eaLnBrk="1" fontAlgn="auto" latinLnBrk="0" hangingPunct="1">
                        <a:lnSpc>
                          <a:spcPct val="100000"/>
                        </a:lnSpc>
                        <a:spcBef>
                          <a:spcPts val="600"/>
                        </a:spcBef>
                        <a:spcAft>
                          <a:spcPts val="600"/>
                        </a:spcAft>
                        <a:buClrTx/>
                        <a:buSzTx/>
                        <a:buFontTx/>
                        <a:buNone/>
                        <a:tabLst/>
                        <a:defRPr/>
                      </a:pPr>
                      <a:r>
                        <a:rPr lang="en-GB" sz="1700" b="0" u="none" kern="1200" dirty="0">
                          <a:solidFill>
                            <a:schemeClr val="dk1"/>
                          </a:solidFill>
                          <a:effectLst/>
                        </a:rPr>
                        <a:t>Applies core clinical skills to the genomic test conversation.</a:t>
                      </a:r>
                      <a:endParaRPr lang="en-US" sz="17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815083186"/>
                  </a:ext>
                </a:extLst>
              </a:tr>
              <a:tr h="609518">
                <a:tc>
                  <a:txBody>
                    <a:bodyPr/>
                    <a:lstStyle/>
                    <a:p>
                      <a:pPr marL="0" marR="0" lvl="0" indent="0" algn="l" defTabSz="457189" rtl="0" eaLnBrk="1" fontAlgn="auto" latinLnBrk="0" hangingPunct="1">
                        <a:lnSpc>
                          <a:spcPct val="100000"/>
                        </a:lnSpc>
                        <a:spcBef>
                          <a:spcPts val="600"/>
                        </a:spcBef>
                        <a:spcAft>
                          <a:spcPts val="600"/>
                        </a:spcAft>
                        <a:buClrTx/>
                        <a:buSzTx/>
                        <a:buFontTx/>
                        <a:buNone/>
                        <a:tabLst/>
                        <a:defRPr/>
                      </a:pPr>
                      <a:r>
                        <a:rPr lang="en-GB" sz="1700" b="0" u="none" kern="1200" dirty="0">
                          <a:solidFill>
                            <a:schemeClr val="dk1"/>
                          </a:solidFill>
                          <a:effectLst/>
                        </a:rPr>
                        <a:t>Recognizes one’s ongoing responsibilities to the patient and acts when appropriate.</a:t>
                      </a:r>
                      <a:endParaRPr lang="en-US" sz="17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892942122"/>
                  </a:ext>
                </a:extLst>
              </a:tr>
              <a:tr h="370790">
                <a:tc>
                  <a:txBody>
                    <a:bodyPr/>
                    <a:lstStyle/>
                    <a:p>
                      <a:pPr marL="0" marR="0" lvl="0" indent="0" algn="l" defTabSz="457189" rtl="0" eaLnBrk="1" fontAlgn="auto" latinLnBrk="0" hangingPunct="1">
                        <a:lnSpc>
                          <a:spcPct val="100000"/>
                        </a:lnSpc>
                        <a:spcBef>
                          <a:spcPts val="600"/>
                        </a:spcBef>
                        <a:spcAft>
                          <a:spcPts val="600"/>
                        </a:spcAft>
                        <a:buClrTx/>
                        <a:buSzTx/>
                        <a:buFontTx/>
                        <a:buNone/>
                        <a:tabLst/>
                        <a:defRPr/>
                      </a:pPr>
                      <a:r>
                        <a:rPr lang="en-GB" sz="1700" b="0" u="none" kern="1200" dirty="0">
                          <a:solidFill>
                            <a:schemeClr val="dk1"/>
                          </a:solidFill>
                          <a:effectLst/>
                        </a:rPr>
                        <a:t>Seeks further assistance where relevant based on scope of practice.</a:t>
                      </a:r>
                      <a:endParaRPr lang="en-US" sz="17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91663667"/>
                  </a:ext>
                </a:extLst>
              </a:tr>
            </a:tbl>
          </a:graphicData>
        </a:graphic>
      </p:graphicFrame>
      <p:sp>
        <p:nvSpPr>
          <p:cNvPr id="15" name="TextBox 14">
            <a:extLst>
              <a:ext uri="{FF2B5EF4-FFF2-40B4-BE49-F238E27FC236}">
                <a16:creationId xmlns:a16="http://schemas.microsoft.com/office/drawing/2014/main" id="{5F1AA211-B716-4BF4-AC8D-4E6FDFA451B8}"/>
              </a:ext>
            </a:extLst>
          </p:cNvPr>
          <p:cNvSpPr txBox="1"/>
          <p:nvPr/>
        </p:nvSpPr>
        <p:spPr>
          <a:xfrm>
            <a:off x="0" y="6414434"/>
            <a:ext cx="12192000"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hlinkClick r:id="rId3"/>
              </a:rPr>
              <a:t>www.genomicseducation.hee.nhs.uk/consent-a-competency-framework/</a:t>
            </a:r>
            <a:r>
              <a:rPr lang="en-US" sz="2400" b="1" dirty="0">
                <a:latin typeface="Calibri" panose="020F0502020204030204" pitchFamily="34" charset="0"/>
                <a:cs typeface="Calibri" panose="020F0502020204030204" pitchFamily="34" charset="0"/>
              </a:rPr>
              <a:t> </a:t>
            </a:r>
            <a:endParaRPr lang="en-GB" sz="2400" b="1"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726103A-4BAD-4640-A6E6-122AB27820E8}"/>
              </a:ext>
            </a:extLst>
          </p:cNvPr>
          <p:cNvGrpSpPr/>
          <p:nvPr/>
        </p:nvGrpSpPr>
        <p:grpSpPr>
          <a:xfrm>
            <a:off x="176293" y="1401862"/>
            <a:ext cx="1828415" cy="4680150"/>
            <a:chOff x="84080" y="1114860"/>
            <a:chExt cx="2026844" cy="5188063"/>
          </a:xfrm>
        </p:grpSpPr>
        <p:sp>
          <p:nvSpPr>
            <p:cNvPr id="16" name="Freeform: Shape 15">
              <a:extLst>
                <a:ext uri="{FF2B5EF4-FFF2-40B4-BE49-F238E27FC236}">
                  <a16:creationId xmlns:a16="http://schemas.microsoft.com/office/drawing/2014/main" id="{41C091C7-A81E-4E8C-B971-4267BC725D74}"/>
                </a:ext>
              </a:extLst>
            </p:cNvPr>
            <p:cNvSpPr/>
            <p:nvPr/>
          </p:nvSpPr>
          <p:spPr>
            <a:xfrm>
              <a:off x="586284" y="1312755"/>
              <a:ext cx="720214" cy="4237730"/>
            </a:xfrm>
            <a:custGeom>
              <a:avLst/>
              <a:gdLst>
                <a:gd name="connsiteX0" fmla="*/ 644203 w 723287"/>
                <a:gd name="connsiteY0" fmla="*/ 0 h 4075289"/>
                <a:gd name="connsiteX1" fmla="*/ 587759 w 723287"/>
                <a:gd name="connsiteY1" fmla="*/ 203200 h 4075289"/>
                <a:gd name="connsiteX2" fmla="*/ 737 w 723287"/>
                <a:gd name="connsiteY2" fmla="*/ 812800 h 4075289"/>
                <a:gd name="connsiteX3" fmla="*/ 723225 w 723287"/>
                <a:gd name="connsiteY3" fmla="*/ 1444978 h 4075289"/>
                <a:gd name="connsiteX4" fmla="*/ 45892 w 723287"/>
                <a:gd name="connsiteY4" fmla="*/ 2043289 h 4075289"/>
                <a:gd name="connsiteX5" fmla="*/ 632914 w 723287"/>
                <a:gd name="connsiteY5" fmla="*/ 2540000 h 4075289"/>
                <a:gd name="connsiteX6" fmla="*/ 57181 w 723287"/>
                <a:gd name="connsiteY6" fmla="*/ 3149600 h 4075289"/>
                <a:gd name="connsiteX7" fmla="*/ 700648 w 723287"/>
                <a:gd name="connsiteY7" fmla="*/ 3646311 h 4075289"/>
                <a:gd name="connsiteX8" fmla="*/ 91048 w 723287"/>
                <a:gd name="connsiteY8" fmla="*/ 4075289 h 4075289"/>
                <a:gd name="connsiteX9" fmla="*/ 91048 w 723287"/>
                <a:gd name="connsiteY9" fmla="*/ 4075289 h 407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287" h="4075289">
                  <a:moveTo>
                    <a:pt x="644203" y="0"/>
                  </a:moveTo>
                  <a:cubicBezTo>
                    <a:pt x="669603" y="33866"/>
                    <a:pt x="695003" y="67733"/>
                    <a:pt x="587759" y="203200"/>
                  </a:cubicBezTo>
                  <a:cubicBezTo>
                    <a:pt x="480515" y="338667"/>
                    <a:pt x="-21841" y="605837"/>
                    <a:pt x="737" y="812800"/>
                  </a:cubicBezTo>
                  <a:cubicBezTo>
                    <a:pt x="23315" y="1019763"/>
                    <a:pt x="715699" y="1239897"/>
                    <a:pt x="723225" y="1444978"/>
                  </a:cubicBezTo>
                  <a:cubicBezTo>
                    <a:pt x="730751" y="1650060"/>
                    <a:pt x="60944" y="1860785"/>
                    <a:pt x="45892" y="2043289"/>
                  </a:cubicBezTo>
                  <a:cubicBezTo>
                    <a:pt x="30840" y="2225793"/>
                    <a:pt x="631033" y="2355615"/>
                    <a:pt x="632914" y="2540000"/>
                  </a:cubicBezTo>
                  <a:cubicBezTo>
                    <a:pt x="634795" y="2724385"/>
                    <a:pt x="45892" y="2965215"/>
                    <a:pt x="57181" y="3149600"/>
                  </a:cubicBezTo>
                  <a:cubicBezTo>
                    <a:pt x="68470" y="3333985"/>
                    <a:pt x="695004" y="3492030"/>
                    <a:pt x="700648" y="3646311"/>
                  </a:cubicBezTo>
                  <a:cubicBezTo>
                    <a:pt x="706292" y="3800592"/>
                    <a:pt x="91048" y="4075289"/>
                    <a:pt x="91048" y="4075289"/>
                  </a:cubicBezTo>
                  <a:lnTo>
                    <a:pt x="91048" y="4075289"/>
                  </a:lnTo>
                </a:path>
              </a:pathLst>
            </a:custGeom>
            <a:ln w="76200">
              <a:solidFill>
                <a:schemeClr val="accent6"/>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pic>
          <p:nvPicPr>
            <p:cNvPr id="2" name="Picture 1">
              <a:extLst>
                <a:ext uri="{FF2B5EF4-FFF2-40B4-BE49-F238E27FC236}">
                  <a16:creationId xmlns:a16="http://schemas.microsoft.com/office/drawing/2014/main" id="{7A5C985D-103B-4279-9F45-2BE23408CB04}"/>
                </a:ext>
              </a:extLst>
            </p:cNvPr>
            <p:cNvPicPr>
              <a:picLocks noChangeAspect="1"/>
            </p:cNvPicPr>
            <p:nvPr/>
          </p:nvPicPr>
          <p:blipFill>
            <a:blip r:embed="rId4"/>
            <a:stretch>
              <a:fillRect/>
            </a:stretch>
          </p:blipFill>
          <p:spPr>
            <a:xfrm>
              <a:off x="1093057" y="1114860"/>
              <a:ext cx="971635" cy="972452"/>
            </a:xfrm>
            <a:prstGeom prst="ellipse">
              <a:avLst/>
            </a:prstGeom>
            <a:ln>
              <a:solidFill>
                <a:schemeClr val="tx1"/>
              </a:solidFill>
            </a:ln>
          </p:spPr>
        </p:pic>
        <p:pic>
          <p:nvPicPr>
            <p:cNvPr id="3" name="Picture 2">
              <a:extLst>
                <a:ext uri="{FF2B5EF4-FFF2-40B4-BE49-F238E27FC236}">
                  <a16:creationId xmlns:a16="http://schemas.microsoft.com/office/drawing/2014/main" id="{266A73CB-A52D-4572-AFB4-B532B416E07D}"/>
                </a:ext>
              </a:extLst>
            </p:cNvPr>
            <p:cNvPicPr>
              <a:picLocks noChangeAspect="1"/>
            </p:cNvPicPr>
            <p:nvPr/>
          </p:nvPicPr>
          <p:blipFill>
            <a:blip r:embed="rId5"/>
            <a:stretch>
              <a:fillRect/>
            </a:stretch>
          </p:blipFill>
          <p:spPr>
            <a:xfrm>
              <a:off x="84080" y="1619587"/>
              <a:ext cx="983785" cy="983785"/>
            </a:xfrm>
            <a:prstGeom prst="ellipse">
              <a:avLst/>
            </a:prstGeom>
            <a:ln>
              <a:solidFill>
                <a:schemeClr val="tx1"/>
              </a:solidFill>
            </a:ln>
          </p:spPr>
        </p:pic>
        <p:pic>
          <p:nvPicPr>
            <p:cNvPr id="4" name="Picture 3">
              <a:extLst>
                <a:ext uri="{FF2B5EF4-FFF2-40B4-BE49-F238E27FC236}">
                  <a16:creationId xmlns:a16="http://schemas.microsoft.com/office/drawing/2014/main" id="{B24F1A35-1E09-4461-8FC5-5AEB0DCC8007}"/>
                </a:ext>
              </a:extLst>
            </p:cNvPr>
            <p:cNvPicPr>
              <a:picLocks noChangeAspect="1"/>
            </p:cNvPicPr>
            <p:nvPr/>
          </p:nvPicPr>
          <p:blipFill>
            <a:blip r:embed="rId6"/>
            <a:stretch>
              <a:fillRect/>
            </a:stretch>
          </p:blipFill>
          <p:spPr>
            <a:xfrm>
              <a:off x="1127966" y="2240057"/>
              <a:ext cx="982958" cy="983785"/>
            </a:xfrm>
            <a:prstGeom prst="ellipse">
              <a:avLst/>
            </a:prstGeom>
            <a:ln>
              <a:solidFill>
                <a:schemeClr val="tx1"/>
              </a:solidFill>
            </a:ln>
          </p:spPr>
        </p:pic>
        <p:pic>
          <p:nvPicPr>
            <p:cNvPr id="5" name="Picture 4">
              <a:extLst>
                <a:ext uri="{FF2B5EF4-FFF2-40B4-BE49-F238E27FC236}">
                  <a16:creationId xmlns:a16="http://schemas.microsoft.com/office/drawing/2014/main" id="{401F4C98-0834-4526-B62D-6AB8C35B678C}"/>
                </a:ext>
              </a:extLst>
            </p:cNvPr>
            <p:cNvPicPr>
              <a:picLocks noChangeAspect="1"/>
            </p:cNvPicPr>
            <p:nvPr/>
          </p:nvPicPr>
          <p:blipFill>
            <a:blip r:embed="rId7"/>
            <a:stretch>
              <a:fillRect/>
            </a:stretch>
          </p:blipFill>
          <p:spPr>
            <a:xfrm>
              <a:off x="1050867" y="3434504"/>
              <a:ext cx="1027711" cy="1028576"/>
            </a:xfrm>
            <a:prstGeom prst="ellipse">
              <a:avLst/>
            </a:prstGeom>
            <a:ln>
              <a:solidFill>
                <a:schemeClr val="tx1"/>
              </a:solidFill>
            </a:ln>
          </p:spPr>
        </p:pic>
        <p:pic>
          <p:nvPicPr>
            <p:cNvPr id="6" name="Picture 5">
              <a:extLst>
                <a:ext uri="{FF2B5EF4-FFF2-40B4-BE49-F238E27FC236}">
                  <a16:creationId xmlns:a16="http://schemas.microsoft.com/office/drawing/2014/main" id="{230B12C5-4274-4A61-946B-2F80D990828A}"/>
                </a:ext>
              </a:extLst>
            </p:cNvPr>
            <p:cNvPicPr>
              <a:picLocks noChangeAspect="1"/>
            </p:cNvPicPr>
            <p:nvPr/>
          </p:nvPicPr>
          <p:blipFill>
            <a:blip r:embed="rId8"/>
            <a:stretch>
              <a:fillRect/>
            </a:stretch>
          </p:blipFill>
          <p:spPr>
            <a:xfrm>
              <a:off x="108792" y="2807325"/>
              <a:ext cx="1028576" cy="1028576"/>
            </a:xfrm>
            <a:prstGeom prst="ellipse">
              <a:avLst/>
            </a:prstGeom>
            <a:ln>
              <a:solidFill>
                <a:schemeClr val="tx1"/>
              </a:solidFill>
            </a:ln>
          </p:spPr>
        </p:pic>
        <p:pic>
          <p:nvPicPr>
            <p:cNvPr id="7" name="Picture 6">
              <a:extLst>
                <a:ext uri="{FF2B5EF4-FFF2-40B4-BE49-F238E27FC236}">
                  <a16:creationId xmlns:a16="http://schemas.microsoft.com/office/drawing/2014/main" id="{7993E55C-E8EF-47F7-96DC-55E01B6E9359}"/>
                </a:ext>
              </a:extLst>
            </p:cNvPr>
            <p:cNvPicPr>
              <a:picLocks noChangeAspect="1"/>
            </p:cNvPicPr>
            <p:nvPr/>
          </p:nvPicPr>
          <p:blipFill>
            <a:blip r:embed="rId9"/>
            <a:stretch>
              <a:fillRect/>
            </a:stretch>
          </p:blipFill>
          <p:spPr>
            <a:xfrm>
              <a:off x="91406" y="3967838"/>
              <a:ext cx="989756" cy="988923"/>
            </a:xfrm>
            <a:prstGeom prst="ellipse">
              <a:avLst/>
            </a:prstGeom>
            <a:ln>
              <a:solidFill>
                <a:schemeClr val="tx1"/>
              </a:solidFill>
            </a:ln>
          </p:spPr>
        </p:pic>
        <p:pic>
          <p:nvPicPr>
            <p:cNvPr id="8" name="Picture 7">
              <a:extLst>
                <a:ext uri="{FF2B5EF4-FFF2-40B4-BE49-F238E27FC236}">
                  <a16:creationId xmlns:a16="http://schemas.microsoft.com/office/drawing/2014/main" id="{C8DD4525-EC5A-4AFB-817B-1B571BB4CA8E}"/>
                </a:ext>
              </a:extLst>
            </p:cNvPr>
            <p:cNvPicPr>
              <a:picLocks noChangeAspect="1"/>
            </p:cNvPicPr>
            <p:nvPr/>
          </p:nvPicPr>
          <p:blipFill>
            <a:blip r:embed="rId10"/>
            <a:stretch>
              <a:fillRect/>
            </a:stretch>
          </p:blipFill>
          <p:spPr>
            <a:xfrm>
              <a:off x="1036116" y="4572700"/>
              <a:ext cx="1028576" cy="1028576"/>
            </a:xfrm>
            <a:prstGeom prst="ellipse">
              <a:avLst/>
            </a:prstGeom>
            <a:ln>
              <a:solidFill>
                <a:schemeClr val="tx1"/>
              </a:solidFill>
            </a:ln>
          </p:spPr>
        </p:pic>
        <p:pic>
          <p:nvPicPr>
            <p:cNvPr id="9" name="Picture 8">
              <a:extLst>
                <a:ext uri="{FF2B5EF4-FFF2-40B4-BE49-F238E27FC236}">
                  <a16:creationId xmlns:a16="http://schemas.microsoft.com/office/drawing/2014/main" id="{7BCB6284-91EB-4F2A-A7E3-F79ADF25E3B3}"/>
                </a:ext>
              </a:extLst>
            </p:cNvPr>
            <p:cNvPicPr>
              <a:picLocks noChangeAspect="1"/>
            </p:cNvPicPr>
            <p:nvPr/>
          </p:nvPicPr>
          <p:blipFill>
            <a:blip r:embed="rId11"/>
            <a:stretch>
              <a:fillRect/>
            </a:stretch>
          </p:blipFill>
          <p:spPr>
            <a:xfrm>
              <a:off x="111005" y="5330471"/>
              <a:ext cx="972452" cy="972452"/>
            </a:xfrm>
            <a:prstGeom prst="ellipse">
              <a:avLst/>
            </a:prstGeom>
            <a:ln>
              <a:solidFill>
                <a:schemeClr val="tx1"/>
              </a:solidFill>
            </a:ln>
          </p:spPr>
        </p:pic>
      </p:grpSp>
      <p:sp>
        <p:nvSpPr>
          <p:cNvPr id="14" name="Rectangle: Rounded Corners 13">
            <a:extLst>
              <a:ext uri="{FF2B5EF4-FFF2-40B4-BE49-F238E27FC236}">
                <a16:creationId xmlns:a16="http://schemas.microsoft.com/office/drawing/2014/main" id="{6409609F-516B-4057-A3A9-567DD15C201F}"/>
              </a:ext>
            </a:extLst>
          </p:cNvPr>
          <p:cNvSpPr/>
          <p:nvPr/>
        </p:nvSpPr>
        <p:spPr>
          <a:xfrm>
            <a:off x="9522639" y="1211889"/>
            <a:ext cx="2518415" cy="1584278"/>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700" dirty="0">
                <a:latin typeface="Calibri" panose="020F0502020204030204" pitchFamily="34" charset="0"/>
                <a:cs typeface="Calibri" panose="020F0502020204030204" pitchFamily="34" charset="0"/>
              </a:rPr>
              <a:t>Designed as a guide for best practice and development tool to support individuals and organisations.</a:t>
            </a:r>
          </a:p>
        </p:txBody>
      </p:sp>
      <p:sp>
        <p:nvSpPr>
          <p:cNvPr id="30" name="Rectangle: Rounded Corners 29">
            <a:extLst>
              <a:ext uri="{FF2B5EF4-FFF2-40B4-BE49-F238E27FC236}">
                <a16:creationId xmlns:a16="http://schemas.microsoft.com/office/drawing/2014/main" id="{172FCAB3-B773-488A-A8FE-3AB95F7BBDAF}"/>
              </a:ext>
            </a:extLst>
          </p:cNvPr>
          <p:cNvSpPr/>
          <p:nvPr/>
        </p:nvSpPr>
        <p:spPr>
          <a:xfrm>
            <a:off x="9522640" y="3007323"/>
            <a:ext cx="2518415" cy="153765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700" dirty="0">
                <a:latin typeface="Calibri" panose="020F0502020204030204" pitchFamily="34" charset="0"/>
                <a:cs typeface="Calibri" panose="020F0502020204030204" pitchFamily="34" charset="0"/>
              </a:rPr>
              <a:t>Each competency is provided with links to supporting evidence-based educational resources.</a:t>
            </a:r>
          </a:p>
        </p:txBody>
      </p:sp>
      <p:sp>
        <p:nvSpPr>
          <p:cNvPr id="33" name="Rectangle: Rounded Corners 32">
            <a:extLst>
              <a:ext uri="{FF2B5EF4-FFF2-40B4-BE49-F238E27FC236}">
                <a16:creationId xmlns:a16="http://schemas.microsoft.com/office/drawing/2014/main" id="{CDC6B7B9-707E-4923-8FE1-5B717920AB53}"/>
              </a:ext>
            </a:extLst>
          </p:cNvPr>
          <p:cNvSpPr/>
          <p:nvPr/>
        </p:nvSpPr>
        <p:spPr>
          <a:xfrm>
            <a:off x="9522640" y="4748868"/>
            <a:ext cx="2518416" cy="1406238"/>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700" dirty="0">
                <a:latin typeface="Calibri" panose="020F0502020204030204" pitchFamily="34" charset="0"/>
                <a:cs typeface="Calibri" panose="020F0502020204030204" pitchFamily="34" charset="0"/>
              </a:rPr>
              <a:t>Professional judgement based on an individual’s scope of practice should be considered.</a:t>
            </a:r>
          </a:p>
        </p:txBody>
      </p:sp>
      <p:sp>
        <p:nvSpPr>
          <p:cNvPr id="21" name="Title 1">
            <a:extLst>
              <a:ext uri="{FF2B5EF4-FFF2-40B4-BE49-F238E27FC236}">
                <a16:creationId xmlns:a16="http://schemas.microsoft.com/office/drawing/2014/main" id="{E91634AC-2092-4FF6-824C-5EDF1FE64BC0}"/>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The competency framework</a:t>
            </a:r>
            <a:endParaRPr lang="en-GB" sz="3600" dirty="0"/>
          </a:p>
        </p:txBody>
      </p:sp>
    </p:spTree>
    <p:extLst>
      <p:ext uri="{BB962C8B-B14F-4D97-AF65-F5344CB8AC3E}">
        <p14:creationId xmlns:p14="http://schemas.microsoft.com/office/powerpoint/2010/main" val="332931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5DA3916-C14E-4A4C-8824-009845EC55C0}"/>
              </a:ext>
            </a:extLst>
          </p:cNvPr>
          <p:cNvGraphicFramePr>
            <a:graphicFrameLocks noChangeAspect="1"/>
          </p:cNvGraphicFramePr>
          <p:nvPr>
            <p:extLst>
              <p:ext uri="{D42A27DB-BD31-4B8C-83A1-F6EECF244321}">
                <p14:modId xmlns:p14="http://schemas.microsoft.com/office/powerpoint/2010/main" val="3283297690"/>
              </p:ext>
            </p:extLst>
          </p:nvPr>
        </p:nvGraphicFramePr>
        <p:xfrm>
          <a:off x="10007600" y="2766060"/>
          <a:ext cx="1809750" cy="1809750"/>
        </p:xfrm>
        <a:graphic>
          <a:graphicData uri="http://schemas.openxmlformats.org/presentationml/2006/ole">
            <mc:AlternateContent xmlns:mc="http://schemas.openxmlformats.org/markup-compatibility/2006">
              <mc:Choice xmlns:v="urn:schemas-microsoft-com:vml" Requires="v">
                <p:oleObj r:id="rId3" imgW="2907720" imgH="2907720" progId="">
                  <p:embed/>
                </p:oleObj>
              </mc:Choice>
              <mc:Fallback>
                <p:oleObj r:id="rId3" imgW="2907720" imgH="2907720" progId="">
                  <p:embed/>
                  <p:pic>
                    <p:nvPicPr>
                      <p:cNvPr id="5" name="Object 4">
                        <a:extLst>
                          <a:ext uri="{FF2B5EF4-FFF2-40B4-BE49-F238E27FC236}">
                            <a16:creationId xmlns:a16="http://schemas.microsoft.com/office/drawing/2014/main" id="{05DA3916-C14E-4A4C-8824-009845EC55C0}"/>
                          </a:ext>
                        </a:extLst>
                      </p:cNvPr>
                      <p:cNvPicPr/>
                      <p:nvPr/>
                    </p:nvPicPr>
                    <p:blipFill>
                      <a:blip r:embed="rId4"/>
                      <a:stretch>
                        <a:fillRect/>
                      </a:stretch>
                    </p:blipFill>
                    <p:spPr>
                      <a:xfrm>
                        <a:off x="10007600" y="2766060"/>
                        <a:ext cx="1809750" cy="180975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Autofit/>
          </a:bodyPr>
          <a:lstStyle/>
          <a:p>
            <a:r>
              <a:rPr lang="en-US" sz="2400"/>
              <a:t>1. Ensures the process of recording consent for a genomic test follows national and local processes and governance arrangements, and is appropriate for the test being requested</a:t>
            </a:r>
            <a:endParaRPr lang="en-GB" sz="240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838200" y="1805940"/>
            <a:ext cx="9037320" cy="4377564"/>
          </a:xfrm>
        </p:spPr>
        <p:txBody>
          <a:bodyPr>
            <a:normAutofit/>
          </a:bodyPr>
          <a:lstStyle/>
          <a:p>
            <a:pPr>
              <a:spcAft>
                <a:spcPts val="600"/>
              </a:spcAft>
            </a:pPr>
            <a:r>
              <a:rPr lang="en-US" sz="2000" dirty="0"/>
              <a:t>Demonstrates familiarity with the National Genomic Test Directory and adheres to this guidance when offering genomic testing, including the funding model, sample requirements and local requesting pathways.</a:t>
            </a:r>
          </a:p>
          <a:p>
            <a:pPr>
              <a:spcAft>
                <a:spcPts val="600"/>
              </a:spcAft>
            </a:pPr>
            <a:r>
              <a:rPr lang="en-US" sz="2000" dirty="0"/>
              <a:t>Understands the national and local processes for changes to consent (i.e. at age 16 with capacity, for additional tests, when a patient changes their mind about having the test).</a:t>
            </a:r>
          </a:p>
          <a:p>
            <a:pPr>
              <a:spcAft>
                <a:spcPts val="600"/>
              </a:spcAft>
            </a:pPr>
            <a:r>
              <a:rPr lang="en-US" sz="2000" dirty="0"/>
              <a:t>Demonstrates familiarity with principles of the Human Tissue Act 2004, Data Protection Act 2018 and/or General Data Protection Regulation 2018 as they apply to the use of DNA and genomic data.</a:t>
            </a:r>
            <a:endParaRPr lang="en-GB" sz="2000" dirty="0"/>
          </a:p>
        </p:txBody>
      </p:sp>
    </p:spTree>
    <p:extLst>
      <p:ext uri="{BB962C8B-B14F-4D97-AF65-F5344CB8AC3E}">
        <p14:creationId xmlns:p14="http://schemas.microsoft.com/office/powerpoint/2010/main" val="61766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Autofit/>
          </a:bodyPr>
          <a:lstStyle/>
          <a:p>
            <a:r>
              <a:rPr lang="en-US" sz="2400"/>
              <a:t>2. Demonstrates up-to-date knowledge of the conditions occurring within their specialist area for which genetic or genomic testing may be offered</a:t>
            </a:r>
            <a:endParaRPr lang="en-GB" sz="240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838200" y="1805940"/>
            <a:ext cx="8945880" cy="4377564"/>
          </a:xfrm>
        </p:spPr>
        <p:txBody>
          <a:bodyPr>
            <a:normAutofit/>
          </a:bodyPr>
          <a:lstStyle/>
          <a:p>
            <a:pPr fontAlgn="base"/>
            <a:r>
              <a:rPr lang="en-US" sz="2000" dirty="0"/>
              <a:t>Understands general genetic concepts, the inheritance and mechanism of disease.</a:t>
            </a:r>
          </a:p>
          <a:p>
            <a:pPr fontAlgn="base"/>
            <a:r>
              <a:rPr lang="en-US" sz="2000" dirty="0"/>
              <a:t>Is able to elicit a family history to assess the risk of one or more conditions.</a:t>
            </a:r>
          </a:p>
          <a:p>
            <a:pPr fontAlgn="base"/>
            <a:r>
              <a:rPr lang="en-US" sz="2000" dirty="0"/>
              <a:t>Understands how conditions may present and the variability of clinical presentations.</a:t>
            </a:r>
          </a:p>
          <a:p>
            <a:pPr fontAlgn="base"/>
            <a:r>
              <a:rPr lang="en-US" sz="2000" dirty="0"/>
              <a:t>Knows the likelihood of the patient’s presenting condition having a genetic basis, versus other possible factors (i.e. </a:t>
            </a:r>
            <a:r>
              <a:rPr lang="en-US" sz="2000" dirty="0" err="1"/>
              <a:t>behavioural</a:t>
            </a:r>
            <a:r>
              <a:rPr lang="en-US" sz="2000" dirty="0"/>
              <a:t>, social, environmental) that may contribute.</a:t>
            </a:r>
          </a:p>
          <a:p>
            <a:pPr fontAlgn="base"/>
            <a:r>
              <a:rPr lang="en-US" sz="2000" dirty="0" err="1"/>
              <a:t>Recognises</a:t>
            </a:r>
            <a:r>
              <a:rPr lang="en-US" sz="2000" dirty="0"/>
              <a:t> the different implications of somatic versus germline analysis.</a:t>
            </a:r>
          </a:p>
        </p:txBody>
      </p:sp>
      <p:graphicFrame>
        <p:nvGraphicFramePr>
          <p:cNvPr id="4" name="Object 3">
            <a:extLst>
              <a:ext uri="{FF2B5EF4-FFF2-40B4-BE49-F238E27FC236}">
                <a16:creationId xmlns:a16="http://schemas.microsoft.com/office/drawing/2014/main" id="{CAF591A1-4F8D-49B2-A8CB-4F812507C20D}"/>
              </a:ext>
            </a:extLst>
          </p:cNvPr>
          <p:cNvGraphicFramePr>
            <a:graphicFrameLocks noChangeAspect="1"/>
          </p:cNvGraphicFramePr>
          <p:nvPr>
            <p:extLst>
              <p:ext uri="{D42A27DB-BD31-4B8C-83A1-F6EECF244321}">
                <p14:modId xmlns:p14="http://schemas.microsoft.com/office/powerpoint/2010/main" val="2239903602"/>
              </p:ext>
            </p:extLst>
          </p:nvPr>
        </p:nvGraphicFramePr>
        <p:xfrm>
          <a:off x="9994900" y="2766060"/>
          <a:ext cx="1809750" cy="1809750"/>
        </p:xfrm>
        <a:graphic>
          <a:graphicData uri="http://schemas.openxmlformats.org/presentationml/2006/ole">
            <mc:AlternateContent xmlns:mc="http://schemas.openxmlformats.org/markup-compatibility/2006">
              <mc:Choice xmlns:v="urn:schemas-microsoft-com:vml" Requires="v">
                <p:oleObj r:id="rId3" imgW="2907720" imgH="2907720" progId="">
                  <p:embed/>
                </p:oleObj>
              </mc:Choice>
              <mc:Fallback>
                <p:oleObj r:id="rId3" imgW="2907720" imgH="2907720" progId="">
                  <p:embed/>
                  <p:pic>
                    <p:nvPicPr>
                      <p:cNvPr id="4" name="Object 3">
                        <a:extLst>
                          <a:ext uri="{FF2B5EF4-FFF2-40B4-BE49-F238E27FC236}">
                            <a16:creationId xmlns:a16="http://schemas.microsoft.com/office/drawing/2014/main" id="{CAF591A1-4F8D-49B2-A8CB-4F812507C20D}"/>
                          </a:ext>
                        </a:extLst>
                      </p:cNvPr>
                      <p:cNvPicPr/>
                      <p:nvPr/>
                    </p:nvPicPr>
                    <p:blipFill>
                      <a:blip r:embed="rId4"/>
                      <a:stretch>
                        <a:fillRect/>
                      </a:stretch>
                    </p:blipFill>
                    <p:spPr>
                      <a:xfrm>
                        <a:off x="9994900" y="2766060"/>
                        <a:ext cx="1809750" cy="1809750"/>
                      </a:xfrm>
                      <a:prstGeom prst="rect">
                        <a:avLst/>
                      </a:prstGeom>
                    </p:spPr>
                  </p:pic>
                </p:oleObj>
              </mc:Fallback>
            </mc:AlternateContent>
          </a:graphicData>
        </a:graphic>
      </p:graphicFrame>
    </p:spTree>
    <p:extLst>
      <p:ext uri="{BB962C8B-B14F-4D97-AF65-F5344CB8AC3E}">
        <p14:creationId xmlns:p14="http://schemas.microsoft.com/office/powerpoint/2010/main" val="231206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Autofit/>
          </a:bodyPr>
          <a:lstStyle/>
          <a:p>
            <a:r>
              <a:rPr lang="en-US" sz="2400"/>
              <a:t>3. Assesses where genomic testing is appropriate in the patient’s clinical pathway</a:t>
            </a:r>
            <a:endParaRPr lang="en-GB" sz="240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838200" y="1805940"/>
            <a:ext cx="8728710" cy="4377564"/>
          </a:xfrm>
        </p:spPr>
        <p:txBody>
          <a:bodyPr>
            <a:normAutofit/>
          </a:bodyPr>
          <a:lstStyle/>
          <a:p>
            <a:pPr fontAlgn="base"/>
            <a:r>
              <a:rPr lang="en-US" sz="2000" dirty="0"/>
              <a:t>Knows why a test may or may not be offered.</a:t>
            </a:r>
          </a:p>
          <a:p>
            <a:pPr fontAlgn="base"/>
            <a:r>
              <a:rPr lang="en-US" sz="2000" dirty="0"/>
              <a:t>Considers ethnic and/or population-specific factors that may influence the type of test being offered.</a:t>
            </a:r>
          </a:p>
          <a:p>
            <a:pPr fontAlgn="base"/>
            <a:r>
              <a:rPr lang="en-US" sz="2000" dirty="0"/>
              <a:t>Is aware of alternative tests to the genomic test being offered, if applicable.</a:t>
            </a:r>
          </a:p>
          <a:p>
            <a:pPr fontAlgn="base"/>
            <a:r>
              <a:rPr lang="en-US" sz="2000" dirty="0"/>
              <a:t>Knows of possible future test options and choices, pending the results.</a:t>
            </a:r>
          </a:p>
          <a:p>
            <a:pPr fontAlgn="base"/>
            <a:r>
              <a:rPr lang="en-US" sz="2000" dirty="0" err="1"/>
              <a:t>Recognises</a:t>
            </a:r>
            <a:r>
              <a:rPr lang="en-US" sz="2000" dirty="0"/>
              <a:t> when it would be appropriate to offer genetic testing to children.</a:t>
            </a:r>
          </a:p>
        </p:txBody>
      </p:sp>
      <p:graphicFrame>
        <p:nvGraphicFramePr>
          <p:cNvPr id="4" name="Object 3">
            <a:extLst>
              <a:ext uri="{FF2B5EF4-FFF2-40B4-BE49-F238E27FC236}">
                <a16:creationId xmlns:a16="http://schemas.microsoft.com/office/drawing/2014/main" id="{6AE2953A-FC18-42C0-A65D-5E90AE8F8125}"/>
              </a:ext>
            </a:extLst>
          </p:cNvPr>
          <p:cNvGraphicFramePr>
            <a:graphicFrameLocks noChangeAspect="1"/>
          </p:cNvGraphicFramePr>
          <p:nvPr>
            <p:extLst>
              <p:ext uri="{D42A27DB-BD31-4B8C-83A1-F6EECF244321}">
                <p14:modId xmlns:p14="http://schemas.microsoft.com/office/powerpoint/2010/main" val="3816446384"/>
              </p:ext>
            </p:extLst>
          </p:nvPr>
        </p:nvGraphicFramePr>
        <p:xfrm>
          <a:off x="9996170" y="2777490"/>
          <a:ext cx="1809750" cy="1809750"/>
        </p:xfrm>
        <a:graphic>
          <a:graphicData uri="http://schemas.openxmlformats.org/presentationml/2006/ole">
            <mc:AlternateContent xmlns:mc="http://schemas.openxmlformats.org/markup-compatibility/2006">
              <mc:Choice xmlns:v="urn:schemas-microsoft-com:vml" Requires="v">
                <p:oleObj r:id="rId3" imgW="2907720" imgH="2907720" progId="">
                  <p:embed/>
                </p:oleObj>
              </mc:Choice>
              <mc:Fallback>
                <p:oleObj r:id="rId3" imgW="2907720" imgH="2907720" progId="">
                  <p:embed/>
                  <p:pic>
                    <p:nvPicPr>
                      <p:cNvPr id="4" name="Object 3">
                        <a:extLst>
                          <a:ext uri="{FF2B5EF4-FFF2-40B4-BE49-F238E27FC236}">
                            <a16:creationId xmlns:a16="http://schemas.microsoft.com/office/drawing/2014/main" id="{6AE2953A-FC18-42C0-A65D-5E90AE8F8125}"/>
                          </a:ext>
                        </a:extLst>
                      </p:cNvPr>
                      <p:cNvPicPr/>
                      <p:nvPr/>
                    </p:nvPicPr>
                    <p:blipFill>
                      <a:blip r:embed="rId4"/>
                      <a:stretch>
                        <a:fillRect/>
                      </a:stretch>
                    </p:blipFill>
                    <p:spPr>
                      <a:xfrm>
                        <a:off x="9996170" y="2777490"/>
                        <a:ext cx="1809750" cy="1809750"/>
                      </a:xfrm>
                      <a:prstGeom prst="rect">
                        <a:avLst/>
                      </a:prstGeom>
                    </p:spPr>
                  </p:pic>
                </p:oleObj>
              </mc:Fallback>
            </mc:AlternateContent>
          </a:graphicData>
        </a:graphic>
      </p:graphicFrame>
    </p:spTree>
    <p:extLst>
      <p:ext uri="{BB962C8B-B14F-4D97-AF65-F5344CB8AC3E}">
        <p14:creationId xmlns:p14="http://schemas.microsoft.com/office/powerpoint/2010/main" val="317471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Autofit/>
          </a:bodyPr>
          <a:lstStyle/>
          <a:p>
            <a:r>
              <a:rPr lang="en-US" sz="2400"/>
              <a:t>4. Conveys to patients the purpose and process of the clinical test being offered</a:t>
            </a:r>
            <a:endParaRPr lang="en-GB" sz="240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838200" y="1805941"/>
            <a:ext cx="9117330" cy="4171950"/>
          </a:xfrm>
        </p:spPr>
        <p:txBody>
          <a:bodyPr>
            <a:normAutofit fontScale="70000" lnSpcReduction="20000"/>
          </a:bodyPr>
          <a:lstStyle/>
          <a:p>
            <a:pPr fontAlgn="base"/>
            <a:r>
              <a:rPr lang="en-US" dirty="0"/>
              <a:t>Explains the context of the test (diagnostic, predictive or carrier).</a:t>
            </a:r>
          </a:p>
          <a:p>
            <a:pPr fontAlgn="base"/>
            <a:r>
              <a:rPr lang="en-US" dirty="0"/>
              <a:t>Outlines the scope and limitations of the test based on the technology being used.</a:t>
            </a:r>
          </a:p>
          <a:p>
            <a:pPr fontAlgn="base"/>
            <a:r>
              <a:rPr lang="en-US" dirty="0"/>
              <a:t>Explains the possible results and the turn-around time and feedback process for any results.</a:t>
            </a:r>
          </a:p>
          <a:p>
            <a:pPr fontAlgn="base"/>
            <a:r>
              <a:rPr lang="en-US" dirty="0"/>
              <a:t>Describes the potential relevance of the test for that patient/family, including clinical actions that may or may not be taken.</a:t>
            </a:r>
          </a:p>
          <a:p>
            <a:pPr fontAlgn="base"/>
            <a:r>
              <a:rPr lang="en-US" dirty="0"/>
              <a:t>Explains possible unexpected results (incidental findings).</a:t>
            </a:r>
          </a:p>
          <a:p>
            <a:pPr fontAlgn="base"/>
            <a:r>
              <a:rPr lang="en-US" dirty="0"/>
              <a:t>Describes the potential uncertainty of genomic information, and the iterative nature of </a:t>
            </a:r>
            <a:r>
              <a:rPr lang="en-US" dirty="0" err="1"/>
              <a:t>analysing</a:t>
            </a:r>
            <a:r>
              <a:rPr lang="en-US" dirty="0"/>
              <a:t> results.</a:t>
            </a:r>
          </a:p>
          <a:p>
            <a:pPr fontAlgn="base"/>
            <a:r>
              <a:rPr lang="en-US" dirty="0"/>
              <a:t>Describes how samples and data may be used, stored and accessed.</a:t>
            </a:r>
          </a:p>
          <a:p>
            <a:pPr fontAlgn="base"/>
            <a:r>
              <a:rPr lang="en-US" dirty="0"/>
              <a:t>Outlines the familial implications of results and the importance of sharing results with relatives.</a:t>
            </a:r>
          </a:p>
          <a:p>
            <a:pPr fontAlgn="base"/>
            <a:r>
              <a:rPr lang="en-US" dirty="0"/>
              <a:t>Understands the Code on Genetic Testing and Insurance.</a:t>
            </a:r>
          </a:p>
        </p:txBody>
      </p:sp>
      <p:graphicFrame>
        <p:nvGraphicFramePr>
          <p:cNvPr id="4" name="Object 3">
            <a:extLst>
              <a:ext uri="{FF2B5EF4-FFF2-40B4-BE49-F238E27FC236}">
                <a16:creationId xmlns:a16="http://schemas.microsoft.com/office/drawing/2014/main" id="{553A2482-3438-4E7C-8B91-CFFAD1338EB5}"/>
              </a:ext>
            </a:extLst>
          </p:cNvPr>
          <p:cNvGraphicFramePr>
            <a:graphicFrameLocks noChangeAspect="1"/>
          </p:cNvGraphicFramePr>
          <p:nvPr>
            <p:extLst>
              <p:ext uri="{D42A27DB-BD31-4B8C-83A1-F6EECF244321}">
                <p14:modId xmlns:p14="http://schemas.microsoft.com/office/powerpoint/2010/main" val="9917768"/>
              </p:ext>
            </p:extLst>
          </p:nvPr>
        </p:nvGraphicFramePr>
        <p:xfrm>
          <a:off x="10005060" y="2743200"/>
          <a:ext cx="1809750" cy="1809750"/>
        </p:xfrm>
        <a:graphic>
          <a:graphicData uri="http://schemas.openxmlformats.org/presentationml/2006/ole">
            <mc:AlternateContent xmlns:mc="http://schemas.openxmlformats.org/markup-compatibility/2006">
              <mc:Choice xmlns:v="urn:schemas-microsoft-com:vml" Requires="v">
                <p:oleObj r:id="rId3" imgW="2907720" imgH="2907720" progId="">
                  <p:embed/>
                </p:oleObj>
              </mc:Choice>
              <mc:Fallback>
                <p:oleObj r:id="rId3" imgW="2907720" imgH="2907720" progId="">
                  <p:embed/>
                  <p:pic>
                    <p:nvPicPr>
                      <p:cNvPr id="4" name="Object 3">
                        <a:extLst>
                          <a:ext uri="{FF2B5EF4-FFF2-40B4-BE49-F238E27FC236}">
                            <a16:creationId xmlns:a16="http://schemas.microsoft.com/office/drawing/2014/main" id="{553A2482-3438-4E7C-8B91-CFFAD1338EB5}"/>
                          </a:ext>
                        </a:extLst>
                      </p:cNvPr>
                      <p:cNvPicPr/>
                      <p:nvPr/>
                    </p:nvPicPr>
                    <p:blipFill>
                      <a:blip r:embed="rId4"/>
                      <a:stretch>
                        <a:fillRect/>
                      </a:stretch>
                    </p:blipFill>
                    <p:spPr>
                      <a:xfrm>
                        <a:off x="10005060" y="2743200"/>
                        <a:ext cx="1809750" cy="1809750"/>
                      </a:xfrm>
                      <a:prstGeom prst="rect">
                        <a:avLst/>
                      </a:prstGeom>
                    </p:spPr>
                  </p:pic>
                </p:oleObj>
              </mc:Fallback>
            </mc:AlternateContent>
          </a:graphicData>
        </a:graphic>
      </p:graphicFrame>
    </p:spTree>
    <p:extLst>
      <p:ext uri="{BB962C8B-B14F-4D97-AF65-F5344CB8AC3E}">
        <p14:creationId xmlns:p14="http://schemas.microsoft.com/office/powerpoint/2010/main" val="515088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0.4|35.3"/>
</p:tagLst>
</file>

<file path=ppt/tags/tag2.xml><?xml version="1.0" encoding="utf-8"?>
<p:tagLst xmlns:a="http://schemas.openxmlformats.org/drawingml/2006/main" xmlns:r="http://schemas.openxmlformats.org/officeDocument/2006/relationships" xmlns:p="http://schemas.openxmlformats.org/presentationml/2006/main">
  <p:tag name="TIMING" val="|9|12.8|18.7"/>
</p:tagLst>
</file>

<file path=ppt/theme/theme1.xml><?xml version="1.0" encoding="utf-8"?>
<a:theme xmlns:a="http://schemas.openxmlformats.org/drawingml/2006/main" name="HEE GEP powerpoint template">
  <a:themeElements>
    <a:clrScheme name="NHS Theme Colours">
      <a:dk1>
        <a:srgbClr val="000000"/>
      </a:dk1>
      <a:lt1>
        <a:srgbClr val="FFFFFF"/>
      </a:lt1>
      <a:dk2>
        <a:srgbClr val="0072C6"/>
      </a:dk2>
      <a:lt2>
        <a:srgbClr val="F7E214"/>
      </a:lt2>
      <a:accent1>
        <a:srgbClr val="00AA9E"/>
      </a:accent1>
      <a:accent2>
        <a:srgbClr val="56008C"/>
      </a:accent2>
      <a:accent3>
        <a:srgbClr val="E28C05"/>
      </a:accent3>
      <a:accent4>
        <a:srgbClr val="006B54"/>
      </a:accent4>
      <a:accent5>
        <a:srgbClr val="A00054"/>
      </a:accent5>
      <a:accent6>
        <a:srgbClr val="003893"/>
      </a:accent6>
      <a:hlink>
        <a:srgbClr val="00AA9E"/>
      </a:hlink>
      <a:folHlink>
        <a:srgbClr val="D81E0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979463B5-E72F-4BD5-ADBC-31F9C594BC33}" vid="{5F62375F-3578-48D9-B951-2992DE1864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B1654F615D0045BF96AE053EFC0520" ma:contentTypeVersion="11" ma:contentTypeDescription="Create a new document." ma:contentTypeScope="" ma:versionID="39c4de1b1ae56940925aea09c03303f0">
  <xsd:schema xmlns:xsd="http://www.w3.org/2001/XMLSchema" xmlns:xs="http://www.w3.org/2001/XMLSchema" xmlns:p="http://schemas.microsoft.com/office/2006/metadata/properties" xmlns:ns2="ddebf35b-9504-4b55-9f13-92d4f4cb1283" xmlns:ns3="2e376fe6-46c6-4319-b8a4-b42ad97d467c" targetNamespace="http://schemas.microsoft.com/office/2006/metadata/properties" ma:root="true" ma:fieldsID="f0c94c876652a538285ad80e2bd2bb69" ns2:_="" ns3:_="">
    <xsd:import namespace="ddebf35b-9504-4b55-9f13-92d4f4cb1283"/>
    <xsd:import namespace="2e376fe6-46c6-4319-b8a4-b42ad97d46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bf35b-9504-4b55-9f13-92d4f4cb12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376fe6-46c6-4319-b8a4-b42ad97d46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FD30A-F978-4A94-8F9F-A8D10F51C8B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debf35b-9504-4b55-9f13-92d4f4cb1283"/>
    <ds:schemaRef ds:uri="2e376fe6-46c6-4319-b8a4-b42ad97d467c"/>
    <ds:schemaRef ds:uri="http://www.w3.org/XML/1998/namespace"/>
  </ds:schemaRefs>
</ds:datastoreItem>
</file>

<file path=customXml/itemProps2.xml><?xml version="1.0" encoding="utf-8"?>
<ds:datastoreItem xmlns:ds="http://schemas.openxmlformats.org/officeDocument/2006/customXml" ds:itemID="{70B8C5BA-E86B-424C-8E89-6D00A973E2B0}">
  <ds:schemaRefs>
    <ds:schemaRef ds:uri="2e376fe6-46c6-4319-b8a4-b42ad97d467c"/>
    <ds:schemaRef ds:uri="ddebf35b-9504-4b55-9f13-92d4f4cb12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B30620-5E9C-443A-821B-6B635EBFE3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2007</Words>
  <Application>Microsoft Office PowerPoint</Application>
  <PresentationFormat>Widescreen</PresentationFormat>
  <Paragraphs>162</Paragraphs>
  <Slides>17</Slides>
  <Notes>15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0</vt:i4>
      </vt:variant>
      <vt:variant>
        <vt:lpstr>Slide Titles</vt:lpstr>
      </vt:variant>
      <vt:variant>
        <vt:i4>17</vt:i4>
      </vt:variant>
    </vt:vector>
  </HeadingPairs>
  <TitlesOfParts>
    <vt:vector size="22" baseType="lpstr">
      <vt:lpstr>Arial</vt:lpstr>
      <vt:lpstr>Calibri</vt:lpstr>
      <vt:lpstr>Calibri Light</vt:lpstr>
      <vt:lpstr>HEE GEP powerpoint template</vt:lpstr>
      <vt:lpstr>Office Theme</vt:lpstr>
      <vt:lpstr>Facilitating genomic testing:  a competency framework</vt:lpstr>
      <vt:lpstr>Background</vt:lpstr>
      <vt:lpstr>The framework</vt:lpstr>
      <vt:lpstr>The competencies</vt:lpstr>
      <vt:lpstr>PowerPoint Presentation</vt:lpstr>
      <vt:lpstr>1. Ensures the process of recording consent for a genomic test follows national and local processes and governance arrangements, and is appropriate for the test being requested</vt:lpstr>
      <vt:lpstr>2. Demonstrates up-to-date knowledge of the conditions occurring within their specialist area for which genetic or genomic testing may be offered</vt:lpstr>
      <vt:lpstr>3. Assesses where genomic testing is appropriate in the patient’s clinical pathway</vt:lpstr>
      <vt:lpstr>4. Conveys to patients the purpose and process of the clinical test being offered</vt:lpstr>
      <vt:lpstr>5. Explains and answers questions relating to the National Genomic Research Library* where applicable</vt:lpstr>
      <vt:lpstr>6. Applies core clinical skills to the genomic test conversation</vt:lpstr>
      <vt:lpstr>7. Recognises one’s ongoing responsibilities to the patient and acts when appropriate</vt:lpstr>
      <vt:lpstr>8. Seeks further assistance, where relevant, based on scope of practice</vt:lpstr>
      <vt:lpstr>PowerPoint Presentation</vt:lpstr>
      <vt:lpstr>PowerPoint Presentation</vt:lpstr>
      <vt:lpstr>National links and resources</vt:lpstr>
      <vt:lpstr>Local links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Pichini</dc:creator>
  <cp:lastModifiedBy>Aine Kelly</cp:lastModifiedBy>
  <cp:revision>2</cp:revision>
  <dcterms:created xsi:type="dcterms:W3CDTF">2019-07-18T10:40:54Z</dcterms:created>
  <dcterms:modified xsi:type="dcterms:W3CDTF">2021-04-26T16:04:17Z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0x01010047B1654F615D0045BF96AE053EFC0520</vt:lpwstr>
  </property>
</Properties>
</file>