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 id="2147483774" r:id="rId5"/>
    <p:sldMasterId id="2147483778" r:id="rId6"/>
    <p:sldMasterId id="2147483790" r:id="rId7"/>
  </p:sldMasterIdLst>
  <p:notesMasterIdLst>
    <p:notesMasterId r:id="rId85"/>
  </p:notesMasterIdLst>
  <p:sldIdLst>
    <p:sldId id="380" r:id="rId8"/>
    <p:sldId id="381" r:id="rId9"/>
    <p:sldId id="364" r:id="rId10"/>
    <p:sldId id="384" r:id="rId11"/>
    <p:sldId id="385" r:id="rId12"/>
    <p:sldId id="386" r:id="rId13"/>
    <p:sldId id="387" r:id="rId14"/>
    <p:sldId id="388" r:id="rId15"/>
    <p:sldId id="389" r:id="rId16"/>
    <p:sldId id="390" r:id="rId17"/>
    <p:sldId id="391" r:id="rId18"/>
    <p:sldId id="365" r:id="rId19"/>
    <p:sldId id="261" r:id="rId20"/>
    <p:sldId id="323" r:id="rId21"/>
    <p:sldId id="263" r:id="rId22"/>
    <p:sldId id="264" r:id="rId23"/>
    <p:sldId id="266" r:id="rId24"/>
    <p:sldId id="324" r:id="rId25"/>
    <p:sldId id="366" r:id="rId26"/>
    <p:sldId id="377" r:id="rId27"/>
    <p:sldId id="312" r:id="rId28"/>
    <p:sldId id="265" r:id="rId29"/>
    <p:sldId id="262" r:id="rId30"/>
    <p:sldId id="313" r:id="rId31"/>
    <p:sldId id="268" r:id="rId32"/>
    <p:sldId id="314" r:id="rId33"/>
    <p:sldId id="315" r:id="rId34"/>
    <p:sldId id="316" r:id="rId35"/>
    <p:sldId id="272" r:id="rId36"/>
    <p:sldId id="317" r:id="rId37"/>
    <p:sldId id="318" r:id="rId38"/>
    <p:sldId id="319" r:id="rId39"/>
    <p:sldId id="275" r:id="rId40"/>
    <p:sldId id="368" r:id="rId41"/>
    <p:sldId id="373" r:id="rId42"/>
    <p:sldId id="327" r:id="rId43"/>
    <p:sldId id="328" r:id="rId44"/>
    <p:sldId id="329" r:id="rId45"/>
    <p:sldId id="267" r:id="rId46"/>
    <p:sldId id="330" r:id="rId47"/>
    <p:sldId id="269" r:id="rId48"/>
    <p:sldId id="331" r:id="rId49"/>
    <p:sldId id="270" r:id="rId50"/>
    <p:sldId id="332" r:id="rId51"/>
    <p:sldId id="334" r:id="rId52"/>
    <p:sldId id="335" r:id="rId53"/>
    <p:sldId id="274" r:id="rId54"/>
    <p:sldId id="336" r:id="rId55"/>
    <p:sldId id="276" r:id="rId56"/>
    <p:sldId id="277" r:id="rId57"/>
    <p:sldId id="278" r:id="rId58"/>
    <p:sldId id="337" r:id="rId59"/>
    <p:sldId id="370" r:id="rId60"/>
    <p:sldId id="340" r:id="rId61"/>
    <p:sldId id="341" r:id="rId62"/>
    <p:sldId id="342" r:id="rId63"/>
    <p:sldId id="343" r:id="rId64"/>
    <p:sldId id="344" r:id="rId65"/>
    <p:sldId id="345" r:id="rId66"/>
    <p:sldId id="346" r:id="rId67"/>
    <p:sldId id="347" r:id="rId68"/>
    <p:sldId id="348" r:id="rId69"/>
    <p:sldId id="349" r:id="rId70"/>
    <p:sldId id="382" r:id="rId71"/>
    <p:sldId id="378" r:id="rId72"/>
    <p:sldId id="379" r:id="rId73"/>
    <p:sldId id="257" r:id="rId74"/>
    <p:sldId id="258" r:id="rId75"/>
    <p:sldId id="259" r:id="rId76"/>
    <p:sldId id="260" r:id="rId77"/>
    <p:sldId id="357" r:id="rId78"/>
    <p:sldId id="358" r:id="rId79"/>
    <p:sldId id="359" r:id="rId80"/>
    <p:sldId id="360" r:id="rId81"/>
    <p:sldId id="361" r:id="rId82"/>
    <p:sldId id="371" r:id="rId83"/>
    <p:sldId id="374" r:id="rId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94707" autoAdjust="0"/>
  </p:normalViewPr>
  <p:slideViewPr>
    <p:cSldViewPr>
      <p:cViewPr>
        <p:scale>
          <a:sx n="125" d="100"/>
          <a:sy n="125" d="100"/>
        </p:scale>
        <p:origin x="1638"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phescreening.blog.gov.uk/2020/10/01/sickle-cell-and-thalassaemia-counselling-resource-published/"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hescreening.blog.gov.uk/2020/10/01/sickle-cell-and-thalassaemia-counselling-resource-published/"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56D542-C525-4E78-BB72-0957FC1C6984}"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GB"/>
        </a:p>
      </dgm:t>
    </dgm:pt>
    <dgm:pt modelId="{1B45586D-FD6A-450C-85D2-E77ABBDBC7D2}">
      <dgm:prSet phldrT="[Text]"/>
      <dgm:spPr/>
      <dgm:t>
        <a:bodyPr/>
        <a:lstStyle/>
        <a:p>
          <a:r>
            <a:rPr lang="en-GB" dirty="0"/>
            <a:t>Sep 2018</a:t>
          </a:r>
        </a:p>
      </dgm:t>
    </dgm:pt>
    <dgm:pt modelId="{1BCDD0A4-25B2-415B-AF96-9FA686F47B42}" type="parTrans" cxnId="{798F5D7C-0547-46C0-8056-6AB838D00834}">
      <dgm:prSet/>
      <dgm:spPr/>
      <dgm:t>
        <a:bodyPr/>
        <a:lstStyle/>
        <a:p>
          <a:endParaRPr lang="en-GB"/>
        </a:p>
      </dgm:t>
    </dgm:pt>
    <dgm:pt modelId="{99E27DC7-3412-4AF5-AD41-32EFA0C2BC3D}" type="sibTrans" cxnId="{798F5D7C-0547-46C0-8056-6AB838D00834}">
      <dgm:prSet/>
      <dgm:spPr/>
      <dgm:t>
        <a:bodyPr/>
        <a:lstStyle/>
        <a:p>
          <a:endParaRPr lang="en-GB"/>
        </a:p>
      </dgm:t>
    </dgm:pt>
    <dgm:pt modelId="{1EF288AE-2969-4416-B18B-FD8CC03835F2}">
      <dgm:prSet phldrT="[Text]"/>
      <dgm:spPr/>
      <dgm:t>
        <a:bodyPr/>
        <a:lstStyle/>
        <a:p>
          <a:r>
            <a:rPr lang="en-GB" dirty="0"/>
            <a:t>First working group meeting</a:t>
          </a:r>
        </a:p>
      </dgm:t>
    </dgm:pt>
    <dgm:pt modelId="{B0D23068-65FD-4ADF-992A-2F6ABA605B19}" type="parTrans" cxnId="{4384C115-700C-4434-8C42-52E18F110F10}">
      <dgm:prSet/>
      <dgm:spPr/>
      <dgm:t>
        <a:bodyPr/>
        <a:lstStyle/>
        <a:p>
          <a:endParaRPr lang="en-GB"/>
        </a:p>
      </dgm:t>
    </dgm:pt>
    <dgm:pt modelId="{DB2DCAC0-DD5F-4ECC-A836-565D77F5023D}" type="sibTrans" cxnId="{4384C115-700C-4434-8C42-52E18F110F10}">
      <dgm:prSet/>
      <dgm:spPr/>
      <dgm:t>
        <a:bodyPr/>
        <a:lstStyle/>
        <a:p>
          <a:endParaRPr lang="en-GB"/>
        </a:p>
      </dgm:t>
    </dgm:pt>
    <dgm:pt modelId="{209CC527-02E9-415F-A870-12DBC5FD6C38}">
      <dgm:prSet phldrT="[Text]"/>
      <dgm:spPr/>
      <dgm:t>
        <a:bodyPr/>
        <a:lstStyle/>
        <a:p>
          <a:r>
            <a:rPr lang="en-GB" dirty="0"/>
            <a:t>Chair - Dr Lola Oni </a:t>
          </a:r>
        </a:p>
      </dgm:t>
    </dgm:pt>
    <dgm:pt modelId="{4A10EDAA-4696-47CB-98B0-13C3CF46C111}" type="parTrans" cxnId="{5B9C2E2D-0442-4A56-B358-73E1074EFAF7}">
      <dgm:prSet/>
      <dgm:spPr/>
      <dgm:t>
        <a:bodyPr/>
        <a:lstStyle/>
        <a:p>
          <a:endParaRPr lang="en-GB"/>
        </a:p>
      </dgm:t>
    </dgm:pt>
    <dgm:pt modelId="{6DF72020-EF83-4FFA-A610-EEAB78FFE25C}" type="sibTrans" cxnId="{5B9C2E2D-0442-4A56-B358-73E1074EFAF7}">
      <dgm:prSet/>
      <dgm:spPr/>
      <dgm:t>
        <a:bodyPr/>
        <a:lstStyle/>
        <a:p>
          <a:endParaRPr lang="en-GB"/>
        </a:p>
      </dgm:t>
    </dgm:pt>
    <dgm:pt modelId="{34FB8AAE-F36B-42DC-B768-26E3FA64A902}">
      <dgm:prSet phldrT="[Text]"/>
      <dgm:spPr/>
      <dgm:t>
        <a:bodyPr/>
        <a:lstStyle/>
        <a:p>
          <a:r>
            <a:rPr lang="en-GB" dirty="0"/>
            <a:t>March 2019</a:t>
          </a:r>
        </a:p>
      </dgm:t>
    </dgm:pt>
    <dgm:pt modelId="{843D8747-BD4E-48C6-A5F1-C219E8B10A55}" type="parTrans" cxnId="{6B541AF6-6F0A-42AE-9356-42ED36A01D5C}">
      <dgm:prSet/>
      <dgm:spPr/>
      <dgm:t>
        <a:bodyPr/>
        <a:lstStyle/>
        <a:p>
          <a:endParaRPr lang="en-GB"/>
        </a:p>
      </dgm:t>
    </dgm:pt>
    <dgm:pt modelId="{03027F31-5AA7-4459-8051-2D8D2ADD4E5C}" type="sibTrans" cxnId="{6B541AF6-6F0A-42AE-9356-42ED36A01D5C}">
      <dgm:prSet/>
      <dgm:spPr/>
      <dgm:t>
        <a:bodyPr/>
        <a:lstStyle/>
        <a:p>
          <a:endParaRPr lang="en-GB"/>
        </a:p>
      </dgm:t>
    </dgm:pt>
    <dgm:pt modelId="{E457B62E-D0D7-47BB-BB1B-1127FE29CA30}">
      <dgm:prSet phldrT="[Text]"/>
      <dgm:spPr/>
      <dgm:t>
        <a:bodyPr/>
        <a:lstStyle/>
        <a:p>
          <a:r>
            <a:rPr lang="en-GB" dirty="0"/>
            <a:t>Final working group meeting</a:t>
          </a:r>
        </a:p>
      </dgm:t>
    </dgm:pt>
    <dgm:pt modelId="{97F6084C-6E83-4618-AE81-6581A7454B3B}" type="parTrans" cxnId="{F62AD820-66B4-44B6-949D-55CA7A8EFFE7}">
      <dgm:prSet/>
      <dgm:spPr/>
      <dgm:t>
        <a:bodyPr/>
        <a:lstStyle/>
        <a:p>
          <a:endParaRPr lang="en-GB"/>
        </a:p>
      </dgm:t>
    </dgm:pt>
    <dgm:pt modelId="{9F6B7870-6348-4F98-BB16-F1FD2679028C}" type="sibTrans" cxnId="{F62AD820-66B4-44B6-949D-55CA7A8EFFE7}">
      <dgm:prSet/>
      <dgm:spPr/>
      <dgm:t>
        <a:bodyPr/>
        <a:lstStyle/>
        <a:p>
          <a:endParaRPr lang="en-GB"/>
        </a:p>
      </dgm:t>
    </dgm:pt>
    <dgm:pt modelId="{A902D191-C1C6-4474-8821-6924E150F64C}">
      <dgm:prSet phldrT="[Text]"/>
      <dgm:spPr/>
      <dgm:t>
        <a:bodyPr/>
        <a:lstStyle/>
        <a:p>
          <a:r>
            <a:rPr lang="en-GB" dirty="0"/>
            <a:t>Piloted</a:t>
          </a:r>
        </a:p>
      </dgm:t>
    </dgm:pt>
    <dgm:pt modelId="{413C8126-9A9C-47A8-BAAF-9A795B865A1C}" type="parTrans" cxnId="{4F2A3985-9D9C-4E2B-BAED-E10EC882D91C}">
      <dgm:prSet/>
      <dgm:spPr/>
      <dgm:t>
        <a:bodyPr/>
        <a:lstStyle/>
        <a:p>
          <a:endParaRPr lang="en-GB"/>
        </a:p>
      </dgm:t>
    </dgm:pt>
    <dgm:pt modelId="{700D5E6C-FA09-4160-99AA-1F94EA245A71}" type="sibTrans" cxnId="{4F2A3985-9D9C-4E2B-BAED-E10EC882D91C}">
      <dgm:prSet/>
      <dgm:spPr/>
      <dgm:t>
        <a:bodyPr/>
        <a:lstStyle/>
        <a:p>
          <a:endParaRPr lang="en-GB"/>
        </a:p>
      </dgm:t>
    </dgm:pt>
    <dgm:pt modelId="{4B794151-E220-47E7-BACA-90D468475FF6}">
      <dgm:prSet phldrT="[Text]"/>
      <dgm:spPr/>
      <dgm:t>
        <a:bodyPr/>
        <a:lstStyle/>
        <a:p>
          <a:r>
            <a:rPr lang="en-GB" dirty="0"/>
            <a:t>Sept 2019</a:t>
          </a:r>
        </a:p>
      </dgm:t>
    </dgm:pt>
    <dgm:pt modelId="{D17E00E7-9939-4A38-9C70-45EA7ABBF24B}" type="parTrans" cxnId="{1CD519F6-A09F-41CD-8F80-5A3EF1A3E903}">
      <dgm:prSet/>
      <dgm:spPr/>
      <dgm:t>
        <a:bodyPr/>
        <a:lstStyle/>
        <a:p>
          <a:endParaRPr lang="en-GB"/>
        </a:p>
      </dgm:t>
    </dgm:pt>
    <dgm:pt modelId="{42E099AC-9C84-4748-B4ED-A206D7DFB2EF}" type="sibTrans" cxnId="{1CD519F6-A09F-41CD-8F80-5A3EF1A3E903}">
      <dgm:prSet/>
      <dgm:spPr/>
      <dgm:t>
        <a:bodyPr/>
        <a:lstStyle/>
        <a:p>
          <a:endParaRPr lang="en-GB"/>
        </a:p>
      </dgm:t>
    </dgm:pt>
    <dgm:pt modelId="{24C1FBD0-E5BC-4F5C-9173-EAC4B4238668}">
      <dgm:prSet phldrT="[Text]"/>
      <dgm:spPr/>
      <dgm:t>
        <a:bodyPr/>
        <a:lstStyle/>
        <a:p>
          <a:r>
            <a:rPr lang="en-GB" dirty="0"/>
            <a:t>Published</a:t>
          </a:r>
        </a:p>
      </dgm:t>
    </dgm:pt>
    <dgm:pt modelId="{D6C0B13F-082C-4102-823A-720C26D44F94}" type="parTrans" cxnId="{9941880A-1B7D-4745-A946-8F371205FB59}">
      <dgm:prSet/>
      <dgm:spPr/>
      <dgm:t>
        <a:bodyPr/>
        <a:lstStyle/>
        <a:p>
          <a:endParaRPr lang="en-GB"/>
        </a:p>
      </dgm:t>
    </dgm:pt>
    <dgm:pt modelId="{B3A88DDB-87C3-4069-ACF1-7C5AF973FDCD}" type="sibTrans" cxnId="{9941880A-1B7D-4745-A946-8F371205FB59}">
      <dgm:prSet/>
      <dgm:spPr/>
      <dgm:t>
        <a:bodyPr/>
        <a:lstStyle/>
        <a:p>
          <a:endParaRPr lang="en-GB"/>
        </a:p>
      </dgm:t>
    </dgm:pt>
    <dgm:pt modelId="{540348C6-2DC2-49CC-AD68-27CCBF1DBFF4}">
      <dgm:prSet phldrT="[Text]"/>
      <dgm:spPr/>
      <dgm:t>
        <a:bodyPr/>
        <a:lstStyle/>
        <a:p>
          <a:r>
            <a:rPr lang="en-GB" dirty="0">
              <a:hlinkClick xmlns:r="http://schemas.openxmlformats.org/officeDocument/2006/relationships" r:id="rId1"/>
            </a:rPr>
            <a:t>Blog</a:t>
          </a:r>
          <a:endParaRPr lang="en-GB" dirty="0"/>
        </a:p>
      </dgm:t>
    </dgm:pt>
    <dgm:pt modelId="{06BDDED9-DD1E-4548-8531-149E94C6CE3C}" type="parTrans" cxnId="{63A7A2AE-033E-42FF-864C-569E37D06B78}">
      <dgm:prSet/>
      <dgm:spPr/>
      <dgm:t>
        <a:bodyPr/>
        <a:lstStyle/>
        <a:p>
          <a:endParaRPr lang="en-GB"/>
        </a:p>
      </dgm:t>
    </dgm:pt>
    <dgm:pt modelId="{887F8CE6-3813-4CBF-BE3D-A795E76E36CC}" type="sibTrans" cxnId="{63A7A2AE-033E-42FF-864C-569E37D06B78}">
      <dgm:prSet/>
      <dgm:spPr/>
      <dgm:t>
        <a:bodyPr/>
        <a:lstStyle/>
        <a:p>
          <a:endParaRPr lang="en-GB"/>
        </a:p>
      </dgm:t>
    </dgm:pt>
    <dgm:pt modelId="{52EB009C-2513-4127-808B-47E0E68A82E4}">
      <dgm:prSet phldrT="[Text]"/>
      <dgm:spPr/>
      <dgm:t>
        <a:bodyPr/>
        <a:lstStyle/>
        <a:p>
          <a:r>
            <a:rPr lang="en-GB" dirty="0"/>
            <a:t>Needed to be more user friendly</a:t>
          </a:r>
        </a:p>
      </dgm:t>
    </dgm:pt>
    <dgm:pt modelId="{B813EBF6-32E6-41DE-BF49-47319B1A7D4E}" type="parTrans" cxnId="{AB1283C7-354B-442C-89F9-BD340129CCB0}">
      <dgm:prSet/>
      <dgm:spPr/>
      <dgm:t>
        <a:bodyPr/>
        <a:lstStyle/>
        <a:p>
          <a:endParaRPr lang="en-GB"/>
        </a:p>
      </dgm:t>
    </dgm:pt>
    <dgm:pt modelId="{A6BB73FA-D5EF-42AA-B0EF-CDFF4D08988A}" type="sibTrans" cxnId="{AB1283C7-354B-442C-89F9-BD340129CCB0}">
      <dgm:prSet/>
      <dgm:spPr/>
      <dgm:t>
        <a:bodyPr/>
        <a:lstStyle/>
        <a:p>
          <a:endParaRPr lang="en-GB"/>
        </a:p>
      </dgm:t>
    </dgm:pt>
    <dgm:pt modelId="{A4B7DB2D-2E3E-450E-83B0-18B702D9E59C}">
      <dgm:prSet phldrT="[Text]"/>
      <dgm:spPr/>
      <dgm:t>
        <a:bodyPr/>
        <a:lstStyle/>
        <a:p>
          <a:r>
            <a:rPr lang="en-GB" dirty="0"/>
            <a:t>Finalised</a:t>
          </a:r>
        </a:p>
      </dgm:t>
    </dgm:pt>
    <dgm:pt modelId="{F651187E-08FC-4EDD-9876-F45C721E7ACE}" type="parTrans" cxnId="{F3C849BF-4A37-495E-876A-B41833CA3E7F}">
      <dgm:prSet/>
      <dgm:spPr/>
    </dgm:pt>
    <dgm:pt modelId="{E80AB3FD-39D7-41B5-A1E2-F7B9A99BF717}" type="sibTrans" cxnId="{F3C849BF-4A37-495E-876A-B41833CA3E7F}">
      <dgm:prSet/>
      <dgm:spPr/>
    </dgm:pt>
    <dgm:pt modelId="{36BD02DC-9731-4435-A0BF-18F5A0DD5866}" type="pres">
      <dgm:prSet presAssocID="{B156D542-C525-4E78-BB72-0957FC1C6984}" presName="linearFlow" presStyleCnt="0">
        <dgm:presLayoutVars>
          <dgm:dir/>
          <dgm:animLvl val="lvl"/>
          <dgm:resizeHandles val="exact"/>
        </dgm:presLayoutVars>
      </dgm:prSet>
      <dgm:spPr/>
    </dgm:pt>
    <dgm:pt modelId="{CFCC2A0C-5AEA-40C1-99D9-539B0D5AD095}" type="pres">
      <dgm:prSet presAssocID="{1B45586D-FD6A-450C-85D2-E77ABBDBC7D2}" presName="composite" presStyleCnt="0"/>
      <dgm:spPr/>
    </dgm:pt>
    <dgm:pt modelId="{36FF110A-2373-4B26-AE69-2D59A353D921}" type="pres">
      <dgm:prSet presAssocID="{1B45586D-FD6A-450C-85D2-E77ABBDBC7D2}" presName="parentText" presStyleLbl="alignNode1" presStyleIdx="0" presStyleCnt="3">
        <dgm:presLayoutVars>
          <dgm:chMax val="1"/>
          <dgm:bulletEnabled val="1"/>
        </dgm:presLayoutVars>
      </dgm:prSet>
      <dgm:spPr/>
    </dgm:pt>
    <dgm:pt modelId="{F323ED3D-BAC6-4C8B-AED3-F91928392E52}" type="pres">
      <dgm:prSet presAssocID="{1B45586D-FD6A-450C-85D2-E77ABBDBC7D2}" presName="descendantText" presStyleLbl="alignAcc1" presStyleIdx="0" presStyleCnt="3">
        <dgm:presLayoutVars>
          <dgm:bulletEnabled val="1"/>
        </dgm:presLayoutVars>
      </dgm:prSet>
      <dgm:spPr/>
    </dgm:pt>
    <dgm:pt modelId="{77DDAFB0-D9EA-4E5B-B988-533A6277278D}" type="pres">
      <dgm:prSet presAssocID="{99E27DC7-3412-4AF5-AD41-32EFA0C2BC3D}" presName="sp" presStyleCnt="0"/>
      <dgm:spPr/>
    </dgm:pt>
    <dgm:pt modelId="{64CC2357-5602-4306-A2A5-B57B853E42FA}" type="pres">
      <dgm:prSet presAssocID="{34FB8AAE-F36B-42DC-B768-26E3FA64A902}" presName="composite" presStyleCnt="0"/>
      <dgm:spPr/>
    </dgm:pt>
    <dgm:pt modelId="{DC96B5B8-2E7B-4F63-930F-6E60BC7C21B0}" type="pres">
      <dgm:prSet presAssocID="{34FB8AAE-F36B-42DC-B768-26E3FA64A902}" presName="parentText" presStyleLbl="alignNode1" presStyleIdx="1" presStyleCnt="3">
        <dgm:presLayoutVars>
          <dgm:chMax val="1"/>
          <dgm:bulletEnabled val="1"/>
        </dgm:presLayoutVars>
      </dgm:prSet>
      <dgm:spPr/>
    </dgm:pt>
    <dgm:pt modelId="{24596390-169A-4B9F-A4A3-348EA9871D05}" type="pres">
      <dgm:prSet presAssocID="{34FB8AAE-F36B-42DC-B768-26E3FA64A902}" presName="descendantText" presStyleLbl="alignAcc1" presStyleIdx="1" presStyleCnt="3">
        <dgm:presLayoutVars>
          <dgm:bulletEnabled val="1"/>
        </dgm:presLayoutVars>
      </dgm:prSet>
      <dgm:spPr/>
    </dgm:pt>
    <dgm:pt modelId="{218718C4-7439-43AB-992C-0E71C00BCF83}" type="pres">
      <dgm:prSet presAssocID="{03027F31-5AA7-4459-8051-2D8D2ADD4E5C}" presName="sp" presStyleCnt="0"/>
      <dgm:spPr/>
    </dgm:pt>
    <dgm:pt modelId="{06615DB5-170E-4B2C-8368-028373B9DF6C}" type="pres">
      <dgm:prSet presAssocID="{4B794151-E220-47E7-BACA-90D468475FF6}" presName="composite" presStyleCnt="0"/>
      <dgm:spPr/>
    </dgm:pt>
    <dgm:pt modelId="{BC1D59E2-03D3-4DE2-BE84-7D494FECDF38}" type="pres">
      <dgm:prSet presAssocID="{4B794151-E220-47E7-BACA-90D468475FF6}" presName="parentText" presStyleLbl="alignNode1" presStyleIdx="2" presStyleCnt="3">
        <dgm:presLayoutVars>
          <dgm:chMax val="1"/>
          <dgm:bulletEnabled val="1"/>
        </dgm:presLayoutVars>
      </dgm:prSet>
      <dgm:spPr/>
    </dgm:pt>
    <dgm:pt modelId="{5C2E8DEE-CECA-4A44-B5BA-6CF96E242F2E}" type="pres">
      <dgm:prSet presAssocID="{4B794151-E220-47E7-BACA-90D468475FF6}" presName="descendantText" presStyleLbl="alignAcc1" presStyleIdx="2" presStyleCnt="3">
        <dgm:presLayoutVars>
          <dgm:bulletEnabled val="1"/>
        </dgm:presLayoutVars>
      </dgm:prSet>
      <dgm:spPr/>
    </dgm:pt>
  </dgm:ptLst>
  <dgm:cxnLst>
    <dgm:cxn modelId="{3FC12504-B56F-48D0-93B9-03FC579399FB}" type="presOf" srcId="{E457B62E-D0D7-47BB-BB1B-1127FE29CA30}" destId="{24596390-169A-4B9F-A4A3-348EA9871D05}" srcOrd="0" destOrd="0" presId="urn:microsoft.com/office/officeart/2005/8/layout/chevron2"/>
    <dgm:cxn modelId="{9941880A-1B7D-4745-A946-8F371205FB59}" srcId="{4B794151-E220-47E7-BACA-90D468475FF6}" destId="{24C1FBD0-E5BC-4F5C-9173-EAC4B4238668}" srcOrd="1" destOrd="0" parTransId="{D6C0B13F-082C-4102-823A-720C26D44F94}" sibTransId="{B3A88DDB-87C3-4069-ACF1-7C5AF973FDCD}"/>
    <dgm:cxn modelId="{4384C115-700C-4434-8C42-52E18F110F10}" srcId="{1B45586D-FD6A-450C-85D2-E77ABBDBC7D2}" destId="{1EF288AE-2969-4416-B18B-FD8CC03835F2}" srcOrd="0" destOrd="0" parTransId="{B0D23068-65FD-4ADF-992A-2F6ABA605B19}" sibTransId="{DB2DCAC0-DD5F-4ECC-A836-565D77F5023D}"/>
    <dgm:cxn modelId="{F62AD820-66B4-44B6-949D-55CA7A8EFFE7}" srcId="{34FB8AAE-F36B-42DC-B768-26E3FA64A902}" destId="{E457B62E-D0D7-47BB-BB1B-1127FE29CA30}" srcOrd="0" destOrd="0" parTransId="{97F6084C-6E83-4618-AE81-6581A7454B3B}" sibTransId="{9F6B7870-6348-4F98-BB16-F1FD2679028C}"/>
    <dgm:cxn modelId="{5B9C2E2D-0442-4A56-B358-73E1074EFAF7}" srcId="{1B45586D-FD6A-450C-85D2-E77ABBDBC7D2}" destId="{209CC527-02E9-415F-A870-12DBC5FD6C38}" srcOrd="1" destOrd="0" parTransId="{4A10EDAA-4696-47CB-98B0-13C3CF46C111}" sibTransId="{6DF72020-EF83-4FFA-A610-EEAB78FFE25C}"/>
    <dgm:cxn modelId="{1016226F-0FEE-41F6-A7AD-169D94B95845}" type="presOf" srcId="{B156D542-C525-4E78-BB72-0957FC1C6984}" destId="{36BD02DC-9731-4435-A0BF-18F5A0DD5866}" srcOrd="0" destOrd="0" presId="urn:microsoft.com/office/officeart/2005/8/layout/chevron2"/>
    <dgm:cxn modelId="{1C619A6F-229A-4DFB-83DE-03BE4E74DD60}" type="presOf" srcId="{52EB009C-2513-4127-808B-47E0E68A82E4}" destId="{24596390-169A-4B9F-A4A3-348EA9871D05}" srcOrd="0" destOrd="2" presId="urn:microsoft.com/office/officeart/2005/8/layout/chevron2"/>
    <dgm:cxn modelId="{798F5D7C-0547-46C0-8056-6AB838D00834}" srcId="{B156D542-C525-4E78-BB72-0957FC1C6984}" destId="{1B45586D-FD6A-450C-85D2-E77ABBDBC7D2}" srcOrd="0" destOrd="0" parTransId="{1BCDD0A4-25B2-415B-AF96-9FA686F47B42}" sibTransId="{99E27DC7-3412-4AF5-AD41-32EFA0C2BC3D}"/>
    <dgm:cxn modelId="{4F2A3985-9D9C-4E2B-BAED-E10EC882D91C}" srcId="{34FB8AAE-F36B-42DC-B768-26E3FA64A902}" destId="{A902D191-C1C6-4474-8821-6924E150F64C}" srcOrd="1" destOrd="0" parTransId="{413C8126-9A9C-47A8-BAAF-9A795B865A1C}" sibTransId="{700D5E6C-FA09-4160-99AA-1F94EA245A71}"/>
    <dgm:cxn modelId="{3672A385-0565-4FCD-89F1-568AB47DD21F}" type="presOf" srcId="{209CC527-02E9-415F-A870-12DBC5FD6C38}" destId="{F323ED3D-BAC6-4C8B-AED3-F91928392E52}" srcOrd="0" destOrd="1" presId="urn:microsoft.com/office/officeart/2005/8/layout/chevron2"/>
    <dgm:cxn modelId="{9F60C289-0693-4990-8F95-C1EAD543E3B7}" type="presOf" srcId="{1B45586D-FD6A-450C-85D2-E77ABBDBC7D2}" destId="{36FF110A-2373-4B26-AE69-2D59A353D921}" srcOrd="0" destOrd="0" presId="urn:microsoft.com/office/officeart/2005/8/layout/chevron2"/>
    <dgm:cxn modelId="{7E5C9390-E860-4C08-8830-99408B8237ED}" type="presOf" srcId="{1EF288AE-2969-4416-B18B-FD8CC03835F2}" destId="{F323ED3D-BAC6-4C8B-AED3-F91928392E52}" srcOrd="0" destOrd="0" presId="urn:microsoft.com/office/officeart/2005/8/layout/chevron2"/>
    <dgm:cxn modelId="{9ABC8491-C2C4-417D-8667-0CA4F4EE822D}" type="presOf" srcId="{4B794151-E220-47E7-BACA-90D468475FF6}" destId="{BC1D59E2-03D3-4DE2-BE84-7D494FECDF38}" srcOrd="0" destOrd="0" presId="urn:microsoft.com/office/officeart/2005/8/layout/chevron2"/>
    <dgm:cxn modelId="{63A7A2AE-033E-42FF-864C-569E37D06B78}" srcId="{4B794151-E220-47E7-BACA-90D468475FF6}" destId="{540348C6-2DC2-49CC-AD68-27CCBF1DBFF4}" srcOrd="2" destOrd="0" parTransId="{06BDDED9-DD1E-4548-8531-149E94C6CE3C}" sibTransId="{887F8CE6-3813-4CBF-BE3D-A795E76E36CC}"/>
    <dgm:cxn modelId="{AD48D0B4-783C-47D8-B730-D65F80BA8ECA}" type="presOf" srcId="{540348C6-2DC2-49CC-AD68-27CCBF1DBFF4}" destId="{5C2E8DEE-CECA-4A44-B5BA-6CF96E242F2E}" srcOrd="0" destOrd="2" presId="urn:microsoft.com/office/officeart/2005/8/layout/chevron2"/>
    <dgm:cxn modelId="{F3C849BF-4A37-495E-876A-B41833CA3E7F}" srcId="{4B794151-E220-47E7-BACA-90D468475FF6}" destId="{A4B7DB2D-2E3E-450E-83B0-18B702D9E59C}" srcOrd="0" destOrd="0" parTransId="{F651187E-08FC-4EDD-9876-F45C721E7ACE}" sibTransId="{E80AB3FD-39D7-41B5-A1E2-F7B9A99BF717}"/>
    <dgm:cxn modelId="{AB1283C7-354B-442C-89F9-BD340129CCB0}" srcId="{34FB8AAE-F36B-42DC-B768-26E3FA64A902}" destId="{52EB009C-2513-4127-808B-47E0E68A82E4}" srcOrd="2" destOrd="0" parTransId="{B813EBF6-32E6-41DE-BF49-47319B1A7D4E}" sibTransId="{A6BB73FA-D5EF-42AA-B0EF-CDFF4D08988A}"/>
    <dgm:cxn modelId="{CED693DD-9C46-4A5B-A2DC-F40F4D2ABE82}" type="presOf" srcId="{A4B7DB2D-2E3E-450E-83B0-18B702D9E59C}" destId="{5C2E8DEE-CECA-4A44-B5BA-6CF96E242F2E}" srcOrd="0" destOrd="0" presId="urn:microsoft.com/office/officeart/2005/8/layout/chevron2"/>
    <dgm:cxn modelId="{2A3D93EF-76A3-4785-B18F-9B8D35D14401}" type="presOf" srcId="{34FB8AAE-F36B-42DC-B768-26E3FA64A902}" destId="{DC96B5B8-2E7B-4F63-930F-6E60BC7C21B0}" srcOrd="0" destOrd="0" presId="urn:microsoft.com/office/officeart/2005/8/layout/chevron2"/>
    <dgm:cxn modelId="{D68171F0-503D-43AD-959B-7780A9EB832D}" type="presOf" srcId="{24C1FBD0-E5BC-4F5C-9173-EAC4B4238668}" destId="{5C2E8DEE-CECA-4A44-B5BA-6CF96E242F2E}" srcOrd="0" destOrd="1" presId="urn:microsoft.com/office/officeart/2005/8/layout/chevron2"/>
    <dgm:cxn modelId="{8CB32AF4-CA18-4123-81AE-DAECC2F6FDD9}" type="presOf" srcId="{A902D191-C1C6-4474-8821-6924E150F64C}" destId="{24596390-169A-4B9F-A4A3-348EA9871D05}" srcOrd="0" destOrd="1" presId="urn:microsoft.com/office/officeart/2005/8/layout/chevron2"/>
    <dgm:cxn modelId="{1CD519F6-A09F-41CD-8F80-5A3EF1A3E903}" srcId="{B156D542-C525-4E78-BB72-0957FC1C6984}" destId="{4B794151-E220-47E7-BACA-90D468475FF6}" srcOrd="2" destOrd="0" parTransId="{D17E00E7-9939-4A38-9C70-45EA7ABBF24B}" sibTransId="{42E099AC-9C84-4748-B4ED-A206D7DFB2EF}"/>
    <dgm:cxn modelId="{6B541AF6-6F0A-42AE-9356-42ED36A01D5C}" srcId="{B156D542-C525-4E78-BB72-0957FC1C6984}" destId="{34FB8AAE-F36B-42DC-B768-26E3FA64A902}" srcOrd="1" destOrd="0" parTransId="{843D8747-BD4E-48C6-A5F1-C219E8B10A55}" sibTransId="{03027F31-5AA7-4459-8051-2D8D2ADD4E5C}"/>
    <dgm:cxn modelId="{3242E7AD-EB5F-475E-964F-D19D93C4A4EE}" type="presParOf" srcId="{36BD02DC-9731-4435-A0BF-18F5A0DD5866}" destId="{CFCC2A0C-5AEA-40C1-99D9-539B0D5AD095}" srcOrd="0" destOrd="0" presId="urn:microsoft.com/office/officeart/2005/8/layout/chevron2"/>
    <dgm:cxn modelId="{7D5A8A8D-BE0B-462D-8134-C61543C8B2F8}" type="presParOf" srcId="{CFCC2A0C-5AEA-40C1-99D9-539B0D5AD095}" destId="{36FF110A-2373-4B26-AE69-2D59A353D921}" srcOrd="0" destOrd="0" presId="urn:microsoft.com/office/officeart/2005/8/layout/chevron2"/>
    <dgm:cxn modelId="{FBD85C77-880F-40C8-AC90-61CBA8800BAF}" type="presParOf" srcId="{CFCC2A0C-5AEA-40C1-99D9-539B0D5AD095}" destId="{F323ED3D-BAC6-4C8B-AED3-F91928392E52}" srcOrd="1" destOrd="0" presId="urn:microsoft.com/office/officeart/2005/8/layout/chevron2"/>
    <dgm:cxn modelId="{11C03C98-F6BF-4DA9-87B7-846B27A8179F}" type="presParOf" srcId="{36BD02DC-9731-4435-A0BF-18F5A0DD5866}" destId="{77DDAFB0-D9EA-4E5B-B988-533A6277278D}" srcOrd="1" destOrd="0" presId="urn:microsoft.com/office/officeart/2005/8/layout/chevron2"/>
    <dgm:cxn modelId="{5BE0CD25-1B24-4B4B-8876-046921A32F42}" type="presParOf" srcId="{36BD02DC-9731-4435-A0BF-18F5A0DD5866}" destId="{64CC2357-5602-4306-A2A5-B57B853E42FA}" srcOrd="2" destOrd="0" presId="urn:microsoft.com/office/officeart/2005/8/layout/chevron2"/>
    <dgm:cxn modelId="{62197166-3FB3-4E0A-B153-350B8F39A1C9}" type="presParOf" srcId="{64CC2357-5602-4306-A2A5-B57B853E42FA}" destId="{DC96B5B8-2E7B-4F63-930F-6E60BC7C21B0}" srcOrd="0" destOrd="0" presId="urn:microsoft.com/office/officeart/2005/8/layout/chevron2"/>
    <dgm:cxn modelId="{F7001EFC-DBFF-4CCA-AE1A-501FF083213A}" type="presParOf" srcId="{64CC2357-5602-4306-A2A5-B57B853E42FA}" destId="{24596390-169A-4B9F-A4A3-348EA9871D05}" srcOrd="1" destOrd="0" presId="urn:microsoft.com/office/officeart/2005/8/layout/chevron2"/>
    <dgm:cxn modelId="{A7FD6B6E-1083-44A0-A80A-7A9F923238FB}" type="presParOf" srcId="{36BD02DC-9731-4435-A0BF-18F5A0DD5866}" destId="{218718C4-7439-43AB-992C-0E71C00BCF83}" srcOrd="3" destOrd="0" presId="urn:microsoft.com/office/officeart/2005/8/layout/chevron2"/>
    <dgm:cxn modelId="{D20DD329-B38C-4B50-9591-5BA08B630C80}" type="presParOf" srcId="{36BD02DC-9731-4435-A0BF-18F5A0DD5866}" destId="{06615DB5-170E-4B2C-8368-028373B9DF6C}" srcOrd="4" destOrd="0" presId="urn:microsoft.com/office/officeart/2005/8/layout/chevron2"/>
    <dgm:cxn modelId="{52434336-6FCB-4213-8E24-28BADF88A482}" type="presParOf" srcId="{06615DB5-170E-4B2C-8368-028373B9DF6C}" destId="{BC1D59E2-03D3-4DE2-BE84-7D494FECDF38}" srcOrd="0" destOrd="0" presId="urn:microsoft.com/office/officeart/2005/8/layout/chevron2"/>
    <dgm:cxn modelId="{BD8DD969-20B5-4505-BBF9-FD3830359872}" type="presParOf" srcId="{06615DB5-170E-4B2C-8368-028373B9DF6C}" destId="{5C2E8DEE-CECA-4A44-B5BA-6CF96E242F2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18EF89-CC98-4169-B725-71001AE757F0}"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GB"/>
        </a:p>
      </dgm:t>
    </dgm:pt>
    <dgm:pt modelId="{2753EA5D-723C-4D68-8A45-9A202407F95D}">
      <dgm:prSet phldrT="[Text]" custT="1"/>
      <dgm:spPr>
        <a:solidFill>
          <a:schemeClr val="accent1">
            <a:lumMod val="40000"/>
            <a:lumOff val="60000"/>
            <a:alpha val="50000"/>
          </a:schemeClr>
        </a:solidFill>
      </dgm:spPr>
      <dgm:t>
        <a:bodyPr/>
        <a:lstStyle/>
        <a:p>
          <a:r>
            <a:rPr lang="en-GB" sz="2000" baseline="0" dirty="0"/>
            <a:t>Clinical </a:t>
          </a:r>
        </a:p>
        <a:p>
          <a:r>
            <a:rPr lang="en-GB" sz="2000" baseline="0" dirty="0"/>
            <a:t>advisor </a:t>
          </a:r>
        </a:p>
      </dgm:t>
    </dgm:pt>
    <dgm:pt modelId="{99443001-2411-4C0A-83B0-AA372B0DA570}" type="parTrans" cxnId="{3B1097C7-A65D-48FC-B77A-8A521C81EA8D}">
      <dgm:prSet/>
      <dgm:spPr/>
      <dgm:t>
        <a:bodyPr/>
        <a:lstStyle/>
        <a:p>
          <a:endParaRPr lang="en-GB"/>
        </a:p>
      </dgm:t>
    </dgm:pt>
    <dgm:pt modelId="{60D140C9-0402-499E-B934-7256F98F9C3D}" type="sibTrans" cxnId="{3B1097C7-A65D-48FC-B77A-8A521C81EA8D}">
      <dgm:prSet/>
      <dgm:spPr/>
      <dgm:t>
        <a:bodyPr/>
        <a:lstStyle/>
        <a:p>
          <a:endParaRPr lang="en-GB"/>
        </a:p>
      </dgm:t>
    </dgm:pt>
    <dgm:pt modelId="{699EA0E7-C407-4623-A041-A7085A559FAF}">
      <dgm:prSet phldrT="[Text]" custT="1"/>
      <dgm:spPr>
        <a:solidFill>
          <a:schemeClr val="bg2">
            <a:lumMod val="60000"/>
            <a:lumOff val="40000"/>
            <a:alpha val="50000"/>
          </a:schemeClr>
        </a:solidFill>
      </dgm:spPr>
      <dgm:t>
        <a:bodyPr/>
        <a:lstStyle/>
        <a:p>
          <a:r>
            <a:rPr lang="en-GB" sz="2000" baseline="0" dirty="0"/>
            <a:t>IEPP</a:t>
          </a:r>
        </a:p>
      </dgm:t>
    </dgm:pt>
    <dgm:pt modelId="{4F641708-65CE-4468-B59B-11C386A7F651}" type="parTrans" cxnId="{363A54E0-F68A-4280-900E-A38684454ED9}">
      <dgm:prSet/>
      <dgm:spPr/>
      <dgm:t>
        <a:bodyPr/>
        <a:lstStyle/>
        <a:p>
          <a:endParaRPr lang="en-GB"/>
        </a:p>
      </dgm:t>
    </dgm:pt>
    <dgm:pt modelId="{5C599254-14C5-4432-9804-8B473ED61014}" type="sibTrans" cxnId="{363A54E0-F68A-4280-900E-A38684454ED9}">
      <dgm:prSet/>
      <dgm:spPr/>
      <dgm:t>
        <a:bodyPr/>
        <a:lstStyle/>
        <a:p>
          <a:endParaRPr lang="en-GB"/>
        </a:p>
      </dgm:t>
    </dgm:pt>
    <dgm:pt modelId="{D7111347-B769-4D35-8DCA-6B9DBC8733D2}">
      <dgm:prSet phldrT="[Text]" custT="1"/>
      <dgm:spPr>
        <a:solidFill>
          <a:schemeClr val="accent4">
            <a:lumMod val="75000"/>
            <a:alpha val="50000"/>
          </a:schemeClr>
        </a:solidFill>
      </dgm:spPr>
      <dgm:t>
        <a:bodyPr/>
        <a:lstStyle/>
        <a:p>
          <a:r>
            <a:rPr lang="en-GB" sz="2000" baseline="0" dirty="0"/>
            <a:t>Programme team</a:t>
          </a:r>
        </a:p>
      </dgm:t>
    </dgm:pt>
    <dgm:pt modelId="{5AF2964D-619F-42D3-935E-E7E17074450C}" type="parTrans" cxnId="{09E83CF9-761C-467D-A582-B62A78DE4CB8}">
      <dgm:prSet/>
      <dgm:spPr/>
      <dgm:t>
        <a:bodyPr/>
        <a:lstStyle/>
        <a:p>
          <a:endParaRPr lang="en-GB"/>
        </a:p>
      </dgm:t>
    </dgm:pt>
    <dgm:pt modelId="{97525901-D624-446D-A366-209D5C500817}" type="sibTrans" cxnId="{09E83CF9-761C-467D-A582-B62A78DE4CB8}">
      <dgm:prSet/>
      <dgm:spPr/>
      <dgm:t>
        <a:bodyPr/>
        <a:lstStyle/>
        <a:p>
          <a:endParaRPr lang="en-GB"/>
        </a:p>
      </dgm:t>
    </dgm:pt>
    <dgm:pt modelId="{EEA53D0E-56A0-4B10-A756-D5A287E7CE8F}" type="pres">
      <dgm:prSet presAssocID="{F418EF89-CC98-4169-B725-71001AE757F0}" presName="Name0" presStyleCnt="0">
        <dgm:presLayoutVars>
          <dgm:chMax val="7"/>
          <dgm:dir/>
          <dgm:resizeHandles val="exact"/>
        </dgm:presLayoutVars>
      </dgm:prSet>
      <dgm:spPr/>
    </dgm:pt>
    <dgm:pt modelId="{46E0D49D-8842-4C2B-980E-7D463D805C15}" type="pres">
      <dgm:prSet presAssocID="{F418EF89-CC98-4169-B725-71001AE757F0}" presName="ellipse1" presStyleLbl="vennNode1" presStyleIdx="0" presStyleCnt="3" custLinFactNeighborX="-1492" custLinFactNeighborY="-8336">
        <dgm:presLayoutVars>
          <dgm:bulletEnabled val="1"/>
        </dgm:presLayoutVars>
      </dgm:prSet>
      <dgm:spPr/>
    </dgm:pt>
    <dgm:pt modelId="{8F83A9D4-86F6-4C2B-B4F0-5606AC8C8FB1}" type="pres">
      <dgm:prSet presAssocID="{F418EF89-CC98-4169-B725-71001AE757F0}" presName="ellipse2" presStyleLbl="vennNode1" presStyleIdx="1" presStyleCnt="3" custScaleX="72873" custScaleY="71573" custLinFactNeighborX="-10113" custLinFactNeighborY="-9315">
        <dgm:presLayoutVars>
          <dgm:bulletEnabled val="1"/>
        </dgm:presLayoutVars>
      </dgm:prSet>
      <dgm:spPr/>
    </dgm:pt>
    <dgm:pt modelId="{B1A4A1E6-2D70-4A60-A30B-5185A4ADBB63}" type="pres">
      <dgm:prSet presAssocID="{F418EF89-CC98-4169-B725-71001AE757F0}" presName="ellipse3" presStyleLbl="vennNode1" presStyleIdx="2" presStyleCnt="3" custLinFactNeighborX="-19327" custLinFactNeighborY="-6536">
        <dgm:presLayoutVars>
          <dgm:bulletEnabled val="1"/>
        </dgm:presLayoutVars>
      </dgm:prSet>
      <dgm:spPr/>
    </dgm:pt>
  </dgm:ptLst>
  <dgm:cxnLst>
    <dgm:cxn modelId="{3BCAF706-0E9B-41BE-9B90-71A942CF8718}" type="presOf" srcId="{699EA0E7-C407-4623-A041-A7085A559FAF}" destId="{8F83A9D4-86F6-4C2B-B4F0-5606AC8C8FB1}" srcOrd="0" destOrd="0" presId="urn:microsoft.com/office/officeart/2005/8/layout/rings+Icon"/>
    <dgm:cxn modelId="{74F7E71E-7947-4824-9759-3DC60786F8B3}" type="presOf" srcId="{F418EF89-CC98-4169-B725-71001AE757F0}" destId="{EEA53D0E-56A0-4B10-A756-D5A287E7CE8F}" srcOrd="0" destOrd="0" presId="urn:microsoft.com/office/officeart/2005/8/layout/rings+Icon"/>
    <dgm:cxn modelId="{14544C53-0DFD-447C-AE02-8DF219D4D51A}" type="presOf" srcId="{2753EA5D-723C-4D68-8A45-9A202407F95D}" destId="{46E0D49D-8842-4C2B-980E-7D463D805C15}" srcOrd="0" destOrd="0" presId="urn:microsoft.com/office/officeart/2005/8/layout/rings+Icon"/>
    <dgm:cxn modelId="{3B1097C7-A65D-48FC-B77A-8A521C81EA8D}" srcId="{F418EF89-CC98-4169-B725-71001AE757F0}" destId="{2753EA5D-723C-4D68-8A45-9A202407F95D}" srcOrd="0" destOrd="0" parTransId="{99443001-2411-4C0A-83B0-AA372B0DA570}" sibTransId="{60D140C9-0402-499E-B934-7256F98F9C3D}"/>
    <dgm:cxn modelId="{363A54E0-F68A-4280-900E-A38684454ED9}" srcId="{F418EF89-CC98-4169-B725-71001AE757F0}" destId="{699EA0E7-C407-4623-A041-A7085A559FAF}" srcOrd="1" destOrd="0" parTransId="{4F641708-65CE-4468-B59B-11C386A7F651}" sibTransId="{5C599254-14C5-4432-9804-8B473ED61014}"/>
    <dgm:cxn modelId="{4344D0EE-60B9-4571-8086-8D8DF99BD7AF}" type="presOf" srcId="{D7111347-B769-4D35-8DCA-6B9DBC8733D2}" destId="{B1A4A1E6-2D70-4A60-A30B-5185A4ADBB63}" srcOrd="0" destOrd="0" presId="urn:microsoft.com/office/officeart/2005/8/layout/rings+Icon"/>
    <dgm:cxn modelId="{09E83CF9-761C-467D-A582-B62A78DE4CB8}" srcId="{F418EF89-CC98-4169-B725-71001AE757F0}" destId="{D7111347-B769-4D35-8DCA-6B9DBC8733D2}" srcOrd="2" destOrd="0" parTransId="{5AF2964D-619F-42D3-935E-E7E17074450C}" sibTransId="{97525901-D624-446D-A366-209D5C500817}"/>
    <dgm:cxn modelId="{17AB7224-FD3A-4E80-BA7C-9BE157AE4D69}" type="presParOf" srcId="{EEA53D0E-56A0-4B10-A756-D5A287E7CE8F}" destId="{46E0D49D-8842-4C2B-980E-7D463D805C15}" srcOrd="0" destOrd="0" presId="urn:microsoft.com/office/officeart/2005/8/layout/rings+Icon"/>
    <dgm:cxn modelId="{F046DDBD-D50F-41C9-BE45-4E6BC75A276D}" type="presParOf" srcId="{EEA53D0E-56A0-4B10-A756-D5A287E7CE8F}" destId="{8F83A9D4-86F6-4C2B-B4F0-5606AC8C8FB1}" srcOrd="1" destOrd="0" presId="urn:microsoft.com/office/officeart/2005/8/layout/rings+Icon"/>
    <dgm:cxn modelId="{F966780E-B202-4553-A9C2-6ABC37A474F0}" type="presParOf" srcId="{EEA53D0E-56A0-4B10-A756-D5A287E7CE8F}" destId="{B1A4A1E6-2D70-4A60-A30B-5185A4ADBB63}"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F110A-2373-4B26-AE69-2D59A353D921}">
      <dsp:nvSpPr>
        <dsp:cNvPr id="0" name=""/>
        <dsp:cNvSpPr/>
      </dsp:nvSpPr>
      <dsp:spPr>
        <a:xfrm rot="5400000">
          <a:off x="-222646" y="223826"/>
          <a:ext cx="1484312" cy="1039018"/>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Sep 2018</a:t>
          </a:r>
        </a:p>
      </dsp:txBody>
      <dsp:txXfrm rot="-5400000">
        <a:off x="1" y="520688"/>
        <a:ext cx="1039018" cy="445294"/>
      </dsp:txXfrm>
    </dsp:sp>
    <dsp:sp modelId="{F323ED3D-BAC6-4C8B-AED3-F91928392E52}">
      <dsp:nvSpPr>
        <dsp:cNvPr id="0" name=""/>
        <dsp:cNvSpPr/>
      </dsp:nvSpPr>
      <dsp:spPr>
        <a:xfrm rot="5400000">
          <a:off x="3685343" y="-2645145"/>
          <a:ext cx="964803" cy="625745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t>First working group meeting</a:t>
          </a:r>
        </a:p>
        <a:p>
          <a:pPr marL="171450" lvl="1" indent="-171450" algn="l" defTabSz="844550">
            <a:lnSpc>
              <a:spcPct val="90000"/>
            </a:lnSpc>
            <a:spcBef>
              <a:spcPct val="0"/>
            </a:spcBef>
            <a:spcAft>
              <a:spcPct val="15000"/>
            </a:spcAft>
            <a:buChar char="•"/>
          </a:pPr>
          <a:r>
            <a:rPr lang="en-GB" sz="1900" kern="1200" dirty="0"/>
            <a:t>Chair - Dr Lola Oni </a:t>
          </a:r>
        </a:p>
      </dsp:txBody>
      <dsp:txXfrm rot="-5400000">
        <a:off x="1039018" y="48278"/>
        <a:ext cx="6210355" cy="870607"/>
      </dsp:txXfrm>
    </dsp:sp>
    <dsp:sp modelId="{DC96B5B8-2E7B-4F63-930F-6E60BC7C21B0}">
      <dsp:nvSpPr>
        <dsp:cNvPr id="0" name=""/>
        <dsp:cNvSpPr/>
      </dsp:nvSpPr>
      <dsp:spPr>
        <a:xfrm rot="5400000">
          <a:off x="-222646" y="1512490"/>
          <a:ext cx="1484312" cy="1039018"/>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March 2019</a:t>
          </a:r>
        </a:p>
      </dsp:txBody>
      <dsp:txXfrm rot="-5400000">
        <a:off x="1" y="1809352"/>
        <a:ext cx="1039018" cy="445294"/>
      </dsp:txXfrm>
    </dsp:sp>
    <dsp:sp modelId="{24596390-169A-4B9F-A4A3-348EA9871D05}">
      <dsp:nvSpPr>
        <dsp:cNvPr id="0" name=""/>
        <dsp:cNvSpPr/>
      </dsp:nvSpPr>
      <dsp:spPr>
        <a:xfrm rot="5400000">
          <a:off x="3685343" y="-1356481"/>
          <a:ext cx="964803" cy="625745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t>Final working group meeting</a:t>
          </a:r>
        </a:p>
        <a:p>
          <a:pPr marL="171450" lvl="1" indent="-171450" algn="l" defTabSz="844550">
            <a:lnSpc>
              <a:spcPct val="90000"/>
            </a:lnSpc>
            <a:spcBef>
              <a:spcPct val="0"/>
            </a:spcBef>
            <a:spcAft>
              <a:spcPct val="15000"/>
            </a:spcAft>
            <a:buChar char="•"/>
          </a:pPr>
          <a:r>
            <a:rPr lang="en-GB" sz="1900" kern="1200" dirty="0"/>
            <a:t>Piloted</a:t>
          </a:r>
        </a:p>
        <a:p>
          <a:pPr marL="171450" lvl="1" indent="-171450" algn="l" defTabSz="844550">
            <a:lnSpc>
              <a:spcPct val="90000"/>
            </a:lnSpc>
            <a:spcBef>
              <a:spcPct val="0"/>
            </a:spcBef>
            <a:spcAft>
              <a:spcPct val="15000"/>
            </a:spcAft>
            <a:buChar char="•"/>
          </a:pPr>
          <a:r>
            <a:rPr lang="en-GB" sz="1900" kern="1200" dirty="0"/>
            <a:t>Needed to be more user friendly</a:t>
          </a:r>
        </a:p>
      </dsp:txBody>
      <dsp:txXfrm rot="-5400000">
        <a:off x="1039018" y="1336942"/>
        <a:ext cx="6210355" cy="870607"/>
      </dsp:txXfrm>
    </dsp:sp>
    <dsp:sp modelId="{BC1D59E2-03D3-4DE2-BE84-7D494FECDF38}">
      <dsp:nvSpPr>
        <dsp:cNvPr id="0" name=""/>
        <dsp:cNvSpPr/>
      </dsp:nvSpPr>
      <dsp:spPr>
        <a:xfrm rot="5400000">
          <a:off x="-222646" y="2801154"/>
          <a:ext cx="1484312" cy="1039018"/>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Sept 2019</a:t>
          </a:r>
        </a:p>
      </dsp:txBody>
      <dsp:txXfrm rot="-5400000">
        <a:off x="1" y="3098016"/>
        <a:ext cx="1039018" cy="445294"/>
      </dsp:txXfrm>
    </dsp:sp>
    <dsp:sp modelId="{5C2E8DEE-CECA-4A44-B5BA-6CF96E242F2E}">
      <dsp:nvSpPr>
        <dsp:cNvPr id="0" name=""/>
        <dsp:cNvSpPr/>
      </dsp:nvSpPr>
      <dsp:spPr>
        <a:xfrm rot="5400000">
          <a:off x="3685343" y="-67817"/>
          <a:ext cx="964803" cy="625745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t>Finalised</a:t>
          </a:r>
        </a:p>
        <a:p>
          <a:pPr marL="171450" lvl="1" indent="-171450" algn="l" defTabSz="844550">
            <a:lnSpc>
              <a:spcPct val="90000"/>
            </a:lnSpc>
            <a:spcBef>
              <a:spcPct val="0"/>
            </a:spcBef>
            <a:spcAft>
              <a:spcPct val="15000"/>
            </a:spcAft>
            <a:buChar char="•"/>
          </a:pPr>
          <a:r>
            <a:rPr lang="en-GB" sz="1900" kern="1200" dirty="0"/>
            <a:t>Published</a:t>
          </a:r>
        </a:p>
        <a:p>
          <a:pPr marL="171450" lvl="1" indent="-171450" algn="l" defTabSz="844550">
            <a:lnSpc>
              <a:spcPct val="90000"/>
            </a:lnSpc>
            <a:spcBef>
              <a:spcPct val="0"/>
            </a:spcBef>
            <a:spcAft>
              <a:spcPct val="15000"/>
            </a:spcAft>
            <a:buChar char="•"/>
          </a:pPr>
          <a:r>
            <a:rPr lang="en-GB" sz="1900" kern="1200" dirty="0">
              <a:hlinkClick xmlns:r="http://schemas.openxmlformats.org/officeDocument/2006/relationships" r:id="rId1"/>
            </a:rPr>
            <a:t>Blog</a:t>
          </a:r>
          <a:endParaRPr lang="en-GB" sz="1900" kern="1200" dirty="0"/>
        </a:p>
      </dsp:txBody>
      <dsp:txXfrm rot="-5400000">
        <a:off x="1039018" y="2625606"/>
        <a:ext cx="6210355"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0D49D-8842-4C2B-980E-7D463D805C15}">
      <dsp:nvSpPr>
        <dsp:cNvPr id="0" name=""/>
        <dsp:cNvSpPr/>
      </dsp:nvSpPr>
      <dsp:spPr>
        <a:xfrm>
          <a:off x="1154665" y="0"/>
          <a:ext cx="2766441" cy="2766402"/>
        </a:xfrm>
        <a:prstGeom prst="ellipse">
          <a:avLst/>
        </a:prstGeom>
        <a:solidFill>
          <a:schemeClr val="accent1">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baseline="0" dirty="0"/>
            <a:t>Clinical </a:t>
          </a:r>
        </a:p>
        <a:p>
          <a:pPr marL="0" lvl="0" indent="0" algn="ctr" defTabSz="889000">
            <a:lnSpc>
              <a:spcPct val="90000"/>
            </a:lnSpc>
            <a:spcBef>
              <a:spcPct val="0"/>
            </a:spcBef>
            <a:spcAft>
              <a:spcPct val="35000"/>
            </a:spcAft>
            <a:buNone/>
          </a:pPr>
          <a:r>
            <a:rPr lang="en-GB" sz="2000" kern="1200" baseline="0" dirty="0"/>
            <a:t>advisor </a:t>
          </a:r>
        </a:p>
      </dsp:txBody>
      <dsp:txXfrm>
        <a:off x="1559801" y="405130"/>
        <a:ext cx="1956169" cy="1956142"/>
      </dsp:txXfrm>
    </dsp:sp>
    <dsp:sp modelId="{8F83A9D4-86F6-4C2B-B4F0-5606AC8C8FB1}">
      <dsp:nvSpPr>
        <dsp:cNvPr id="0" name=""/>
        <dsp:cNvSpPr/>
      </dsp:nvSpPr>
      <dsp:spPr>
        <a:xfrm>
          <a:off x="2715309" y="2177150"/>
          <a:ext cx="2015989" cy="1979997"/>
        </a:xfrm>
        <a:prstGeom prst="ellipse">
          <a:avLst/>
        </a:prstGeom>
        <a:solidFill>
          <a:schemeClr val="bg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baseline="0" dirty="0"/>
            <a:t>IEPP</a:t>
          </a:r>
        </a:p>
      </dsp:txBody>
      <dsp:txXfrm>
        <a:off x="3010544" y="2467114"/>
        <a:ext cx="1425519" cy="1400069"/>
      </dsp:txXfrm>
    </dsp:sp>
    <dsp:sp modelId="{B1A4A1E6-2D70-4A60-A30B-5185A4ADBB63}">
      <dsp:nvSpPr>
        <dsp:cNvPr id="0" name=""/>
        <dsp:cNvSpPr/>
      </dsp:nvSpPr>
      <dsp:spPr>
        <a:xfrm>
          <a:off x="3507411" y="15789"/>
          <a:ext cx="2766441" cy="2766402"/>
        </a:xfrm>
        <a:prstGeom prst="ellipse">
          <a:avLst/>
        </a:prstGeom>
        <a:solidFill>
          <a:schemeClr val="accent4">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baseline="0" dirty="0"/>
            <a:t>Programme team</a:t>
          </a:r>
        </a:p>
      </dsp:txBody>
      <dsp:txXfrm>
        <a:off x="3912547" y="420919"/>
        <a:ext cx="1956169" cy="19561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6949E6C6-4B8F-4672-8CF4-FB16948CBE13}" type="datetimeFigureOut">
              <a:rPr lang="en-US"/>
              <a:pPr>
                <a:defRPr/>
              </a:pPr>
              <a:t>1/28/2021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AE0CBF3-2A0A-4409-B599-FEFEAF974B88}" type="slidenum">
              <a:rPr lang="en-US"/>
              <a:pPr>
                <a:defRPr/>
              </a:pPr>
              <a:t>‹#›</a:t>
            </a:fld>
            <a:endParaRPr lang="en-US"/>
          </a:p>
        </p:txBody>
      </p:sp>
    </p:spTree>
    <p:extLst>
      <p:ext uri="{BB962C8B-B14F-4D97-AF65-F5344CB8AC3E}">
        <p14:creationId xmlns:p14="http://schemas.microsoft.com/office/powerpoint/2010/main" val="325517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pitchFamily="84" charset="-128"/>
        <a:cs typeface="ヒラギノ角ゴ Pro W3" pitchFamily="84"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31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66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6248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sure the information is correct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31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589">
              <a:defRPr/>
            </a:pPr>
            <a:r>
              <a:rPr lang="en-GB" dirty="0"/>
              <a:t>Our leaflets as with all documents published on GOV.UK must meet accessibility standards so they can be used by as many people as possible, including those with disabilities.</a:t>
            </a:r>
          </a:p>
          <a:p>
            <a:r>
              <a:rPr lang="en-GB" dirty="0"/>
              <a:t>If our documents do not meet the standards PHE could be breaking the law.</a:t>
            </a:r>
          </a:p>
          <a:p>
            <a:endParaRPr lang="en-GB" dirty="0"/>
          </a:p>
          <a:p>
            <a:r>
              <a:rPr lang="en-GB" dirty="0"/>
              <a:t>Making a website or mobile app accessible means making sure it can be used by as many people as possible including those with impaired vision, motor difficulties, cognitive impairments or learning disabilities and deafness or impaired hearing.</a:t>
            </a:r>
          </a:p>
          <a:p>
            <a:r>
              <a:rPr lang="en-GB" dirty="0"/>
              <a:t>For example: the content has to be accessible to assistive technologies like screen readers.</a:t>
            </a:r>
          </a:p>
          <a:p>
            <a:endParaRPr lang="en-GB" dirty="0"/>
          </a:p>
          <a:p>
            <a:r>
              <a:rPr lang="en-GB" dirty="0"/>
              <a:t>HTML is the default used across PHE and government.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00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Newborn</a:t>
            </a:r>
            <a:r>
              <a:rPr lang="en-GB" dirty="0"/>
              <a:t> leaflets were also available translated into French, Bengali and Urdu.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789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Programme team includes Programme Manager, a project lead and project support from the PPMO team</a:t>
            </a:r>
          </a:p>
          <a:p>
            <a:r>
              <a:rPr lang="en-GB" dirty="0"/>
              <a:t>IEPP = information and education for public and professionals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064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term baby’s biological father</a:t>
            </a:r>
          </a:p>
          <a:p>
            <a:r>
              <a:rPr lang="en-GB" dirty="0"/>
              <a:t>Responsive to increasing numbers of assisted pregnancies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400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Clicking on the document title takes you to the document.</a:t>
            </a:r>
          </a:p>
          <a:p>
            <a:r>
              <a:rPr lang="en-GB" dirty="0"/>
              <a:t>Clicking on the titles in the contents take you to that section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689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A785-A426-4CCD-870B-5587E2CA2A95}"/>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C5C511-2825-46C0-B22D-B5AFE704F96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5F3F8E3-AA64-40E6-937A-F8C6E90186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FF2C07-9BAD-4014-88F3-2543475D59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0A05E4C-F01C-4FE4-94DC-05C487430B5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D19D3-0C6B-4D4B-92B3-6AD7CB25BAAD}"/>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8" name="Footer Placeholder 7">
            <a:extLst>
              <a:ext uri="{FF2B5EF4-FFF2-40B4-BE49-F238E27FC236}">
                <a16:creationId xmlns:a16="http://schemas.microsoft.com/office/drawing/2014/main" id="{7E5E3918-E09D-4C79-911A-67B9D3FC25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ABE5FD-E839-45B9-AD01-41BBF13332F1}"/>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1603809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DDCF-DB8D-4886-A44A-5DF80F9C62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3194AE-C1B5-418A-86B3-8C613F234461}"/>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4" name="Footer Placeholder 3">
            <a:extLst>
              <a:ext uri="{FF2B5EF4-FFF2-40B4-BE49-F238E27FC236}">
                <a16:creationId xmlns:a16="http://schemas.microsoft.com/office/drawing/2014/main" id="{70EB78C7-CFF0-42AB-88EB-4CD6AD88B4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972234-823A-4EEF-9031-C6EFA8DE9639}"/>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951911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2AE60-9CC6-4E1F-BABE-79FA118DC6DB}"/>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3" name="Footer Placeholder 2">
            <a:extLst>
              <a:ext uri="{FF2B5EF4-FFF2-40B4-BE49-F238E27FC236}">
                <a16:creationId xmlns:a16="http://schemas.microsoft.com/office/drawing/2014/main" id="{AB1E552D-5B4A-4A30-9B39-889C779181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68E964-B874-4DF0-AFA0-87F69AED5442}"/>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1189274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971F-EAAC-4314-AF2C-5FF05350C6A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2FC7ED-E781-4800-BB9F-D106E8759BA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FD708C-D7C0-4CBA-8259-352433951E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1959DAE-FC42-4EF0-8308-B9CC0EDA51ED}"/>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6" name="Footer Placeholder 5">
            <a:extLst>
              <a:ext uri="{FF2B5EF4-FFF2-40B4-BE49-F238E27FC236}">
                <a16:creationId xmlns:a16="http://schemas.microsoft.com/office/drawing/2014/main" id="{E870C6DE-9052-437B-A563-78BCF4CE97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6F869A-3252-4451-8C32-6F623201B928}"/>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2053224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21FA-A9A1-4359-8DDA-BD5BA4868D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204E82-D821-45A1-A6E7-2C6AFE99A41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62ABC2DF-8F1F-4364-8DA7-B3694A0B77A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14EF52-63A5-44ED-9DC1-A4A3F4E3D982}"/>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6" name="Footer Placeholder 5">
            <a:extLst>
              <a:ext uri="{FF2B5EF4-FFF2-40B4-BE49-F238E27FC236}">
                <a16:creationId xmlns:a16="http://schemas.microsoft.com/office/drawing/2014/main" id="{5A891800-1D6A-4BA1-8488-93F0C23B79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E20D40-46BC-4A20-B4D5-4F9967278DF9}"/>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3287997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38AC9-9919-4CC7-978B-F52F9340FA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9F98D8-7B8B-4EDF-BD44-8F1A860AF6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3FBCF9-8F9E-49CC-9238-A79C82CE9EA8}"/>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5" name="Footer Placeholder 4">
            <a:extLst>
              <a:ext uri="{FF2B5EF4-FFF2-40B4-BE49-F238E27FC236}">
                <a16:creationId xmlns:a16="http://schemas.microsoft.com/office/drawing/2014/main" id="{F4723487-94FB-460A-88EB-1FF503F0E0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9668E8-8BFC-4DB6-9F9F-8669CCB24066}"/>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3827766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F7D4D5-95D1-493E-A9E4-451A8282D38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B66F1D-7777-47EA-8A13-D151D2661EF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76D902-492B-4AF1-AEF5-AFA8CD5EFAAD}"/>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5" name="Footer Placeholder 4">
            <a:extLst>
              <a:ext uri="{FF2B5EF4-FFF2-40B4-BE49-F238E27FC236}">
                <a16:creationId xmlns:a16="http://schemas.microsoft.com/office/drawing/2014/main" id="{15A9F252-06E7-40A3-A3B5-B26C888596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BECE2E-C534-4ACE-A6BE-78F07C0A1751}"/>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3967423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Tree>
    <p:extLst>
      <p:ext uri="{BB962C8B-B14F-4D97-AF65-F5344CB8AC3E}">
        <p14:creationId xmlns:p14="http://schemas.microsoft.com/office/powerpoint/2010/main" val="132099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558000" y="1412776"/>
            <a:ext cx="8028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r>
              <a:rPr lang="en-US" dirty="0"/>
              <a:t>Presentation title - edit in Header and Footer</a:t>
            </a:r>
          </a:p>
        </p:txBody>
      </p:sp>
    </p:spTree>
    <p:extLst>
      <p:ext uri="{BB962C8B-B14F-4D97-AF65-F5344CB8AC3E}">
        <p14:creationId xmlns:p14="http://schemas.microsoft.com/office/powerpoint/2010/main" val="3520308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E9D026-3660-419D-BA71-C9FCEF056BCC}"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95FB8A-C027-460F-B48A-FC6D2BA877B0}" type="slidenum">
              <a:rPr lang="en-GB" smtClean="0"/>
              <a:t>‹#›</a:t>
            </a:fld>
            <a:endParaRPr lang="en-GB"/>
          </a:p>
        </p:txBody>
      </p:sp>
    </p:spTree>
    <p:extLst>
      <p:ext uri="{BB962C8B-B14F-4D97-AF65-F5344CB8AC3E}">
        <p14:creationId xmlns:p14="http://schemas.microsoft.com/office/powerpoint/2010/main" val="289422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558000" y="1412776"/>
            <a:ext cx="8028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r>
              <a:rPr lang="en-US" dirty="0"/>
              <a:t>Presentation title - edit in Header and Footer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Tree>
    <p:extLst>
      <p:ext uri="{BB962C8B-B14F-4D97-AF65-F5344CB8AC3E}">
        <p14:creationId xmlns:p14="http://schemas.microsoft.com/office/powerpoint/2010/main" val="27068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558000" y="1412776"/>
            <a:ext cx="8028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r>
              <a:rPr lang="en-US" dirty="0"/>
              <a:t>Presentation title - edit in Header and Footer</a:t>
            </a:r>
          </a:p>
        </p:txBody>
      </p:sp>
    </p:spTree>
    <p:extLst>
      <p:ext uri="{BB962C8B-B14F-4D97-AF65-F5344CB8AC3E}">
        <p14:creationId xmlns:p14="http://schemas.microsoft.com/office/powerpoint/2010/main" val="28207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EE9D026-3660-419D-BA71-C9FCEF056BCC}" type="datetimeFigureOut">
              <a:rPr kumimoji="0" lang="en-GB" sz="2400" b="0" i="0" u="none" strike="noStrike" kern="1200" cap="none" spc="0" normalizeH="0" baseline="0" noProof="0" smtClean="0">
                <a:ln>
                  <a:noFill/>
                </a:ln>
                <a:solidFill>
                  <a:prstClr val="black"/>
                </a:solidFill>
                <a:effectLst/>
                <a:uLnTx/>
                <a:uFillTx/>
                <a:latin typeface="Arial" pitchFamily="84" charset="0"/>
                <a:ea typeface="ヒラギノ角ゴ Pro W3" pitchFamily="84" charset="-128"/>
              </a:rPr>
              <a:pPr marL="0" marR="0" lvl="0" indent="0" algn="l" defTabSz="914400" rtl="0" eaLnBrk="1" fontAlgn="base" latinLnBrk="0" hangingPunct="1">
                <a:lnSpc>
                  <a:spcPct val="100000"/>
                </a:lnSpc>
                <a:spcBef>
                  <a:spcPct val="0"/>
                </a:spcBef>
                <a:spcAft>
                  <a:spcPct val="0"/>
                </a:spcAft>
                <a:buClrTx/>
                <a:buSzTx/>
                <a:buFontTx/>
                <a:buNone/>
                <a:tabLst/>
                <a:defRPr/>
              </a:pPr>
              <a:t>28/01/2021</a:t>
            </a:fld>
            <a:endParaRPr kumimoji="0" lang="en-GB"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C95FB8A-C027-460F-B48A-FC6D2BA877B0}" type="slidenum">
              <a:rPr kumimoji="0" lang="en-GB"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GB" sz="1200" b="0" i="0" u="none" strike="noStrike" kern="1200" cap="none" spc="0" normalizeH="0" baseline="0" noProof="0">
              <a:ln>
                <a:noFill/>
              </a:ln>
              <a:solidFill>
                <a:prstClr val="white"/>
              </a:solidFill>
              <a:effectLst/>
              <a:uLnTx/>
              <a:uFillTx/>
              <a:latin typeface="Arial" pitchFamily="84" charset="0"/>
              <a:ea typeface="ヒラギノ角ゴ Pro W3" pitchFamily="84" charset="-128"/>
            </a:endParaRPr>
          </a:p>
        </p:txBody>
      </p:sp>
    </p:spTree>
    <p:extLst>
      <p:ext uri="{BB962C8B-B14F-4D97-AF65-F5344CB8AC3E}">
        <p14:creationId xmlns:p14="http://schemas.microsoft.com/office/powerpoint/2010/main" val="2983121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2B33-C37F-42F8-9E21-4D200187CA1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EA21218-2BB5-4FD3-9B63-C964E00C54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24EE12-485E-4FD1-8EC4-3C387F66C6FC}"/>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5" name="Footer Placeholder 4">
            <a:extLst>
              <a:ext uri="{FF2B5EF4-FFF2-40B4-BE49-F238E27FC236}">
                <a16:creationId xmlns:a16="http://schemas.microsoft.com/office/drawing/2014/main" id="{9BF4B0D0-6A0A-4EA1-9E95-E611498602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2BA567-B355-4EBA-BD0F-53FFB513F081}"/>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43015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7B4E-AD83-402C-BF6E-6228854A09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66B241-1E49-437E-818A-53D37BC4BE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56F55-43E6-4945-B01B-4D2AEA33C729}"/>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5" name="Footer Placeholder 4">
            <a:extLst>
              <a:ext uri="{FF2B5EF4-FFF2-40B4-BE49-F238E27FC236}">
                <a16:creationId xmlns:a16="http://schemas.microsoft.com/office/drawing/2014/main" id="{6839C7D7-AC5A-49E9-B1F2-E55FC0D583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2870DA-7898-453E-9F3B-B5CFC09C8F25}"/>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104071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DAAD-2E4F-40BB-BEBB-EC3E156756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69AB22-6317-48DF-BD83-554E17B2EEF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84F7-73EB-4D23-B7C6-E0C0A64346E1}"/>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5" name="Footer Placeholder 4">
            <a:extLst>
              <a:ext uri="{FF2B5EF4-FFF2-40B4-BE49-F238E27FC236}">
                <a16:creationId xmlns:a16="http://schemas.microsoft.com/office/drawing/2014/main" id="{FCFE2866-3CE5-4A53-8668-3215D65E9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81BA68-FC35-460D-9F4F-F1FA6277423E}"/>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297083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9CC7-E1C3-4543-9271-DF58A15C9E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95C3E2-B1AC-4B41-85DE-990870DAA3A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A47E83-1C34-4346-8F04-69AEFE43ED0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48EA5D-4AC0-4639-A41E-758176FEA712}"/>
              </a:ext>
            </a:extLst>
          </p:cNvPr>
          <p:cNvSpPr>
            <a:spLocks noGrp="1"/>
          </p:cNvSpPr>
          <p:nvPr>
            <p:ph type="dt" sz="half" idx="10"/>
          </p:nvPr>
        </p:nvSpPr>
        <p:spPr/>
        <p:txBody>
          <a:bodyPr/>
          <a:lstStyle/>
          <a:p>
            <a:fld id="{BF6BFFA4-6C81-4637-AB6E-C225022443DD}" type="datetimeFigureOut">
              <a:rPr lang="en-GB" smtClean="0"/>
              <a:t>28/01/2021</a:t>
            </a:fld>
            <a:endParaRPr lang="en-GB"/>
          </a:p>
        </p:txBody>
      </p:sp>
      <p:sp>
        <p:nvSpPr>
          <p:cNvPr id="6" name="Footer Placeholder 5">
            <a:extLst>
              <a:ext uri="{FF2B5EF4-FFF2-40B4-BE49-F238E27FC236}">
                <a16:creationId xmlns:a16="http://schemas.microsoft.com/office/drawing/2014/main" id="{2A1241A1-4249-453C-89F0-42008E462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480230-6CCC-42C7-A380-BD0C971F845B}"/>
              </a:ext>
            </a:extLst>
          </p:cNvPr>
          <p:cNvSpPr>
            <a:spLocks noGrp="1"/>
          </p:cNvSpPr>
          <p:nvPr>
            <p:ph type="sldNum" sz="quarter" idx="12"/>
          </p:nvPr>
        </p:nvSpPr>
        <p:spPr/>
        <p:txBody>
          <a:bodyPr/>
          <a:lstStyle/>
          <a:p>
            <a:fld id="{D266931D-AFB0-4C07-9BB6-84FAFD4E9671}" type="slidenum">
              <a:rPr lang="en-GB" smtClean="0"/>
              <a:t>‹#›</a:t>
            </a:fld>
            <a:endParaRPr lang="en-GB"/>
          </a:p>
        </p:txBody>
      </p:sp>
    </p:spTree>
    <p:extLst>
      <p:ext uri="{BB962C8B-B14F-4D97-AF65-F5344CB8AC3E}">
        <p14:creationId xmlns:p14="http://schemas.microsoft.com/office/powerpoint/2010/main" val="19350875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US" dirty="0"/>
              <a:t>Presentation title - edit in Header and Footer</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Lst>
  <p:hf hd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US" dirty="0"/>
              <a:t>Presentation title - edit in Header and Footer</a:t>
            </a:r>
          </a:p>
        </p:txBody>
      </p:sp>
    </p:spTree>
    <p:extLst>
      <p:ext uri="{BB962C8B-B14F-4D97-AF65-F5344CB8AC3E}">
        <p14:creationId xmlns:p14="http://schemas.microsoft.com/office/powerpoint/2010/main" val="142260717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hf hd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175DC-F759-41B1-96B0-31E3D6BEDEA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FFCE40-ADE1-46A9-A0A6-D1A17B21900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74E638-C32B-4B69-B84A-9493378E30F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6BFFA4-6C81-4637-AB6E-C225022443DD}" type="datetimeFigureOut">
              <a:rPr lang="en-GB" smtClean="0"/>
              <a:t>28/01/2021</a:t>
            </a:fld>
            <a:endParaRPr lang="en-GB"/>
          </a:p>
        </p:txBody>
      </p:sp>
      <p:sp>
        <p:nvSpPr>
          <p:cNvPr id="5" name="Footer Placeholder 4">
            <a:extLst>
              <a:ext uri="{FF2B5EF4-FFF2-40B4-BE49-F238E27FC236}">
                <a16:creationId xmlns:a16="http://schemas.microsoft.com/office/drawing/2014/main" id="{ADAF130C-7375-466D-B604-A7AC0B45F11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22663CD-B7A3-4B78-8580-55E5D5B7D1E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66931D-AFB0-4C07-9BB6-84FAFD4E9671}" type="slidenum">
              <a:rPr lang="en-GB" smtClean="0"/>
              <a:t>‹#›</a:t>
            </a:fld>
            <a:endParaRPr lang="en-GB"/>
          </a:p>
        </p:txBody>
      </p:sp>
    </p:spTree>
    <p:extLst>
      <p:ext uri="{BB962C8B-B14F-4D97-AF65-F5344CB8AC3E}">
        <p14:creationId xmlns:p14="http://schemas.microsoft.com/office/powerpoint/2010/main" val="245571457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US" dirty="0"/>
              <a:t>Presentation title - edit in Header and Footer</a:t>
            </a:r>
          </a:p>
        </p:txBody>
      </p:sp>
    </p:spTree>
    <p:extLst>
      <p:ext uri="{BB962C8B-B14F-4D97-AF65-F5344CB8AC3E}">
        <p14:creationId xmlns:p14="http://schemas.microsoft.com/office/powerpoint/2010/main" val="268509571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Lst>
  <p:hf hd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hyperlink" Target="mailto:PHE.screeninghelpdesk@nhs.ne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jpe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hyperlink" Target="https://phescreening.blog.gov.uk/2020/10/14/sickle-cell-and-thalassaemia-carrier-leaflets-go-digital/" TargetMode="External"/><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sicklecellsociety.org/paediatricstandards/"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www.ncbi.nlm.nih.gov/pubmed/?term=Milne%20RI%5BAuthor%5D&amp;cauthor=true&amp;cauthor_uid=2106991" TargetMode="Externa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hyperlink" Target="https://www.gov.uk/government/publications/sickle-cell-and-thalassaemia-screening-newborn-outcomes-system/clinical-user-guide-newborn-outcomes-system"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hyperlink" Target="https://www.gov.uk/government/publications/sickle-cell-and-thalassaemia-screening-newborn-outcomes-system/clinical-user-guide-newborn-outcomes-system"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70" y="2996952"/>
            <a:ext cx="7633648" cy="1724503"/>
          </a:xfrm>
        </p:spPr>
        <p:txBody>
          <a:bodyPr/>
          <a:lstStyle/>
          <a:p>
            <a:pPr algn="ctr"/>
            <a:r>
              <a:rPr lang="en-GB" sz="2800" dirty="0"/>
              <a:t>NHS Sickle Cell and Thalassaemia Screening Programme </a:t>
            </a:r>
            <a:br>
              <a:rPr lang="en-GB" sz="2800" dirty="0"/>
            </a:br>
            <a:br>
              <a:rPr lang="en-GB" sz="2800" dirty="0"/>
            </a:br>
            <a:r>
              <a:rPr lang="en-GB" sz="2800" dirty="0"/>
              <a:t>Publications Launch Webinar</a:t>
            </a:r>
            <a:br>
              <a:rPr lang="en-GB" sz="2800" dirty="0"/>
            </a:br>
            <a:br>
              <a:rPr lang="en-GB" sz="2800" dirty="0"/>
            </a:br>
            <a:r>
              <a:rPr lang="en-GB" sz="2800" dirty="0"/>
              <a:t>Thursday 28</a:t>
            </a:r>
            <a:r>
              <a:rPr lang="en-GB" sz="2800" baseline="30000" dirty="0"/>
              <a:t>th</a:t>
            </a:r>
            <a:r>
              <a:rPr lang="en-GB" sz="2800" dirty="0"/>
              <a:t> January 2021</a:t>
            </a:r>
          </a:p>
        </p:txBody>
      </p:sp>
    </p:spTree>
    <p:extLst>
      <p:ext uri="{BB962C8B-B14F-4D97-AF65-F5344CB8AC3E}">
        <p14:creationId xmlns:p14="http://schemas.microsoft.com/office/powerpoint/2010/main" val="88211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a:t>
            </a:r>
          </a:p>
        </p:txBody>
      </p:sp>
      <p:sp>
        <p:nvSpPr>
          <p:cNvPr id="3" name="Content Placeholder 2"/>
          <p:cNvSpPr>
            <a:spLocks noGrp="1"/>
          </p:cNvSpPr>
          <p:nvPr>
            <p:ph idx="1"/>
          </p:nvPr>
        </p:nvSpPr>
        <p:spPr/>
        <p:txBody>
          <a:bodyPr/>
          <a:lstStyle/>
          <a:p>
            <a:pPr lvl="0"/>
            <a:endParaRPr lang="en-GB" b="1" dirty="0">
              <a:cs typeface="Arial" panose="020B0604020202020204" pitchFamily="34" charset="0"/>
            </a:endParaRPr>
          </a:p>
          <a:p>
            <a:pPr marL="285750" lvl="0" indent="-285750">
              <a:buFont typeface="Wingdings" panose="05000000000000000000" pitchFamily="2" charset="2"/>
              <a:buChar char="Ø"/>
            </a:pPr>
            <a:r>
              <a:rPr lang="en-GB" b="1" dirty="0">
                <a:cs typeface="Arial" panose="020B0604020202020204" pitchFamily="34" charset="0"/>
              </a:rPr>
              <a:t>Learning Outcomes and practice indicators for assessment against each competency</a:t>
            </a:r>
          </a:p>
          <a:p>
            <a:pPr marL="0" lvl="0" indent="0"/>
            <a:r>
              <a:rPr lang="en-GB" b="1" dirty="0">
                <a:cs typeface="Arial" panose="020B0604020202020204" pitchFamily="34" charset="0"/>
              </a:rPr>
              <a:t> </a:t>
            </a:r>
          </a:p>
          <a:p>
            <a:pPr marL="285750" lvl="0" indent="-285750">
              <a:buFont typeface="Wingdings" panose="05000000000000000000" pitchFamily="2" charset="2"/>
              <a:buChar char="Ø"/>
            </a:pPr>
            <a:r>
              <a:rPr lang="en-GB" b="1" dirty="0">
                <a:cs typeface="Arial" panose="020B0604020202020204" pitchFamily="34" charset="0"/>
              </a:rPr>
              <a:t>Formal assessment tool</a:t>
            </a:r>
          </a:p>
          <a:p>
            <a:pPr marL="285750" lvl="0" indent="-285750">
              <a:buFont typeface="Wingdings" panose="05000000000000000000" pitchFamily="2" charset="2"/>
              <a:buChar char="Ø"/>
            </a:pPr>
            <a:endParaRPr lang="en-GB" b="1" dirty="0">
              <a:cs typeface="Arial" panose="020B0604020202020204" pitchFamily="34" charset="0"/>
            </a:endParaRPr>
          </a:p>
          <a:p>
            <a:pPr marL="285750" indent="-285750">
              <a:buFont typeface="Wingdings" panose="05000000000000000000" pitchFamily="2" charset="2"/>
              <a:buChar char="Ø"/>
            </a:pPr>
            <a:r>
              <a:rPr lang="en-US" b="1" dirty="0"/>
              <a:t>Mapping to National Occupational Standards</a:t>
            </a:r>
            <a:endParaRPr lang="en-GB" dirty="0"/>
          </a:p>
          <a:p>
            <a:r>
              <a:rPr lang="en-GB" b="1" dirty="0"/>
              <a:t>		UK Workforce National Occupational Standards for Genetics and 	Genomics in Clinical Practice for non- genetics healthcare staff</a:t>
            </a:r>
          </a:p>
          <a:p>
            <a:endParaRPr lang="en-GB" b="1" dirty="0">
              <a:cs typeface="Arial" panose="020B0604020202020204" pitchFamily="34" charset="0"/>
            </a:endParaRPr>
          </a:p>
          <a:p>
            <a:pPr marL="285750" lvl="0" indent="-285750">
              <a:buFont typeface="Wingdings" panose="05000000000000000000" pitchFamily="2" charset="2"/>
              <a:buChar char="Ø"/>
            </a:pPr>
            <a:r>
              <a:rPr lang="en-US" b="1" dirty="0">
                <a:latin typeface="Arial" pitchFamily="84" charset="0"/>
              </a:rPr>
              <a:t>Information on sources of further support and learning  </a:t>
            </a:r>
          </a:p>
          <a:p>
            <a:pPr marL="285750" indent="-285750">
              <a:buFont typeface="Wingdings" panose="05000000000000000000" pitchFamily="2" charset="2"/>
              <a:buChar char="Ø"/>
            </a:pPr>
            <a:endParaRPr lang="en-GB" b="1"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Counselling, Knowledge &amp; Skills Guidelines - Background &amp; introduction to the new Guidelines </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3841284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028000" cy="648072"/>
          </a:xfrm>
        </p:spPr>
        <p:txBody>
          <a:bodyPr/>
          <a:lstStyle/>
          <a:p>
            <a:pPr algn="ctr"/>
            <a:r>
              <a:rPr lang="en-GB" dirty="0"/>
              <a:t>Thank you</a:t>
            </a: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Counselling, Knowledge &amp; Skills Guidelines - Background &amp; introduction to the new Guidelines </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a:p>
            <a:pPr marL="173038"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7" name="Content Placeholder 6" descr="MPj04140930000[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63688" y="1124744"/>
            <a:ext cx="6048671" cy="4035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5548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70" y="2996952"/>
            <a:ext cx="7633648" cy="1724503"/>
          </a:xfrm>
        </p:spPr>
        <p:txBody>
          <a:bodyPr/>
          <a:lstStyle/>
          <a:p>
            <a:pPr algn="ctr"/>
            <a:r>
              <a:rPr lang="en-GB" dirty="0"/>
              <a:t>A Patients Perspective</a:t>
            </a:r>
          </a:p>
        </p:txBody>
      </p:sp>
      <p:sp>
        <p:nvSpPr>
          <p:cNvPr id="3" name="Subtitle 2"/>
          <p:cNvSpPr>
            <a:spLocks noGrp="1"/>
          </p:cNvSpPr>
          <p:nvPr>
            <p:ph type="subTitle" idx="1"/>
          </p:nvPr>
        </p:nvSpPr>
        <p:spPr>
          <a:xfrm>
            <a:off x="535570" y="5589240"/>
            <a:ext cx="7633648" cy="842392"/>
          </a:xfrm>
        </p:spPr>
        <p:txBody>
          <a:bodyPr>
            <a:normAutofit/>
          </a:bodyPr>
          <a:lstStyle/>
          <a:p>
            <a:r>
              <a:rPr lang="en-GB" sz="1600" dirty="0"/>
              <a:t>Laurel </a:t>
            </a:r>
            <a:r>
              <a:rPr lang="en-GB" sz="1600" dirty="0" err="1"/>
              <a:t>Brumant</a:t>
            </a:r>
            <a:r>
              <a:rPr lang="en-GB" sz="1600" dirty="0"/>
              <a:t> – Sickle Cell Society</a:t>
            </a:r>
          </a:p>
        </p:txBody>
      </p:sp>
    </p:spTree>
    <p:extLst>
      <p:ext uri="{BB962C8B-B14F-4D97-AF65-F5344CB8AC3E}">
        <p14:creationId xmlns:p14="http://schemas.microsoft.com/office/powerpoint/2010/main" val="73805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70" y="2996952"/>
            <a:ext cx="7633648" cy="1724503"/>
          </a:xfrm>
        </p:spPr>
        <p:txBody>
          <a:bodyPr/>
          <a:lstStyle/>
          <a:p>
            <a:pPr algn="ctr"/>
            <a:r>
              <a:rPr lang="en-GB" dirty="0"/>
              <a:t>Thalassaemia and I</a:t>
            </a:r>
          </a:p>
        </p:txBody>
      </p:sp>
      <p:sp>
        <p:nvSpPr>
          <p:cNvPr id="3" name="Subtitle 2"/>
          <p:cNvSpPr>
            <a:spLocks noGrp="1"/>
          </p:cNvSpPr>
          <p:nvPr>
            <p:ph type="subTitle" idx="1"/>
          </p:nvPr>
        </p:nvSpPr>
        <p:spPr>
          <a:xfrm>
            <a:off x="535570" y="5589240"/>
            <a:ext cx="7633648" cy="842392"/>
          </a:xfrm>
        </p:spPr>
        <p:txBody>
          <a:bodyPr>
            <a:normAutofit fontScale="92500" lnSpcReduction="20000"/>
          </a:bodyPr>
          <a:lstStyle/>
          <a:p>
            <a:r>
              <a:rPr lang="en-GB" sz="2300" dirty="0"/>
              <a:t>Roanna Maharaj </a:t>
            </a:r>
            <a:r>
              <a:rPr lang="en-GB" sz="2300" dirty="0" err="1"/>
              <a:t>Bsc</a:t>
            </a:r>
            <a:r>
              <a:rPr lang="en-GB" sz="2300" dirty="0"/>
              <a:t> (Hons) MSc (</a:t>
            </a:r>
            <a:r>
              <a:rPr lang="en-GB" sz="2300" dirty="0" err="1"/>
              <a:t>Dist</a:t>
            </a:r>
            <a:r>
              <a:rPr lang="en-GB" sz="2300" dirty="0"/>
              <a:t>) </a:t>
            </a:r>
            <a:r>
              <a:rPr lang="en-GB" sz="2300" dirty="0" err="1"/>
              <a:t>MBPsS</a:t>
            </a:r>
            <a:endParaRPr lang="en-GB" sz="2300" dirty="0"/>
          </a:p>
          <a:p>
            <a:r>
              <a:rPr lang="en-GB" sz="2300" dirty="0"/>
              <a:t>UKTS Board Member-Public Health, Projects and Patient Advocacy Lead </a:t>
            </a:r>
          </a:p>
          <a:p>
            <a:endParaRPr lang="en-GB"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Oval 66">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96" y="1040837"/>
            <a:ext cx="3566211"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9" name="Oval 68">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558" y="1029607"/>
            <a:ext cx="3566211"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71" name="Oval 70">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70" y="934855"/>
            <a:ext cx="3566211"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1115616" y="2776583"/>
            <a:ext cx="2614617" cy="1695524"/>
          </a:xfrm>
        </p:spPr>
        <p:txBody>
          <a:bodyPr>
            <a:normAutofit/>
          </a:bodyPr>
          <a:lstStyle/>
          <a:p>
            <a:pPr algn="ctr"/>
            <a:r>
              <a:rPr lang="en-GB" dirty="0">
                <a:solidFill>
                  <a:schemeClr val="bg1"/>
                </a:solidFill>
              </a:rPr>
              <a:t>Objectives</a:t>
            </a:r>
          </a:p>
        </p:txBody>
      </p:sp>
      <p:grpSp>
        <p:nvGrpSpPr>
          <p:cNvPr id="73" name="Group 72">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74" name="Freeform: Shape 7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sp>
          <p:nvSpPr>
            <p:cNvPr id="75" name="Freeform: Shape 7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p:txBody>
        </p:sp>
      </p:grpSp>
      <p:sp>
        <p:nvSpPr>
          <p:cNvPr id="77"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79"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393" y="457812"/>
            <a:ext cx="685923"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1" name="Oval 80">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3" name="Oval 82">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32" y="4946663"/>
            <a:ext cx="239955"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p:cNvSpPr>
            <a:spLocks noGrp="1"/>
          </p:cNvSpPr>
          <p:nvPr>
            <p:ph idx="1"/>
          </p:nvPr>
        </p:nvSpPr>
        <p:spPr>
          <a:xfrm>
            <a:off x="4676151" y="1130846"/>
            <a:ext cx="3912879" cy="4351338"/>
          </a:xfrm>
        </p:spPr>
        <p:txBody>
          <a:bodyPr>
            <a:normAutofit/>
          </a:bodyPr>
          <a:lstStyle/>
          <a:p>
            <a:pPr lvl="0">
              <a:spcAft>
                <a:spcPts val="600"/>
              </a:spcAft>
            </a:pPr>
            <a:endParaRPr lang="en-US" b="1">
              <a:solidFill>
                <a:schemeClr val="bg1"/>
              </a:solidFill>
              <a:latin typeface="Arial" pitchFamily="84" charset="0"/>
            </a:endParaRPr>
          </a:p>
          <a:p>
            <a:pPr marL="285750" indent="-285750">
              <a:spcAft>
                <a:spcPts val="600"/>
              </a:spcAft>
              <a:buFontTx/>
              <a:buChar char="-"/>
            </a:pPr>
            <a:r>
              <a:rPr lang="en-GB">
                <a:solidFill>
                  <a:schemeClr val="bg1"/>
                </a:solidFill>
              </a:rPr>
              <a:t>What is thalassaemia?</a:t>
            </a:r>
          </a:p>
          <a:p>
            <a:pPr marL="0" indent="0">
              <a:spcAft>
                <a:spcPts val="600"/>
              </a:spcAft>
            </a:pPr>
            <a:endParaRPr lang="en-GB">
              <a:solidFill>
                <a:schemeClr val="bg1"/>
              </a:solidFill>
            </a:endParaRPr>
          </a:p>
          <a:p>
            <a:pPr marL="285750" indent="-285750">
              <a:spcAft>
                <a:spcPts val="600"/>
              </a:spcAft>
              <a:buFontTx/>
              <a:buChar char="-"/>
            </a:pPr>
            <a:r>
              <a:rPr lang="en-GB">
                <a:solidFill>
                  <a:schemeClr val="bg1"/>
                </a:solidFill>
              </a:rPr>
              <a:t>The reality of living with the condition</a:t>
            </a:r>
          </a:p>
          <a:p>
            <a:pPr marL="285750" indent="-285750">
              <a:spcAft>
                <a:spcPts val="600"/>
              </a:spcAft>
              <a:buFontTx/>
              <a:buChar char="-"/>
            </a:pPr>
            <a:endParaRPr lang="en-GB">
              <a:solidFill>
                <a:schemeClr val="bg1"/>
              </a:solidFill>
            </a:endParaRPr>
          </a:p>
          <a:p>
            <a:pPr marL="285750" indent="-285750">
              <a:spcAft>
                <a:spcPts val="600"/>
              </a:spcAft>
              <a:buFontTx/>
              <a:buChar char="-"/>
            </a:pPr>
            <a:r>
              <a:rPr lang="en-GB">
                <a:solidFill>
                  <a:schemeClr val="bg1"/>
                </a:solidFill>
              </a:rPr>
              <a:t>My role within the UKTS and NHS Sickle Cell and Thalassaemia Screening Programme</a:t>
            </a:r>
          </a:p>
          <a:p>
            <a:pPr marL="285750" indent="-285750">
              <a:spcAft>
                <a:spcPts val="600"/>
              </a:spcAft>
              <a:buFontTx/>
              <a:buChar char="-"/>
            </a:pPr>
            <a:endParaRPr lang="en-GB">
              <a:solidFill>
                <a:schemeClr val="bg1"/>
              </a:solidFill>
            </a:endParaRPr>
          </a:p>
          <a:p>
            <a:pPr marL="285750" indent="-285750">
              <a:spcAft>
                <a:spcPts val="600"/>
              </a:spcAft>
              <a:buFontTx/>
              <a:buChar char="-"/>
            </a:pPr>
            <a:endParaRPr lang="en-GB">
              <a:solidFill>
                <a:schemeClr val="bg1"/>
              </a:solidFill>
            </a:endParaRPr>
          </a:p>
        </p:txBody>
      </p:sp>
      <p:grpSp>
        <p:nvGrpSpPr>
          <p:cNvPr id="85"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59174" y="6139464"/>
            <a:ext cx="790849" cy="469689"/>
            <a:chOff x="9841624" y="4115729"/>
            <a:chExt cx="602169" cy="268223"/>
          </a:xfrm>
          <a:solidFill>
            <a:schemeClr val="bg1"/>
          </a:solidFill>
        </p:grpSpPr>
        <p:sp>
          <p:nvSpPr>
            <p:cNvPr id="86" name="Freeform: Shape 85">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sp>
          <p:nvSpPr>
            <p:cNvPr id="87" name="Freeform: Shape 86">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sp>
          <p:nvSpPr>
            <p:cNvPr id="88" name="Freeform: Shape 87">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sp>
          <p:nvSpPr>
            <p:cNvPr id="89" name="Freeform: Shape 88">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sp>
          <p:nvSpPr>
            <p:cNvPr id="90" name="Freeform: Shape 89">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grpSp>
      <p:sp>
        <p:nvSpPr>
          <p:cNvPr id="53" name="Slide Number Placeholder 3">
            <a:extLst>
              <a:ext uri="{FF2B5EF4-FFF2-40B4-BE49-F238E27FC236}">
                <a16:creationId xmlns:a16="http://schemas.microsoft.com/office/drawing/2014/main" id="{8C3EE050-ED75-0442-BE8F-437DC8E42FDD}"/>
              </a:ext>
            </a:extLst>
          </p:cNvPr>
          <p:cNvSpPr>
            <a:spLocks noGrp="1"/>
          </p:cNvSpPr>
          <p:nvPr>
            <p:ph type="sldNum" sz="quarter" idx="10"/>
          </p:nvPr>
        </p:nvSpPr>
        <p:spPr>
          <a:xfrm>
            <a:off x="8262226" y="5988465"/>
            <a:ext cx="653608" cy="620688"/>
          </a:xfrm>
          <a:prstGeom prst="ellipse">
            <a:avLst/>
          </a:prstGeom>
        </p:spPr>
        <p:txBody>
          <a:bodyPr vert="horz" lIns="91440" tIns="45720" rIns="91440" bIns="45720" rtlCol="0" anchor="ctr">
            <a:normAutofit fontScale="55000" lnSpcReduction="20000"/>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ヒラギノ角ゴ Pro W3" pitchFamily="84" charset="-128"/>
                <a:cs typeface="+mn-cs"/>
              </a:rPr>
              <a:t>  </a:t>
            </a:r>
            <a:fld id="{2565FA6D-D4C8-4C4C-AC4B-3269734D34D8}" type="slidenum">
              <a:rPr kumimoji="0" lang="en-US" sz="3500" b="0" i="0" u="none" strike="noStrike" kern="1200" cap="none" spc="0" normalizeH="0" baseline="0" noProof="0">
                <a:ln>
                  <a:noFill/>
                </a:ln>
                <a:solidFill>
                  <a:prstClr val="white"/>
                </a:solidFill>
                <a:effectLst/>
                <a:uLnTx/>
                <a:uFillTx/>
                <a:latin typeface="Arial"/>
                <a:ea typeface="ヒラギノ角ゴ Pro W3" pitchFamily="8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a:ea typeface="ヒラギノ角ゴ Pro W3" pitchFamily="84" charset="-128"/>
              <a:cs typeface="+mn-cs"/>
            </a:endParaRPr>
          </a:p>
        </p:txBody>
      </p:sp>
    </p:spTree>
    <p:extLst>
      <p:ext uri="{BB962C8B-B14F-4D97-AF65-F5344CB8AC3E}">
        <p14:creationId xmlns:p14="http://schemas.microsoft.com/office/powerpoint/2010/main" val="1896817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628650" y="4100804"/>
            <a:ext cx="3293268" cy="1907884"/>
          </a:xfrm>
        </p:spPr>
        <p:txBody>
          <a:bodyPr anchor="t">
            <a:normAutofit/>
          </a:bodyPr>
          <a:lstStyle/>
          <a:p>
            <a:r>
              <a:rPr lang="en-GB" sz="3500" dirty="0">
                <a:solidFill>
                  <a:schemeClr val="bg1"/>
                </a:solidFill>
              </a:rPr>
              <a:t>What is thalassaemia?</a:t>
            </a:r>
            <a:br>
              <a:rPr lang="en-GB" sz="3500" dirty="0">
                <a:solidFill>
                  <a:schemeClr val="bg1"/>
                </a:solidFill>
              </a:rPr>
            </a:br>
            <a:endParaRPr lang="en-GB" sz="3500" dirty="0">
              <a:solidFill>
                <a:schemeClr val="bg1"/>
              </a:solidFill>
            </a:endParaRPr>
          </a:p>
        </p:txBody>
      </p:sp>
      <p:pic>
        <p:nvPicPr>
          <p:cNvPr id="7" name="Picture 6" descr="Map&#10;&#10;Description automatically generated">
            <a:extLst>
              <a:ext uri="{FF2B5EF4-FFF2-40B4-BE49-F238E27FC236}">
                <a16:creationId xmlns:a16="http://schemas.microsoft.com/office/drawing/2014/main" id="{3FC2448D-12A7-7440-B2C7-CBC9D1B99DF5}"/>
              </a:ext>
            </a:extLst>
          </p:cNvPr>
          <p:cNvPicPr>
            <a:picLocks noChangeAspect="1"/>
          </p:cNvPicPr>
          <p:nvPr/>
        </p:nvPicPr>
        <p:blipFill rotWithShape="1">
          <a:blip r:embed="rId3">
            <a:extLst>
              <a:ext uri="{28A0092B-C50C-407E-A947-70E740481C1C}">
                <a14:useLocalDpi xmlns:a14="http://schemas.microsoft.com/office/drawing/2010/main" val="0"/>
              </a:ext>
            </a:extLst>
          </a:blip>
          <a:srcRect b="15025"/>
          <a:stretch/>
        </p:blipFill>
        <p:spPr>
          <a:xfrm>
            <a:off x="0" y="-203276"/>
            <a:ext cx="9143980" cy="3632276"/>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sp>
        <p:nvSpPr>
          <p:cNvPr id="4" name="Slide Number Placeholder 3"/>
          <p:cNvSpPr>
            <a:spLocks noGrp="1"/>
          </p:cNvSpPr>
          <p:nvPr>
            <p:ph type="sldNum" sz="quarter" idx="10"/>
          </p:nvPr>
        </p:nvSpPr>
        <p:spPr>
          <a:xfrm>
            <a:off x="6660232" y="5688987"/>
            <a:ext cx="1976437" cy="707886"/>
          </a:xfrm>
        </p:spPr>
        <p:txBody>
          <a:bodyPr>
            <a:normAutofit/>
          </a:bodyPr>
          <a:lstStyle/>
          <a:p>
            <a:pPr marL="531813" marR="0" lvl="0" indent="0" algn="l" defTabSz="914400" rtl="0" eaLnBrk="1" fontAlgn="base" latinLnBrk="0" hangingPunct="1">
              <a:lnSpc>
                <a:spcPct val="100000"/>
              </a:lnSpc>
              <a:spcBef>
                <a:spcPct val="0"/>
              </a:spcBef>
              <a:spcAft>
                <a:spcPts val="600"/>
              </a:spcAft>
              <a:buClrTx/>
              <a:buSzTx/>
              <a:buFontTx/>
              <a:buNone/>
              <a:tabLst/>
              <a:defRPr/>
            </a:pPr>
            <a:r>
              <a:rPr kumimoji="0" lang="en-US" sz="4200" b="0" i="0" u="none" strike="noStrike" kern="1200" cap="none" spc="0" normalizeH="0" baseline="0" noProof="0">
                <a:ln>
                  <a:noFill/>
                </a:ln>
                <a:solidFill>
                  <a:srgbClr val="FFFFFF"/>
                </a:solidFill>
                <a:effectLst/>
                <a:uLnTx/>
                <a:uFillTx/>
                <a:latin typeface="Arial" pitchFamily="84" charset="0"/>
                <a:ea typeface="ヒラギノ角ゴ Pro W3" pitchFamily="84" charset="-128"/>
              </a:rPr>
              <a:t>  </a:t>
            </a:r>
            <a:fld id="{2565FA6D-D4C8-4C4C-AC4B-3269734D34D8}" type="slidenum">
              <a:rPr kumimoji="0" lang="en-US" sz="4200" b="0" i="0" u="none" strike="noStrike" kern="1200" cap="none" spc="0" normalizeH="0" baseline="0" noProof="0">
                <a:ln>
                  <a:noFill/>
                </a:ln>
                <a:solidFill>
                  <a:srgbClr val="FFFFFF"/>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ts val="600"/>
                </a:spcAft>
                <a:buClrTx/>
                <a:buSzTx/>
                <a:buFontTx/>
                <a:buNone/>
                <a:tabLst/>
                <a:defRPr/>
              </a:pPr>
              <a:t>15</a:t>
            </a:fld>
            <a:endParaRPr kumimoji="0" lang="en-US" sz="4200" b="0" i="0" u="none" strike="noStrike" kern="1200" cap="none" spc="0" normalizeH="0" baseline="0" noProof="0">
              <a:ln>
                <a:noFill/>
              </a:ln>
              <a:solidFill>
                <a:srgbClr val="FFFFFF"/>
              </a:solidFill>
              <a:effectLst/>
              <a:uLnTx/>
              <a:uFillTx/>
              <a:latin typeface="Arial" pitchFamily="84" charset="0"/>
              <a:ea typeface="ヒラギノ角ゴ Pro W3" pitchFamily="84" charset="-128"/>
            </a:endParaRPr>
          </a:p>
        </p:txBody>
      </p:sp>
      <p:grpSp>
        <p:nvGrpSpPr>
          <p:cNvPr id="28" name="Group 27">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29" name="Freeform: Shape 28">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sp>
        <p:nvSpPr>
          <p:cNvPr id="3" name="Content Placeholder 2"/>
          <p:cNvSpPr>
            <a:spLocks noGrp="1"/>
          </p:cNvSpPr>
          <p:nvPr>
            <p:ph idx="1"/>
          </p:nvPr>
        </p:nvSpPr>
        <p:spPr>
          <a:xfrm>
            <a:off x="4245769" y="3752152"/>
            <a:ext cx="4269581" cy="1648849"/>
          </a:xfrm>
        </p:spPr>
        <p:txBody>
          <a:bodyPr>
            <a:normAutofit/>
          </a:bodyPr>
          <a:lstStyle/>
          <a:p>
            <a:pPr lvl="0">
              <a:spcAft>
                <a:spcPts val="600"/>
              </a:spcAft>
            </a:pPr>
            <a:r>
              <a:rPr lang="en-GB" sz="2100" b="1" dirty="0">
                <a:solidFill>
                  <a:schemeClr val="bg1">
                    <a:alpha val="80000"/>
                  </a:schemeClr>
                </a:solidFill>
              </a:rPr>
              <a:t>Thalassaemia</a:t>
            </a:r>
            <a:r>
              <a:rPr lang="en-GB" sz="2100" dirty="0">
                <a:solidFill>
                  <a:schemeClr val="bg1">
                    <a:alpha val="80000"/>
                  </a:schemeClr>
                </a:solidFill>
              </a:rPr>
              <a:t> is the name for a group of inherited conditions that affect the production of haemoglobin.</a:t>
            </a:r>
          </a:p>
          <a:p>
            <a:pPr lvl="0">
              <a:spcAft>
                <a:spcPts val="600"/>
              </a:spcAft>
            </a:pPr>
            <a:endParaRPr lang="en-GB" sz="2100" dirty="0">
              <a:solidFill>
                <a:schemeClr val="bg1">
                  <a:alpha val="80000"/>
                </a:schemeClr>
              </a:solidFill>
            </a:endParaRPr>
          </a:p>
          <a:p>
            <a:pPr lvl="0">
              <a:spcAft>
                <a:spcPts val="600"/>
              </a:spcAft>
            </a:pPr>
            <a:endParaRPr lang="en-GB" sz="2100" dirty="0">
              <a:solidFill>
                <a:schemeClr val="bg1">
                  <a:alpha val="80000"/>
                </a:schemeClr>
              </a:solidFill>
              <a:cs typeface="Arial" panose="020B0604020202020204" pitchFamily="34" charset="0"/>
            </a:endParaRPr>
          </a:p>
          <a:p>
            <a:pPr lvl="0">
              <a:spcAft>
                <a:spcPts val="600"/>
              </a:spcAft>
            </a:pPr>
            <a:endParaRPr lang="en-GB" sz="2100" dirty="0">
              <a:solidFill>
                <a:schemeClr val="bg1">
                  <a:alpha val="80000"/>
                </a:schemeClr>
              </a:solidFill>
              <a:cs typeface="Arial" panose="020B0604020202020204" pitchFamily="34" charset="0"/>
            </a:endParaRPr>
          </a:p>
          <a:p>
            <a:pPr lvl="0">
              <a:spcAft>
                <a:spcPts val="600"/>
              </a:spcAft>
            </a:pPr>
            <a:endParaRPr lang="en-GB" sz="2100" dirty="0">
              <a:solidFill>
                <a:schemeClr val="bg1">
                  <a:alpha val="80000"/>
                </a:schemeClr>
              </a:solidFill>
              <a:cs typeface="Arial" panose="020B0604020202020204" pitchFamily="34" charset="0"/>
            </a:endParaRPr>
          </a:p>
        </p:txBody>
      </p:sp>
      <p:sp>
        <p:nvSpPr>
          <p:cNvPr id="9" name="Rectangle 8">
            <a:extLst>
              <a:ext uri="{FF2B5EF4-FFF2-40B4-BE49-F238E27FC236}">
                <a16:creationId xmlns:a16="http://schemas.microsoft.com/office/drawing/2014/main" id="{20BC665D-81AF-1B4C-B9A8-89EF518DD9E8}"/>
              </a:ext>
            </a:extLst>
          </p:cNvPr>
          <p:cNvSpPr/>
          <p:nvPr/>
        </p:nvSpPr>
        <p:spPr>
          <a:xfrm>
            <a:off x="6444208" y="5688987"/>
            <a:ext cx="2520280" cy="9803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8" name="Slide Number Placeholder 3">
            <a:extLst>
              <a:ext uri="{FF2B5EF4-FFF2-40B4-BE49-F238E27FC236}">
                <a16:creationId xmlns:a16="http://schemas.microsoft.com/office/drawing/2014/main" id="{8CA69784-BB63-2648-9552-547BDA889758}"/>
              </a:ext>
            </a:extLst>
          </p:cNvPr>
          <p:cNvSpPr txBox="1">
            <a:spLocks/>
          </p:cNvSpPr>
          <p:nvPr/>
        </p:nvSpPr>
        <p:spPr>
          <a:xfrm>
            <a:off x="8388423" y="6237311"/>
            <a:ext cx="595987" cy="587279"/>
          </a:xfrm>
          <a:prstGeom prst="ellipse">
            <a:avLst/>
          </a:prstGeom>
          <a:solidFill>
            <a:schemeClr val="bg2"/>
          </a:solidFill>
        </p:spPr>
        <p:txBody>
          <a:bodyPr vert="horz" wrap="square" lIns="91440" tIns="45720" rIns="91440" bIns="45720" numCol="1" rtlCol="0" anchor="ctr" anchorCtr="0" compatLnSpc="1">
            <a:prstTxWarp prst="textNoShape">
              <a:avLst/>
            </a:prstTxWarp>
            <a:normAutofit fontScale="40000" lnSpcReduction="20000"/>
          </a:bodyPr>
          <a:lstStyle>
            <a:defPPr>
              <a:defRPr lang="en-US"/>
            </a:defPPr>
            <a:lvl1pPr algn="l" rtl="0" fontAlgn="base">
              <a:spcBef>
                <a:spcPct val="0"/>
              </a:spcBef>
              <a:spcAft>
                <a:spcPct val="0"/>
              </a:spcAft>
              <a:defRPr sz="1200" kern="1200">
                <a:solidFill>
                  <a:schemeClr val="bg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Arial"/>
                <a:ea typeface="ヒラギノ角ゴ Pro W3" pitchFamily="84" charset="-128"/>
                <a:cs typeface="+mn-cs"/>
              </a:rPr>
              <a:t>  </a:t>
            </a:r>
            <a:fld id="{2565FA6D-D4C8-4C4C-AC4B-3269734D34D8}" type="slidenum">
              <a:rPr kumimoji="0" lang="en-US" sz="3500" b="0" i="0" u="none" strike="noStrike" kern="1200" cap="none" spc="0" normalizeH="0" baseline="0" noProof="0" smtClean="0">
                <a:ln>
                  <a:noFill/>
                </a:ln>
                <a:solidFill>
                  <a:prstClr val="white"/>
                </a:solidFill>
                <a:effectLst/>
                <a:uLnTx/>
                <a:uFillTx/>
                <a:latin typeface="Arial"/>
                <a:ea typeface="ヒラギノ角ゴ Pro W3" pitchFamily="8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a:ea typeface="ヒラギノ角ゴ Pro W3" pitchFamily="84" charset="-128"/>
              <a:cs typeface="+mn-cs"/>
            </a:endParaRPr>
          </a:p>
        </p:txBody>
      </p:sp>
    </p:spTree>
    <p:extLst>
      <p:ext uri="{BB962C8B-B14F-4D97-AF65-F5344CB8AC3E}">
        <p14:creationId xmlns:p14="http://schemas.microsoft.com/office/powerpoint/2010/main" val="3199441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F969-92A1-AD43-A323-BC74C6B3A6C2}"/>
              </a:ext>
            </a:extLst>
          </p:cNvPr>
          <p:cNvSpPr>
            <a:spLocks noGrp="1"/>
          </p:cNvSpPr>
          <p:nvPr>
            <p:ph type="title"/>
          </p:nvPr>
        </p:nvSpPr>
        <p:spPr>
          <a:xfrm>
            <a:off x="580930" y="3520000"/>
            <a:ext cx="3784647" cy="1795803"/>
          </a:xfrm>
        </p:spPr>
        <p:txBody>
          <a:bodyPr vert="horz" lIns="91440" tIns="45720" rIns="91440" bIns="45720" rtlCol="0" anchor="b">
            <a:normAutofit/>
          </a:bodyPr>
          <a:lstStyle/>
          <a:p>
            <a:pPr eaLnBrk="1" hangingPunct="1">
              <a:lnSpc>
                <a:spcPct val="90000"/>
              </a:lnSpc>
            </a:pPr>
            <a:r>
              <a:rPr lang="en-US" sz="4200" kern="1200">
                <a:solidFill>
                  <a:schemeClr val="tx1"/>
                </a:solidFill>
                <a:latin typeface="+mj-lt"/>
                <a:ea typeface="+mj-ea"/>
                <a:cs typeface="+mj-cs"/>
              </a:rPr>
              <a:t>Life with thalassaemia</a:t>
            </a:r>
          </a:p>
        </p:txBody>
      </p:sp>
      <p:pic>
        <p:nvPicPr>
          <p:cNvPr id="24" name="Picture 23" descr="A person standing in front of a city skyline&#10;&#10;Description automatically generated with low confidence">
            <a:extLst>
              <a:ext uri="{FF2B5EF4-FFF2-40B4-BE49-F238E27FC236}">
                <a16:creationId xmlns:a16="http://schemas.microsoft.com/office/drawing/2014/main" id="{4BFCFB18-C435-A04B-862B-A4DB2492AC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219" r="3552" b="1"/>
          <a:stretch/>
        </p:blipFill>
        <p:spPr>
          <a:xfrm>
            <a:off x="3" y="881953"/>
            <a:ext cx="2748621" cy="2310286"/>
          </a:xfrm>
          <a:prstGeom prst="rect">
            <a:avLst/>
          </a:prstGeom>
        </p:spPr>
      </p:pic>
      <p:sp>
        <p:nvSpPr>
          <p:cNvPr id="108" name="Freeform: Shape 107">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343972" y="451044"/>
            <a:ext cx="1731437"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7" name="Picture 6" descr="A picture containing text, child&#10;&#10;Description automatically generated">
            <a:extLst>
              <a:ext uri="{FF2B5EF4-FFF2-40B4-BE49-F238E27FC236}">
                <a16:creationId xmlns:a16="http://schemas.microsoft.com/office/drawing/2014/main" id="{5BAC4472-6CE0-3B4A-B6BF-15F4E8E6C3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582" r="-3" b="38328"/>
          <a:stretch/>
        </p:blipFill>
        <p:spPr>
          <a:xfrm>
            <a:off x="3145870" y="4539"/>
            <a:ext cx="3038933" cy="3192239"/>
          </a:xfrm>
          <a:prstGeom prst="rect">
            <a:avLst/>
          </a:prstGeom>
        </p:spPr>
      </p:pic>
      <p:pic>
        <p:nvPicPr>
          <p:cNvPr id="18" name="Picture 17" descr="A picture containing person, indoor, crowd&#10;&#10;Description automatically generated">
            <a:extLst>
              <a:ext uri="{FF2B5EF4-FFF2-40B4-BE49-F238E27FC236}">
                <a16:creationId xmlns:a16="http://schemas.microsoft.com/office/drawing/2014/main" id="{73D8E476-2BAE-0E49-B258-A612574183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20" r="15813" b="8"/>
          <a:stretch/>
        </p:blipFill>
        <p:spPr>
          <a:xfrm>
            <a:off x="6250000" y="980728"/>
            <a:ext cx="2339292" cy="1724777"/>
          </a:xfrm>
          <a:prstGeom prst="rect">
            <a:avLst/>
          </a:prstGeom>
        </p:spPr>
      </p:pic>
      <p:sp>
        <p:nvSpPr>
          <p:cNvPr id="110" name="Freeform: Shape 109">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7100232" y="434000"/>
            <a:ext cx="1731438"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112" name="Straight Connector 111">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800" y="5377218"/>
            <a:ext cx="3290816"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7" name="Picture 26" descr="A person wearing a dress&#10;&#10;Description automatically generated with medium confidence">
            <a:extLst>
              <a:ext uri="{FF2B5EF4-FFF2-40B4-BE49-F238E27FC236}">
                <a16:creationId xmlns:a16="http://schemas.microsoft.com/office/drawing/2014/main" id="{09E61399-855A-D84B-AE56-020B3C584F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7611" b="-1"/>
          <a:stretch/>
        </p:blipFill>
        <p:spPr>
          <a:xfrm>
            <a:off x="4211960" y="3338001"/>
            <a:ext cx="2020413" cy="3269760"/>
          </a:xfrm>
          <a:prstGeom prst="rect">
            <a:avLst/>
          </a:prstGeom>
        </p:spPr>
      </p:pic>
      <p:pic>
        <p:nvPicPr>
          <p:cNvPr id="22" name="Picture 21" descr="A person in a graduation gown and gown holding a diploma&#10;&#10;Description automatically generated with low confidence">
            <a:extLst>
              <a:ext uri="{FF2B5EF4-FFF2-40B4-BE49-F238E27FC236}">
                <a16:creationId xmlns:a16="http://schemas.microsoft.com/office/drawing/2014/main" id="{FDDDD3BB-5106-1849-9A48-9B59CC60C9A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0663" r="3983" b="4"/>
          <a:stretch/>
        </p:blipFill>
        <p:spPr>
          <a:xfrm>
            <a:off x="6706439" y="3042451"/>
            <a:ext cx="2335986" cy="2750899"/>
          </a:xfrm>
          <a:prstGeom prst="rect">
            <a:avLst/>
          </a:prstGeom>
        </p:spPr>
      </p:pic>
      <p:sp>
        <p:nvSpPr>
          <p:cNvPr id="114"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357624" y="2919002"/>
            <a:ext cx="1893804"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
        <p:nvSpPr>
          <p:cNvPr id="4" name="Slide Number Placeholder 3">
            <a:extLst>
              <a:ext uri="{FF2B5EF4-FFF2-40B4-BE49-F238E27FC236}">
                <a16:creationId xmlns:a16="http://schemas.microsoft.com/office/drawing/2014/main" id="{F5A74AB9-94A7-9A41-97DF-F7489C86C791}"/>
              </a:ext>
            </a:extLst>
          </p:cNvPr>
          <p:cNvSpPr>
            <a:spLocks noGrp="1"/>
          </p:cNvSpPr>
          <p:nvPr>
            <p:ph type="sldNum" sz="quarter" idx="10"/>
          </p:nvPr>
        </p:nvSpPr>
        <p:spPr>
          <a:xfrm>
            <a:off x="8330803" y="6203903"/>
            <a:ext cx="653608" cy="620688"/>
          </a:xfrm>
          <a:prstGeom prst="ellipse">
            <a:avLst/>
          </a:prstGeom>
        </p:spPr>
        <p:txBody>
          <a:bodyPr vert="horz" lIns="91440" tIns="45720" rIns="91440" bIns="45720" rtlCol="0" anchor="ctr">
            <a:normAutofit fontScale="55000" lnSpcReduction="20000"/>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ヒラギノ角ゴ Pro W3" pitchFamily="84" charset="-128"/>
                <a:cs typeface="+mn-cs"/>
              </a:rPr>
              <a:t>  </a:t>
            </a:r>
            <a:fld id="{2565FA6D-D4C8-4C4C-AC4B-3269734D34D8}" type="slidenum">
              <a:rPr kumimoji="0" lang="en-US" sz="3500" b="0" i="0" u="none" strike="noStrike" kern="1200" cap="none" spc="0" normalizeH="0" baseline="0" noProof="0">
                <a:ln>
                  <a:noFill/>
                </a:ln>
                <a:solidFill>
                  <a:prstClr val="white"/>
                </a:solidFill>
                <a:effectLst/>
                <a:uLnTx/>
                <a:uFillTx/>
                <a:latin typeface="Arial"/>
                <a:ea typeface="ヒラギノ角ゴ Pro W3" pitchFamily="8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16</a:t>
            </a:fld>
            <a:endParaRPr kumimoji="0" lang="en-US" sz="1000" b="0" i="0" u="none" strike="noStrike" kern="1200" cap="none" spc="0" normalizeH="0" baseline="0" noProof="0" dirty="0">
              <a:ln>
                <a:noFill/>
              </a:ln>
              <a:solidFill>
                <a:prstClr val="white"/>
              </a:solidFill>
              <a:effectLst/>
              <a:uLnTx/>
              <a:uFillTx/>
              <a:latin typeface="Arial"/>
              <a:ea typeface="ヒラギノ角ゴ Pro W3" pitchFamily="84" charset="-128"/>
              <a:cs typeface="+mn-cs"/>
            </a:endParaRPr>
          </a:p>
        </p:txBody>
      </p:sp>
      <p:pic>
        <p:nvPicPr>
          <p:cNvPr id="13" name="Picture 12" descr="A person standing in front of a city skyline&#10;&#10;Description automatically generated with low confidence">
            <a:extLst>
              <a:ext uri="{FF2B5EF4-FFF2-40B4-BE49-F238E27FC236}">
                <a16:creationId xmlns:a16="http://schemas.microsoft.com/office/drawing/2014/main" id="{95034035-2154-4B1B-B910-6C792D7EC3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219" r="3552" b="1"/>
          <a:stretch/>
        </p:blipFill>
        <p:spPr>
          <a:xfrm>
            <a:off x="-58011" y="885425"/>
            <a:ext cx="2748621" cy="2310286"/>
          </a:xfrm>
          <a:prstGeom prst="rect">
            <a:avLst/>
          </a:prstGeom>
        </p:spPr>
      </p:pic>
      <p:pic>
        <p:nvPicPr>
          <p:cNvPr id="14" name="Picture 13" descr="A picture containing text, child&#10;&#10;Description automatically generated">
            <a:extLst>
              <a:ext uri="{FF2B5EF4-FFF2-40B4-BE49-F238E27FC236}">
                <a16:creationId xmlns:a16="http://schemas.microsoft.com/office/drawing/2014/main" id="{B19C8BEB-2385-411E-A73C-07BACFF017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582" r="-3" b="38328"/>
          <a:stretch/>
        </p:blipFill>
        <p:spPr>
          <a:xfrm>
            <a:off x="3087856" y="8011"/>
            <a:ext cx="3038933" cy="3192239"/>
          </a:xfrm>
          <a:prstGeom prst="rect">
            <a:avLst/>
          </a:prstGeom>
        </p:spPr>
      </p:pic>
      <p:pic>
        <p:nvPicPr>
          <p:cNvPr id="15" name="Picture 14" descr="A picture containing person, indoor, crowd&#10;&#10;Description automatically generated">
            <a:extLst>
              <a:ext uri="{FF2B5EF4-FFF2-40B4-BE49-F238E27FC236}">
                <a16:creationId xmlns:a16="http://schemas.microsoft.com/office/drawing/2014/main" id="{3B8216FB-21B2-4BA9-AF46-85D137F386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20" r="15813" b="8"/>
          <a:stretch/>
        </p:blipFill>
        <p:spPr>
          <a:xfrm>
            <a:off x="6191986" y="984200"/>
            <a:ext cx="2339292" cy="1724777"/>
          </a:xfrm>
          <a:prstGeom prst="rect">
            <a:avLst/>
          </a:prstGeom>
        </p:spPr>
      </p:pic>
      <p:pic>
        <p:nvPicPr>
          <p:cNvPr id="16" name="Picture 15" descr="A person in a graduation gown and gown holding a diploma&#10;&#10;Description automatically generated with low confidence">
            <a:extLst>
              <a:ext uri="{FF2B5EF4-FFF2-40B4-BE49-F238E27FC236}">
                <a16:creationId xmlns:a16="http://schemas.microsoft.com/office/drawing/2014/main" id="{106303DA-C7DC-409D-A13D-67B1405B059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0663" r="3983" b="4"/>
          <a:stretch/>
        </p:blipFill>
        <p:spPr>
          <a:xfrm>
            <a:off x="6648425" y="3045923"/>
            <a:ext cx="2335986" cy="2750899"/>
          </a:xfrm>
          <a:prstGeom prst="rect">
            <a:avLst/>
          </a:prstGeom>
        </p:spPr>
      </p:pic>
    </p:spTree>
    <p:extLst>
      <p:ext uri="{BB962C8B-B14F-4D97-AF65-F5344CB8AC3E}">
        <p14:creationId xmlns:p14="http://schemas.microsoft.com/office/powerpoint/2010/main" val="73079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24F1F9-81C3-C04D-B017-330F8F5A8A15}"/>
              </a:ext>
            </a:extLst>
          </p:cNvPr>
          <p:cNvSpPr>
            <a:spLocks noGrp="1"/>
          </p:cNvSpPr>
          <p:nvPr>
            <p:ph type="title"/>
          </p:nvPr>
        </p:nvSpPr>
        <p:spPr>
          <a:xfrm>
            <a:off x="3452601" y="4741948"/>
            <a:ext cx="5122140" cy="862031"/>
          </a:xfrm>
        </p:spPr>
        <p:txBody>
          <a:bodyPr vert="horz" lIns="91440" tIns="45720" rIns="91440" bIns="45720" rtlCol="0" anchor="b">
            <a:normAutofit/>
          </a:bodyPr>
          <a:lstStyle/>
          <a:p>
            <a:pPr eaLnBrk="1" hangingPunct="1">
              <a:lnSpc>
                <a:spcPct val="90000"/>
              </a:lnSpc>
            </a:pPr>
            <a:r>
              <a:rPr lang="en-US" sz="3500" dirty="0">
                <a:solidFill>
                  <a:srgbClr val="FFFFFF"/>
                </a:solidFill>
                <a:latin typeface="+mj-lt"/>
                <a:ea typeface="+mj-ea"/>
                <a:cs typeface="+mj-cs"/>
              </a:rPr>
              <a:t>Not so invincible anymore</a:t>
            </a:r>
            <a:endParaRPr lang="en-US" sz="3500" kern="1200" dirty="0">
              <a:solidFill>
                <a:srgbClr val="FFFFFF"/>
              </a:solidFill>
              <a:latin typeface="+mj-lt"/>
              <a:ea typeface="+mj-ea"/>
              <a:cs typeface="+mj-cs"/>
            </a:endParaRPr>
          </a:p>
        </p:txBody>
      </p:sp>
      <p:pic>
        <p:nvPicPr>
          <p:cNvPr id="15" name="Picture 14" descr="A picture containing indoor&#10;&#10;Description automatically generated">
            <a:extLst>
              <a:ext uri="{FF2B5EF4-FFF2-40B4-BE49-F238E27FC236}">
                <a16:creationId xmlns:a16="http://schemas.microsoft.com/office/drawing/2014/main" id="{07D3E288-D1BD-F649-A211-88CCE7E966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12" r="-5" b="35007"/>
          <a:stretch/>
        </p:blipFill>
        <p:spPr>
          <a:xfrm>
            <a:off x="238227" y="321734"/>
            <a:ext cx="2848177" cy="2010551"/>
          </a:xfrm>
          <a:prstGeom prst="rect">
            <a:avLst/>
          </a:prstGeom>
        </p:spPr>
      </p:pic>
      <p:pic>
        <p:nvPicPr>
          <p:cNvPr id="7" name="Content Placeholder 6" descr="A picture containing person, indoor&#10;&#10;Description automatically generated">
            <a:extLst>
              <a:ext uri="{FF2B5EF4-FFF2-40B4-BE49-F238E27FC236}">
                <a16:creationId xmlns:a16="http://schemas.microsoft.com/office/drawing/2014/main" id="{18F18CFF-9DFA-094F-ABB9-ACAC2515869D}"/>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t="4971" r="-3" b="2758"/>
          <a:stretch/>
        </p:blipFill>
        <p:spPr>
          <a:xfrm rot="5400000">
            <a:off x="2518801" y="954841"/>
            <a:ext cx="4111323" cy="2845104"/>
          </a:xfrm>
          <a:prstGeom prst="rect">
            <a:avLst/>
          </a:prstGeom>
        </p:spPr>
      </p:pic>
      <p:pic>
        <p:nvPicPr>
          <p:cNvPr id="13" name="Picture 12" descr="A close - up of a needle on a person's arm&#10;&#10;Description automatically generated with medium confidence">
            <a:extLst>
              <a:ext uri="{FF2B5EF4-FFF2-40B4-BE49-F238E27FC236}">
                <a16:creationId xmlns:a16="http://schemas.microsoft.com/office/drawing/2014/main" id="{B1921ACD-5EF1-A64F-B8A3-CC5E82BAAE3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 b="8922"/>
          <a:stretch/>
        </p:blipFill>
        <p:spPr>
          <a:xfrm>
            <a:off x="6064632" y="321733"/>
            <a:ext cx="2848488" cy="2010552"/>
          </a:xfrm>
          <a:prstGeom prst="rect">
            <a:avLst/>
          </a:prstGeom>
        </p:spPr>
      </p:pic>
      <p:pic>
        <p:nvPicPr>
          <p:cNvPr id="9" name="Picture 8" descr="A close up of a hand&#10;&#10;Description automatically generated with medium confidence">
            <a:extLst>
              <a:ext uri="{FF2B5EF4-FFF2-40B4-BE49-F238E27FC236}">
                <a16:creationId xmlns:a16="http://schemas.microsoft.com/office/drawing/2014/main" id="{97C79943-8DC5-164F-AEDB-0427A4C631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39" r="-2" b="25302"/>
          <a:stretch/>
        </p:blipFill>
        <p:spPr>
          <a:xfrm>
            <a:off x="238225" y="2422097"/>
            <a:ext cx="2846070" cy="2013804"/>
          </a:xfrm>
          <a:prstGeom prst="rect">
            <a:avLst/>
          </a:prstGeom>
        </p:spPr>
      </p:pic>
      <p:pic>
        <p:nvPicPr>
          <p:cNvPr id="11" name="Picture 10" descr="A collage of a person&#10;&#10;Description automatically generated with medium confidence">
            <a:extLst>
              <a:ext uri="{FF2B5EF4-FFF2-40B4-BE49-F238E27FC236}">
                <a16:creationId xmlns:a16="http://schemas.microsoft.com/office/drawing/2014/main" id="{F77421BD-9896-3B47-BF13-1509259F998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4036" r="-3" b="25716"/>
          <a:stretch/>
        </p:blipFill>
        <p:spPr>
          <a:xfrm>
            <a:off x="6062214" y="2431705"/>
            <a:ext cx="2848487" cy="2000947"/>
          </a:xfrm>
          <a:prstGeom prst="rect">
            <a:avLst/>
          </a:prstGeom>
        </p:spPr>
      </p:pic>
      <p:pic>
        <p:nvPicPr>
          <p:cNvPr id="21" name="Picture 20" descr="A person with her eyes closed&#10;&#10;Description automatically generated with low confidence">
            <a:extLst>
              <a:ext uri="{FF2B5EF4-FFF2-40B4-BE49-F238E27FC236}">
                <a16:creationId xmlns:a16="http://schemas.microsoft.com/office/drawing/2014/main" id="{9BD98C93-6571-7842-8C47-39C8CCF663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0389" r="4" b="15395"/>
          <a:stretch/>
        </p:blipFill>
        <p:spPr>
          <a:xfrm>
            <a:off x="238225" y="4525716"/>
            <a:ext cx="2846070" cy="2010551"/>
          </a:xfrm>
          <a:prstGeom prst="rect">
            <a:avLst/>
          </a:prstGeom>
        </p:spPr>
      </p:pic>
      <p:cxnSp>
        <p:nvCxnSpPr>
          <p:cNvPr id="28" name="Straight Connector 2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482B72E-AD5B-DD49-B969-97E1E1884BDA}"/>
              </a:ext>
            </a:extLst>
          </p:cNvPr>
          <p:cNvSpPr>
            <a:spLocks noGrp="1"/>
          </p:cNvSpPr>
          <p:nvPr>
            <p:ph type="ftr" sz="quarter" idx="11"/>
          </p:nvPr>
        </p:nvSpPr>
        <p:spPr>
          <a:xfrm>
            <a:off x="2737184" y="6536267"/>
            <a:ext cx="3669631" cy="306928"/>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Thal</a:t>
            </a:r>
            <a:r>
              <a:rPr lang="en-US" sz="1000" dirty="0" err="1">
                <a:solidFill>
                  <a:prstClr val="black">
                    <a:lumMod val="75000"/>
                    <a:lumOff val="25000"/>
                  </a:prstClr>
                </a:solidFill>
                <a:latin typeface="Arial"/>
              </a:rPr>
              <a:t>assaemia</a:t>
            </a:r>
            <a:r>
              <a:rPr lang="en-US" sz="1000" dirty="0">
                <a:solidFill>
                  <a:prstClr val="black">
                    <a:lumMod val="75000"/>
                    <a:lumOff val="25000"/>
                  </a:prstClr>
                </a:solidFill>
                <a:latin typeface="Arial"/>
              </a:rPr>
              <a:t> and I </a:t>
            </a:r>
            <a:endParaRPr kumimoji="0" lang="en-US" sz="10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24" name="Slide Number Placeholder 3">
            <a:extLst>
              <a:ext uri="{FF2B5EF4-FFF2-40B4-BE49-F238E27FC236}">
                <a16:creationId xmlns:a16="http://schemas.microsoft.com/office/drawing/2014/main" id="{92275423-3612-FE4B-B87F-F521CE7AAFA0}"/>
              </a:ext>
            </a:extLst>
          </p:cNvPr>
          <p:cNvSpPr>
            <a:spLocks noGrp="1"/>
          </p:cNvSpPr>
          <p:nvPr>
            <p:ph type="sldNum" sz="quarter" idx="10"/>
          </p:nvPr>
        </p:nvSpPr>
        <p:spPr>
          <a:xfrm>
            <a:off x="8330803" y="6203903"/>
            <a:ext cx="653608" cy="620688"/>
          </a:xfrm>
          <a:prstGeom prst="ellipse">
            <a:avLst/>
          </a:prstGeom>
        </p:spPr>
        <p:txBody>
          <a:bodyPr vert="horz" lIns="91440" tIns="45720" rIns="91440" bIns="45720" rtlCol="0" anchor="ctr">
            <a:normAutofit fontScale="55000" lnSpcReduction="20000"/>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ヒラギノ角ゴ Pro W3" pitchFamily="84" charset="-128"/>
                <a:cs typeface="+mn-cs"/>
              </a:rPr>
              <a:t>  </a:t>
            </a:r>
            <a:fld id="{2565FA6D-D4C8-4C4C-AC4B-3269734D34D8}" type="slidenum">
              <a:rPr kumimoji="0" lang="en-US" sz="3500" b="0" i="0" u="none" strike="noStrike" kern="1200" cap="none" spc="0" normalizeH="0" baseline="0" noProof="0">
                <a:ln>
                  <a:noFill/>
                </a:ln>
                <a:solidFill>
                  <a:prstClr val="white"/>
                </a:solidFill>
                <a:effectLst/>
                <a:uLnTx/>
                <a:uFillTx/>
                <a:latin typeface="Arial"/>
                <a:ea typeface="ヒラギノ角ゴ Pro W3" pitchFamily="8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17</a:t>
            </a:fld>
            <a:endParaRPr kumimoji="0" lang="en-US" sz="1000" b="0" i="0" u="none" strike="noStrike" kern="1200" cap="none" spc="0" normalizeH="0" baseline="0" noProof="0" dirty="0">
              <a:ln>
                <a:noFill/>
              </a:ln>
              <a:solidFill>
                <a:prstClr val="white"/>
              </a:solidFill>
              <a:effectLst/>
              <a:uLnTx/>
              <a:uFillTx/>
              <a:latin typeface="Arial"/>
              <a:ea typeface="ヒラギノ角ゴ Pro W3" pitchFamily="84" charset="-128"/>
              <a:cs typeface="+mn-cs"/>
            </a:endParaRPr>
          </a:p>
        </p:txBody>
      </p:sp>
      <p:pic>
        <p:nvPicPr>
          <p:cNvPr id="14" name="Picture 13" descr="A picture containing indoor&#10;&#10;Description automatically generated">
            <a:extLst>
              <a:ext uri="{FF2B5EF4-FFF2-40B4-BE49-F238E27FC236}">
                <a16:creationId xmlns:a16="http://schemas.microsoft.com/office/drawing/2014/main" id="{FCA384FF-A5CF-471D-BE1F-6F0D1BDBF66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10812" r="-5" b="35007"/>
          <a:stretch/>
        </p:blipFill>
        <p:spPr>
          <a:xfrm>
            <a:off x="260027" y="321734"/>
            <a:ext cx="2848177" cy="2010551"/>
          </a:xfrm>
          <a:prstGeom prst="rect">
            <a:avLst/>
          </a:prstGeom>
        </p:spPr>
      </p:pic>
      <p:pic>
        <p:nvPicPr>
          <p:cNvPr id="16" name="Picture 15" descr="A close up of a hand&#10;&#10;Description automatically generated with medium confidence">
            <a:extLst>
              <a:ext uri="{FF2B5EF4-FFF2-40B4-BE49-F238E27FC236}">
                <a16:creationId xmlns:a16="http://schemas.microsoft.com/office/drawing/2014/main" id="{E0A9572F-74FC-45AC-A0C8-8BC375A1529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3939" r="-2" b="25302"/>
          <a:stretch/>
        </p:blipFill>
        <p:spPr>
          <a:xfrm>
            <a:off x="260025" y="2422097"/>
            <a:ext cx="2846070" cy="2013804"/>
          </a:xfrm>
          <a:prstGeom prst="rect">
            <a:avLst/>
          </a:prstGeom>
        </p:spPr>
      </p:pic>
      <p:pic>
        <p:nvPicPr>
          <p:cNvPr id="17" name="Picture 16" descr="A person with her eyes closed&#10;&#10;Description automatically generated with low confidence">
            <a:extLst>
              <a:ext uri="{FF2B5EF4-FFF2-40B4-BE49-F238E27FC236}">
                <a16:creationId xmlns:a16="http://schemas.microsoft.com/office/drawing/2014/main" id="{D394AEC1-E2FD-487E-9B0D-42DCD31AD27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30389" r="4" b="15395"/>
          <a:stretch/>
        </p:blipFill>
        <p:spPr>
          <a:xfrm>
            <a:off x="260025" y="4525716"/>
            <a:ext cx="2846070" cy="2010551"/>
          </a:xfrm>
          <a:prstGeom prst="rect">
            <a:avLst/>
          </a:prstGeom>
        </p:spPr>
      </p:pic>
    </p:spTree>
    <p:extLst>
      <p:ext uri="{BB962C8B-B14F-4D97-AF65-F5344CB8AC3E}">
        <p14:creationId xmlns:p14="http://schemas.microsoft.com/office/powerpoint/2010/main" val="2759625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9B06A6-211C-43A2-8278-A81EAAD3A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333CEE56-E85F-4F4D-ABDB-0F0424AED6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group of people posing for a photo&#10;&#10;Description automatically generated">
            <a:extLst>
              <a:ext uri="{FF2B5EF4-FFF2-40B4-BE49-F238E27FC236}">
                <a16:creationId xmlns:a16="http://schemas.microsoft.com/office/drawing/2014/main" id="{CEBA796B-9ED2-1143-965D-CE3D1FDEE4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300" y="1092200"/>
            <a:ext cx="3733800" cy="2781300"/>
          </a:xfrm>
          <a:prstGeom prst="rect">
            <a:avLst/>
          </a:prstGeom>
        </p:spPr>
      </p:pic>
      <p:pic>
        <p:nvPicPr>
          <p:cNvPr id="7" name="Picture 6" descr="A picture containing text, person, indoor, window&#10;&#10;Description automatically generated">
            <a:extLst>
              <a:ext uri="{FF2B5EF4-FFF2-40B4-BE49-F238E27FC236}">
                <a16:creationId xmlns:a16="http://schemas.microsoft.com/office/drawing/2014/main" id="{36E1F0C4-9B4A-A744-9D79-8E289DA6A8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2300" y="1092200"/>
            <a:ext cx="4114800" cy="2781300"/>
          </a:xfrm>
          <a:prstGeom prst="rect">
            <a:avLst/>
          </a:prstGeom>
        </p:spPr>
      </p:pic>
      <p:sp>
        <p:nvSpPr>
          <p:cNvPr id="2" name="Title 1">
            <a:extLst>
              <a:ext uri="{FF2B5EF4-FFF2-40B4-BE49-F238E27FC236}">
                <a16:creationId xmlns:a16="http://schemas.microsoft.com/office/drawing/2014/main" id="{4915512E-72E4-D240-B800-061999185D42}"/>
              </a:ext>
            </a:extLst>
          </p:cNvPr>
          <p:cNvSpPr>
            <a:spLocks noGrp="1"/>
          </p:cNvSpPr>
          <p:nvPr>
            <p:ph type="title"/>
          </p:nvPr>
        </p:nvSpPr>
        <p:spPr>
          <a:xfrm>
            <a:off x="630382" y="4747491"/>
            <a:ext cx="5467023" cy="1273806"/>
          </a:xfrm>
        </p:spPr>
        <p:txBody>
          <a:bodyPr anchor="b">
            <a:normAutofit/>
          </a:bodyPr>
          <a:lstStyle/>
          <a:p>
            <a:r>
              <a:rPr lang="en-US">
                <a:solidFill>
                  <a:schemeClr val="bg1"/>
                </a:solidFill>
              </a:rPr>
              <a:t>My role within UKTS AND NHSSCTSP</a:t>
            </a:r>
          </a:p>
        </p:txBody>
      </p:sp>
      <p:sp>
        <p:nvSpPr>
          <p:cNvPr id="5" name="Footer Placeholder 4">
            <a:extLst>
              <a:ext uri="{FF2B5EF4-FFF2-40B4-BE49-F238E27FC236}">
                <a16:creationId xmlns:a16="http://schemas.microsoft.com/office/drawing/2014/main" id="{11F8AA1D-B5D2-514D-BD03-F271B4873F4F}"/>
              </a:ext>
            </a:extLst>
          </p:cNvPr>
          <p:cNvSpPr>
            <a:spLocks noGrp="1"/>
          </p:cNvSpPr>
          <p:nvPr>
            <p:ph type="ftr" sz="quarter" idx="11"/>
          </p:nvPr>
        </p:nvSpPr>
        <p:spPr>
          <a:xfrm>
            <a:off x="3028950" y="6356350"/>
            <a:ext cx="3086100" cy="365125"/>
          </a:xfrm>
        </p:spPr>
        <p:txBody>
          <a:bodyPr>
            <a:normAutofit/>
          </a:bodyPr>
          <a:lstStyle/>
          <a:p>
            <a:pPr marL="173038"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err="1">
                <a:ln>
                  <a:noFill/>
                </a:ln>
                <a:solidFill>
                  <a:prstClr val="white">
                    <a:alpha val="80000"/>
                  </a:prstClr>
                </a:solidFill>
                <a:effectLst/>
                <a:uLnTx/>
                <a:uFillTx/>
                <a:latin typeface="Arial" pitchFamily="34" charset="0"/>
                <a:ea typeface="+mn-ea"/>
                <a:cs typeface="+mn-cs"/>
              </a:rPr>
              <a:t>Thalassaemia</a:t>
            </a:r>
            <a:r>
              <a:rPr kumimoji="0" lang="en-US" sz="1000" b="0" i="0" u="none" strike="noStrike" kern="1200" cap="none" spc="0" normalizeH="0" baseline="0" noProof="0" dirty="0">
                <a:ln>
                  <a:noFill/>
                </a:ln>
                <a:solidFill>
                  <a:prstClr val="white">
                    <a:alpha val="80000"/>
                  </a:prstClr>
                </a:solidFill>
                <a:effectLst/>
                <a:uLnTx/>
                <a:uFillTx/>
                <a:latin typeface="Arial" pitchFamily="34" charset="0"/>
                <a:ea typeface="+mn-ea"/>
                <a:cs typeface="+mn-cs"/>
              </a:rPr>
              <a:t> and </a:t>
            </a:r>
            <a:r>
              <a:rPr lang="en-US" sz="1000" dirty="0">
                <a:solidFill>
                  <a:prstClr val="white">
                    <a:alpha val="80000"/>
                  </a:prstClr>
                </a:solidFill>
              </a:rPr>
              <a:t>I</a:t>
            </a:r>
            <a:endParaRPr kumimoji="0" lang="en-US" sz="1000" b="0" i="0" u="none" strike="noStrike" kern="1200" cap="none" spc="0" normalizeH="0" baseline="0" noProof="0" dirty="0">
              <a:ln>
                <a:noFill/>
              </a:ln>
              <a:solidFill>
                <a:prstClr val="white">
                  <a:alpha val="80000"/>
                </a:prstClr>
              </a:solidFill>
              <a:effectLst/>
              <a:uLnTx/>
              <a:uFillTx/>
              <a:latin typeface="Arial" pitchFamily="34" charset="0"/>
              <a:ea typeface="+mn-ea"/>
              <a:cs typeface="+mn-cs"/>
            </a:endParaRPr>
          </a:p>
        </p:txBody>
      </p:sp>
      <p:sp>
        <p:nvSpPr>
          <p:cNvPr id="12" name="Slide Number Placeholder 3">
            <a:extLst>
              <a:ext uri="{FF2B5EF4-FFF2-40B4-BE49-F238E27FC236}">
                <a16:creationId xmlns:a16="http://schemas.microsoft.com/office/drawing/2014/main" id="{16847B17-3867-1848-8C15-5857378DF960}"/>
              </a:ext>
            </a:extLst>
          </p:cNvPr>
          <p:cNvSpPr>
            <a:spLocks noGrp="1"/>
          </p:cNvSpPr>
          <p:nvPr>
            <p:ph type="sldNum" sz="quarter" idx="10"/>
          </p:nvPr>
        </p:nvSpPr>
        <p:spPr>
          <a:xfrm>
            <a:off x="8330803" y="6203903"/>
            <a:ext cx="653608" cy="620688"/>
          </a:xfrm>
          <a:prstGeom prst="ellipse">
            <a:avLst/>
          </a:prstGeom>
        </p:spPr>
        <p:txBody>
          <a:bodyPr vert="horz" lIns="91440" tIns="45720" rIns="91440" bIns="45720" rtlCol="0" anchor="ctr">
            <a:normAutofit fontScale="55000" lnSpcReduction="20000"/>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ヒラギノ角ゴ Pro W3" pitchFamily="84" charset="-128"/>
                <a:cs typeface="+mn-cs"/>
              </a:rPr>
              <a:t>  </a:t>
            </a:r>
            <a:fld id="{2565FA6D-D4C8-4C4C-AC4B-3269734D34D8}" type="slidenum">
              <a:rPr kumimoji="0" lang="en-US" sz="3500" b="0" i="0" u="none" strike="noStrike" kern="1200" cap="none" spc="0" normalizeH="0" baseline="0" noProof="0">
                <a:ln>
                  <a:noFill/>
                </a:ln>
                <a:solidFill>
                  <a:prstClr val="white"/>
                </a:solidFill>
                <a:effectLst/>
                <a:uLnTx/>
                <a:uFillTx/>
                <a:latin typeface="Arial"/>
                <a:ea typeface="ヒラギノ角ゴ Pro W3" pitchFamily="8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a:ea typeface="ヒラギノ角ゴ Pro W3" pitchFamily="84" charset="-128"/>
              <a:cs typeface="+mn-cs"/>
            </a:endParaRPr>
          </a:p>
        </p:txBody>
      </p:sp>
    </p:spTree>
    <p:extLst>
      <p:ext uri="{BB962C8B-B14F-4D97-AF65-F5344CB8AC3E}">
        <p14:creationId xmlns:p14="http://schemas.microsoft.com/office/powerpoint/2010/main" val="3442834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068960"/>
            <a:ext cx="7633648" cy="1724503"/>
          </a:xfrm>
        </p:spPr>
        <p:txBody>
          <a:bodyPr/>
          <a:lstStyle/>
          <a:p>
            <a:pPr algn="ctr"/>
            <a:r>
              <a:rPr lang="en-GB" dirty="0"/>
              <a:t>Menti Questions</a:t>
            </a:r>
          </a:p>
        </p:txBody>
      </p:sp>
    </p:spTree>
    <p:extLst>
      <p:ext uri="{BB962C8B-B14F-4D97-AF65-F5344CB8AC3E}">
        <p14:creationId xmlns:p14="http://schemas.microsoft.com/office/powerpoint/2010/main" val="3132365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70" y="2996952"/>
            <a:ext cx="7633648" cy="1724503"/>
          </a:xfrm>
        </p:spPr>
        <p:txBody>
          <a:bodyPr/>
          <a:lstStyle/>
          <a:p>
            <a:pPr algn="ctr"/>
            <a:r>
              <a:rPr lang="en-GB" sz="2800" dirty="0"/>
              <a:t>Welcome to NHS Sickle Cell and Thalassaemia Screening Programme’s Live Webinar</a:t>
            </a:r>
            <a:br>
              <a:rPr lang="en-GB" sz="2800" dirty="0"/>
            </a:br>
            <a:r>
              <a:rPr lang="en-GB" sz="2800" dirty="0"/>
              <a:t>Thursday 28</a:t>
            </a:r>
            <a:r>
              <a:rPr lang="en-GB" sz="2800" baseline="30000" dirty="0"/>
              <a:t>th</a:t>
            </a:r>
            <a:r>
              <a:rPr lang="en-GB" sz="2800" dirty="0"/>
              <a:t> January 2021</a:t>
            </a:r>
            <a:br>
              <a:rPr lang="en-GB" sz="2800" dirty="0"/>
            </a:br>
            <a:br>
              <a:rPr lang="en-GB" sz="2800" dirty="0"/>
            </a:br>
            <a:br>
              <a:rPr lang="en-GB" sz="2800" dirty="0"/>
            </a:br>
            <a:br>
              <a:rPr lang="en-GB" sz="2800" dirty="0"/>
            </a:br>
            <a:r>
              <a:rPr lang="en-GB" sz="2000" dirty="0"/>
              <a:t>Chair: Professor Dame Elizabeth N </a:t>
            </a:r>
            <a:r>
              <a:rPr lang="en-GB" sz="2000" dirty="0" err="1"/>
              <a:t>Anionwu</a:t>
            </a:r>
            <a:r>
              <a:rPr lang="en-GB" sz="2000" dirty="0"/>
              <a:t> DBE CBE FRCN FQNI PHD</a:t>
            </a:r>
            <a:br>
              <a:rPr lang="en-GB" sz="2000" dirty="0"/>
            </a:br>
            <a:r>
              <a:rPr lang="en-GB" sz="2000" dirty="0"/>
              <a:t>Emeritus Professor of Nursing, University of West London </a:t>
            </a:r>
            <a:br>
              <a:rPr lang="en-GB" sz="2000" dirty="0">
                <a:solidFill>
                  <a:schemeClr val="tx1"/>
                </a:solidFill>
              </a:rPr>
            </a:br>
            <a:br>
              <a:rPr lang="en-GB" sz="2800" dirty="0"/>
            </a:br>
            <a:br>
              <a:rPr lang="en-GB" sz="2800" dirty="0"/>
            </a:br>
            <a:br>
              <a:rPr lang="en-GB" sz="2800" dirty="0"/>
            </a:br>
            <a:br>
              <a:rPr lang="en-GB" sz="2800" dirty="0"/>
            </a:br>
            <a:endParaRPr lang="en-GB" sz="2800" dirty="0"/>
          </a:p>
        </p:txBody>
      </p:sp>
    </p:spTree>
    <p:extLst>
      <p:ext uri="{BB962C8B-B14F-4D97-AF65-F5344CB8AC3E}">
        <p14:creationId xmlns:p14="http://schemas.microsoft.com/office/powerpoint/2010/main" val="77346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96C8A1-065E-4064-AC7C-54204AD9195A}"/>
              </a:ext>
            </a:extLst>
          </p:cNvPr>
          <p:cNvSpPr/>
          <p:nvPr/>
        </p:nvSpPr>
        <p:spPr>
          <a:xfrm>
            <a:off x="179512" y="2708920"/>
            <a:ext cx="7632848" cy="2800767"/>
          </a:xfrm>
          <a:prstGeom prst="rect">
            <a:avLst/>
          </a:prstGeom>
        </p:spPr>
        <p:txBody>
          <a:bodyPr wrap="square">
            <a:spAutoFit/>
          </a:bodyPr>
          <a:lstStyle/>
          <a:p>
            <a:r>
              <a:rPr lang="en-GB" sz="4400" dirty="0">
                <a:solidFill>
                  <a:schemeClr val="bg1"/>
                </a:solidFill>
              </a:rPr>
              <a:t>Project delivery: </a:t>
            </a:r>
            <a:br>
              <a:rPr lang="en-GB" sz="4400" dirty="0">
                <a:solidFill>
                  <a:schemeClr val="bg1"/>
                </a:solidFill>
              </a:rPr>
            </a:br>
            <a:r>
              <a:rPr lang="en-GB" sz="4400" dirty="0">
                <a:solidFill>
                  <a:schemeClr val="bg1"/>
                </a:solidFill>
              </a:rPr>
              <a:t>Sickle cell and thalassaemia (SCT) counselling knowledge and skills</a:t>
            </a:r>
          </a:p>
        </p:txBody>
      </p:sp>
      <p:sp>
        <p:nvSpPr>
          <p:cNvPr id="6" name="Subtitle 2">
            <a:extLst>
              <a:ext uri="{FF2B5EF4-FFF2-40B4-BE49-F238E27FC236}">
                <a16:creationId xmlns:a16="http://schemas.microsoft.com/office/drawing/2014/main" id="{2106447C-F3FF-4C55-AB5D-A8CD5878C8F9}"/>
              </a:ext>
            </a:extLst>
          </p:cNvPr>
          <p:cNvSpPr>
            <a:spLocks noGrp="1"/>
          </p:cNvSpPr>
          <p:nvPr>
            <p:ph type="subTitle" idx="1"/>
          </p:nvPr>
        </p:nvSpPr>
        <p:spPr>
          <a:xfrm>
            <a:off x="323528" y="5661248"/>
            <a:ext cx="7633648" cy="842392"/>
          </a:xfrm>
        </p:spPr>
        <p:txBody>
          <a:bodyPr>
            <a:normAutofit fontScale="85000" lnSpcReduction="20000"/>
          </a:bodyPr>
          <a:lstStyle/>
          <a:p>
            <a:endParaRPr lang="en-GB" dirty="0"/>
          </a:p>
          <a:p>
            <a:r>
              <a:rPr lang="en-GB" dirty="0"/>
              <a:t>Jamili Miah – Project and Implementation Lead NBS Screening Programme</a:t>
            </a:r>
          </a:p>
          <a:p>
            <a:endParaRPr lang="en-GB" dirty="0"/>
          </a:p>
          <a:p>
            <a:r>
              <a:rPr lang="en-GB" dirty="0"/>
              <a:t>Empowering to deliver together</a:t>
            </a:r>
          </a:p>
        </p:txBody>
      </p:sp>
    </p:spTree>
    <p:extLst>
      <p:ext uri="{BB962C8B-B14F-4D97-AF65-F5344CB8AC3E}">
        <p14:creationId xmlns:p14="http://schemas.microsoft.com/office/powerpoint/2010/main" val="1001850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06" y="360996"/>
            <a:ext cx="8028000" cy="648072"/>
          </a:xfrm>
        </p:spPr>
        <p:txBody>
          <a:bodyPr/>
          <a:lstStyle/>
          <a:p>
            <a:r>
              <a:rPr lang="en-GB" dirty="0"/>
              <a:t>Organisations</a:t>
            </a:r>
          </a:p>
        </p:txBody>
      </p:sp>
      <p:sp>
        <p:nvSpPr>
          <p:cNvPr id="4" name="Slide Number Placeholder 3"/>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21</a:t>
            </a:fld>
            <a:endParaRPr lang="en-US" dirty="0"/>
          </a:p>
        </p:txBody>
      </p:sp>
      <p:sp>
        <p:nvSpPr>
          <p:cNvPr id="5" name="Footer Placeholder 4"/>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pic>
        <p:nvPicPr>
          <p:cNvPr id="8" name="Picture 7">
            <a:extLst>
              <a:ext uri="{FF2B5EF4-FFF2-40B4-BE49-F238E27FC236}">
                <a16:creationId xmlns:a16="http://schemas.microsoft.com/office/drawing/2014/main" id="{3A1680B4-03AE-4AA1-BF47-5E13BEFEC230}"/>
              </a:ext>
            </a:extLst>
          </p:cNvPr>
          <p:cNvPicPr>
            <a:picLocks noChangeAspect="1"/>
          </p:cNvPicPr>
          <p:nvPr/>
        </p:nvPicPr>
        <p:blipFill>
          <a:blip r:embed="rId2"/>
          <a:stretch>
            <a:fillRect/>
          </a:stretch>
        </p:blipFill>
        <p:spPr>
          <a:xfrm>
            <a:off x="430858" y="2716440"/>
            <a:ext cx="1859112" cy="1008820"/>
          </a:xfrm>
          <a:prstGeom prst="rect">
            <a:avLst/>
          </a:prstGeom>
        </p:spPr>
      </p:pic>
      <p:pic>
        <p:nvPicPr>
          <p:cNvPr id="1026" name="Picture 2">
            <a:extLst>
              <a:ext uri="{FF2B5EF4-FFF2-40B4-BE49-F238E27FC236}">
                <a16:creationId xmlns:a16="http://schemas.microsoft.com/office/drawing/2014/main" id="{E9ACEFC5-D2F3-4A22-8197-ACFDDC52D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974" y="3651884"/>
            <a:ext cx="1244005" cy="1257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A05659-3B92-4906-AF88-B6E1AF51A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02" y="3824323"/>
            <a:ext cx="1996664"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CM">
            <a:extLst>
              <a:ext uri="{FF2B5EF4-FFF2-40B4-BE49-F238E27FC236}">
                <a16:creationId xmlns:a16="http://schemas.microsoft.com/office/drawing/2014/main" id="{ABB41FE7-9B7D-4560-994A-E21C11143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415" y="1596486"/>
            <a:ext cx="2139708" cy="93961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 descr="cid:image001.png@01D49DD1.24E54D40">
            <a:extLst>
              <a:ext uri="{FF2B5EF4-FFF2-40B4-BE49-F238E27FC236}">
                <a16:creationId xmlns:a16="http://schemas.microsoft.com/office/drawing/2014/main" id="{AB3EA6DB-B2EB-41C1-B5ED-7A0039479F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575" y="2936443"/>
            <a:ext cx="2193909" cy="7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Provider logo">
            <a:extLst>
              <a:ext uri="{FF2B5EF4-FFF2-40B4-BE49-F238E27FC236}">
                <a16:creationId xmlns:a16="http://schemas.microsoft.com/office/drawing/2014/main" id="{9E55236D-5F89-4052-B0FD-A006D71F4F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857"/>
          <a:stretch/>
        </p:blipFill>
        <p:spPr bwMode="auto">
          <a:xfrm>
            <a:off x="375505" y="4949352"/>
            <a:ext cx="1561649" cy="1126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329C5A8-6938-448C-A2B5-86A441B2D740}"/>
              </a:ext>
            </a:extLst>
          </p:cNvPr>
          <p:cNvPicPr>
            <a:picLocks noChangeAspect="1"/>
          </p:cNvPicPr>
          <p:nvPr/>
        </p:nvPicPr>
        <p:blipFill>
          <a:blip r:embed="rId8"/>
          <a:stretch>
            <a:fillRect/>
          </a:stretch>
        </p:blipFill>
        <p:spPr>
          <a:xfrm>
            <a:off x="2253814" y="4967190"/>
            <a:ext cx="1442297" cy="1070384"/>
          </a:xfrm>
          <a:prstGeom prst="rect">
            <a:avLst/>
          </a:prstGeom>
        </p:spPr>
      </p:pic>
      <p:pic>
        <p:nvPicPr>
          <p:cNvPr id="10" name="Picture 9">
            <a:extLst>
              <a:ext uri="{FF2B5EF4-FFF2-40B4-BE49-F238E27FC236}">
                <a16:creationId xmlns:a16="http://schemas.microsoft.com/office/drawing/2014/main" id="{98B23E35-CA2B-460F-92B2-5EBDEC9F8E54}"/>
              </a:ext>
            </a:extLst>
          </p:cNvPr>
          <p:cNvPicPr>
            <a:picLocks noChangeAspect="1"/>
          </p:cNvPicPr>
          <p:nvPr/>
        </p:nvPicPr>
        <p:blipFill>
          <a:blip r:embed="rId9"/>
          <a:stretch>
            <a:fillRect/>
          </a:stretch>
        </p:blipFill>
        <p:spPr>
          <a:xfrm>
            <a:off x="6757177" y="5025634"/>
            <a:ext cx="2074340" cy="865263"/>
          </a:xfrm>
          <a:prstGeom prst="rect">
            <a:avLst/>
          </a:prstGeom>
        </p:spPr>
      </p:pic>
      <p:pic>
        <p:nvPicPr>
          <p:cNvPr id="11" name="Picture 10">
            <a:extLst>
              <a:ext uri="{FF2B5EF4-FFF2-40B4-BE49-F238E27FC236}">
                <a16:creationId xmlns:a16="http://schemas.microsoft.com/office/drawing/2014/main" id="{EB3222E4-4792-45F5-BE13-8A2228BC22DE}"/>
              </a:ext>
            </a:extLst>
          </p:cNvPr>
          <p:cNvPicPr>
            <a:picLocks noChangeAspect="1"/>
          </p:cNvPicPr>
          <p:nvPr/>
        </p:nvPicPr>
        <p:blipFill>
          <a:blip r:embed="rId10"/>
          <a:stretch>
            <a:fillRect/>
          </a:stretch>
        </p:blipFill>
        <p:spPr>
          <a:xfrm>
            <a:off x="5454117" y="1028981"/>
            <a:ext cx="3171825" cy="714375"/>
          </a:xfrm>
          <a:prstGeom prst="rect">
            <a:avLst/>
          </a:prstGeom>
        </p:spPr>
      </p:pic>
      <p:pic>
        <p:nvPicPr>
          <p:cNvPr id="13" name="Picture 12">
            <a:extLst>
              <a:ext uri="{FF2B5EF4-FFF2-40B4-BE49-F238E27FC236}">
                <a16:creationId xmlns:a16="http://schemas.microsoft.com/office/drawing/2014/main" id="{1F850C9F-06B6-47CB-A682-C971C95D59AE}"/>
              </a:ext>
            </a:extLst>
          </p:cNvPr>
          <p:cNvPicPr>
            <a:picLocks noChangeAspect="1"/>
          </p:cNvPicPr>
          <p:nvPr/>
        </p:nvPicPr>
        <p:blipFill>
          <a:blip r:embed="rId11"/>
          <a:stretch>
            <a:fillRect/>
          </a:stretch>
        </p:blipFill>
        <p:spPr>
          <a:xfrm>
            <a:off x="6566249" y="2114861"/>
            <a:ext cx="2114401" cy="1057201"/>
          </a:xfrm>
          <a:prstGeom prst="rect">
            <a:avLst/>
          </a:prstGeom>
        </p:spPr>
      </p:pic>
      <p:pic>
        <p:nvPicPr>
          <p:cNvPr id="12" name="Picture 11">
            <a:extLst>
              <a:ext uri="{FF2B5EF4-FFF2-40B4-BE49-F238E27FC236}">
                <a16:creationId xmlns:a16="http://schemas.microsoft.com/office/drawing/2014/main" id="{24854860-8052-4BBE-893B-843B487F5FE6}"/>
              </a:ext>
            </a:extLst>
          </p:cNvPr>
          <p:cNvPicPr>
            <a:picLocks noChangeAspect="1"/>
          </p:cNvPicPr>
          <p:nvPr/>
        </p:nvPicPr>
        <p:blipFill>
          <a:blip r:embed="rId12"/>
          <a:stretch>
            <a:fillRect/>
          </a:stretch>
        </p:blipFill>
        <p:spPr>
          <a:xfrm>
            <a:off x="5354207" y="1826975"/>
            <a:ext cx="1562754" cy="748668"/>
          </a:xfrm>
          <a:prstGeom prst="rect">
            <a:avLst/>
          </a:prstGeom>
        </p:spPr>
      </p:pic>
      <p:pic>
        <p:nvPicPr>
          <p:cNvPr id="14" name="Picture 13">
            <a:extLst>
              <a:ext uri="{FF2B5EF4-FFF2-40B4-BE49-F238E27FC236}">
                <a16:creationId xmlns:a16="http://schemas.microsoft.com/office/drawing/2014/main" id="{348F4259-DD39-429C-BD5E-6886A7736106}"/>
              </a:ext>
            </a:extLst>
          </p:cNvPr>
          <p:cNvPicPr>
            <a:picLocks noChangeAspect="1"/>
          </p:cNvPicPr>
          <p:nvPr/>
        </p:nvPicPr>
        <p:blipFill>
          <a:blip r:embed="rId13"/>
          <a:stretch>
            <a:fillRect/>
          </a:stretch>
        </p:blipFill>
        <p:spPr>
          <a:xfrm>
            <a:off x="5046628" y="3029350"/>
            <a:ext cx="2400226" cy="825610"/>
          </a:xfrm>
          <a:prstGeom prst="rect">
            <a:avLst/>
          </a:prstGeom>
        </p:spPr>
      </p:pic>
      <p:pic>
        <p:nvPicPr>
          <p:cNvPr id="15" name="Picture 14">
            <a:extLst>
              <a:ext uri="{FF2B5EF4-FFF2-40B4-BE49-F238E27FC236}">
                <a16:creationId xmlns:a16="http://schemas.microsoft.com/office/drawing/2014/main" id="{29B958A0-F802-49FC-961F-6A234661F2C9}"/>
              </a:ext>
            </a:extLst>
          </p:cNvPr>
          <p:cNvPicPr>
            <a:picLocks noChangeAspect="1"/>
          </p:cNvPicPr>
          <p:nvPr/>
        </p:nvPicPr>
        <p:blipFill>
          <a:blip r:embed="rId14"/>
          <a:stretch>
            <a:fillRect/>
          </a:stretch>
        </p:blipFill>
        <p:spPr>
          <a:xfrm>
            <a:off x="3974221" y="4852876"/>
            <a:ext cx="2592028" cy="1084344"/>
          </a:xfrm>
          <a:prstGeom prst="rect">
            <a:avLst/>
          </a:prstGeom>
        </p:spPr>
      </p:pic>
      <p:pic>
        <p:nvPicPr>
          <p:cNvPr id="16" name="Picture 15">
            <a:extLst>
              <a:ext uri="{FF2B5EF4-FFF2-40B4-BE49-F238E27FC236}">
                <a16:creationId xmlns:a16="http://schemas.microsoft.com/office/drawing/2014/main" id="{AF6C7A83-1343-4159-849E-70EA95B860F1}"/>
              </a:ext>
            </a:extLst>
          </p:cNvPr>
          <p:cNvPicPr>
            <a:picLocks noChangeAspect="1"/>
          </p:cNvPicPr>
          <p:nvPr/>
        </p:nvPicPr>
        <p:blipFill>
          <a:blip r:embed="rId15"/>
          <a:stretch>
            <a:fillRect/>
          </a:stretch>
        </p:blipFill>
        <p:spPr>
          <a:xfrm>
            <a:off x="375506" y="1401779"/>
            <a:ext cx="2252278" cy="1063138"/>
          </a:xfrm>
          <a:prstGeom prst="rect">
            <a:avLst/>
          </a:prstGeom>
        </p:spPr>
      </p:pic>
      <p:pic>
        <p:nvPicPr>
          <p:cNvPr id="17" name="Picture 16">
            <a:extLst>
              <a:ext uri="{FF2B5EF4-FFF2-40B4-BE49-F238E27FC236}">
                <a16:creationId xmlns:a16="http://schemas.microsoft.com/office/drawing/2014/main" id="{1878BA32-F357-416C-BE9A-21902235B611}"/>
              </a:ext>
            </a:extLst>
          </p:cNvPr>
          <p:cNvPicPr>
            <a:picLocks noChangeAspect="1"/>
          </p:cNvPicPr>
          <p:nvPr/>
        </p:nvPicPr>
        <p:blipFill>
          <a:blip r:embed="rId16"/>
          <a:stretch>
            <a:fillRect/>
          </a:stretch>
        </p:blipFill>
        <p:spPr>
          <a:xfrm>
            <a:off x="2495957" y="4039039"/>
            <a:ext cx="4544073" cy="869945"/>
          </a:xfrm>
          <a:prstGeom prst="rect">
            <a:avLst/>
          </a:prstGeom>
        </p:spPr>
      </p:pic>
    </p:spTree>
    <p:extLst>
      <p:ext uri="{BB962C8B-B14F-4D97-AF65-F5344CB8AC3E}">
        <p14:creationId xmlns:p14="http://schemas.microsoft.com/office/powerpoint/2010/main" val="1985524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908A-F84F-4A56-9395-F21B7C7CFFF4}"/>
              </a:ext>
            </a:extLst>
          </p:cNvPr>
          <p:cNvSpPr>
            <a:spLocks noGrp="1"/>
          </p:cNvSpPr>
          <p:nvPr>
            <p:ph type="title"/>
          </p:nvPr>
        </p:nvSpPr>
        <p:spPr>
          <a:xfrm>
            <a:off x="4931273" y="260648"/>
            <a:ext cx="4033215" cy="648072"/>
          </a:xfrm>
        </p:spPr>
        <p:txBody>
          <a:bodyPr>
            <a:normAutofit fontScale="90000"/>
          </a:bodyPr>
          <a:lstStyle/>
          <a:p>
            <a:r>
              <a:rPr lang="en-GB" dirty="0"/>
              <a:t>Old SCT Counselling Competences</a:t>
            </a:r>
          </a:p>
        </p:txBody>
      </p:sp>
      <p:sp>
        <p:nvSpPr>
          <p:cNvPr id="4" name="Slide Number Placeholder 3">
            <a:extLst>
              <a:ext uri="{FF2B5EF4-FFF2-40B4-BE49-F238E27FC236}">
                <a16:creationId xmlns:a16="http://schemas.microsoft.com/office/drawing/2014/main" id="{3DDD9562-0EEB-4322-8470-9B06D8D28E19}"/>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22</a:t>
            </a:fld>
            <a:endParaRPr lang="en-US" dirty="0"/>
          </a:p>
        </p:txBody>
      </p:sp>
      <p:sp>
        <p:nvSpPr>
          <p:cNvPr id="5" name="Footer Placeholder 4">
            <a:extLst>
              <a:ext uri="{FF2B5EF4-FFF2-40B4-BE49-F238E27FC236}">
                <a16:creationId xmlns:a16="http://schemas.microsoft.com/office/drawing/2014/main" id="{EA9EA5DD-7377-442E-A587-7BEF8F133BE8}"/>
              </a:ext>
            </a:extLst>
          </p:cNvPr>
          <p:cNvSpPr>
            <a:spLocks noGrp="1"/>
          </p:cNvSpPr>
          <p:nvPr>
            <p:ph type="ftr" sz="quarter" idx="11"/>
          </p:nvPr>
        </p:nvSpPr>
        <p:spPr/>
        <p:txBody>
          <a:bodyPr/>
          <a:lstStyle/>
          <a:p>
            <a:pPr>
              <a:defRPr/>
            </a:pPr>
            <a:endParaRPr lang="en-US" dirty="0"/>
          </a:p>
          <a:p>
            <a:pPr>
              <a:defRPr/>
            </a:pPr>
            <a:r>
              <a:rPr lang="en-US" dirty="0"/>
              <a:t>Project Delivery: Sickle cell and </a:t>
            </a:r>
            <a:r>
              <a:rPr lang="en-US" dirty="0" err="1"/>
              <a:t>Thalassaemia</a:t>
            </a:r>
            <a:r>
              <a:rPr lang="en-US" dirty="0"/>
              <a:t> (SCT) counselling knowledge and skills</a:t>
            </a:r>
          </a:p>
          <a:p>
            <a:pPr>
              <a:defRPr/>
            </a:pPr>
            <a:endParaRPr lang="en-US" dirty="0"/>
          </a:p>
        </p:txBody>
      </p:sp>
      <p:pic>
        <p:nvPicPr>
          <p:cNvPr id="11" name="Picture 10" descr="Text&#10;&#10;Description automatically generated">
            <a:extLst>
              <a:ext uri="{FF2B5EF4-FFF2-40B4-BE49-F238E27FC236}">
                <a16:creationId xmlns:a16="http://schemas.microsoft.com/office/drawing/2014/main" id="{5E5CB332-B594-4BB3-A30E-2EE818365A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41018" y="872079"/>
            <a:ext cx="6213309" cy="4659982"/>
          </a:xfrm>
          <a:prstGeom prst="rect">
            <a:avLst/>
          </a:prstGeom>
        </p:spPr>
      </p:pic>
      <p:sp>
        <p:nvSpPr>
          <p:cNvPr id="12" name="TextBox 11">
            <a:extLst>
              <a:ext uri="{FF2B5EF4-FFF2-40B4-BE49-F238E27FC236}">
                <a16:creationId xmlns:a16="http://schemas.microsoft.com/office/drawing/2014/main" id="{646D66EA-88B6-4A52-B7F2-D4547A44E068}"/>
              </a:ext>
            </a:extLst>
          </p:cNvPr>
          <p:cNvSpPr txBox="1"/>
          <p:nvPr/>
        </p:nvSpPr>
        <p:spPr>
          <a:xfrm>
            <a:off x="4925169" y="1720840"/>
            <a:ext cx="3961207" cy="3416320"/>
          </a:xfrm>
          <a:prstGeom prst="rect">
            <a:avLst/>
          </a:prstGeom>
          <a:noFill/>
        </p:spPr>
        <p:txBody>
          <a:bodyPr wrap="square" rtlCol="0">
            <a:spAutoFit/>
          </a:bodyPr>
          <a:lstStyle/>
          <a:p>
            <a:r>
              <a:rPr lang="en-GB" dirty="0"/>
              <a:t>A4 folder</a:t>
            </a:r>
          </a:p>
          <a:p>
            <a:r>
              <a:rPr lang="en-GB" dirty="0"/>
              <a:t>Over 100 pages</a:t>
            </a:r>
          </a:p>
          <a:p>
            <a:r>
              <a:rPr lang="en-GB" dirty="0"/>
              <a:t>Too much text / repetitive</a:t>
            </a:r>
          </a:p>
          <a:p>
            <a:r>
              <a:rPr lang="en-GB" dirty="0"/>
              <a:t>Misleading title</a:t>
            </a:r>
          </a:p>
          <a:p>
            <a:r>
              <a:rPr lang="en-GB" dirty="0"/>
              <a:t>Nowhere to capture evidence of accomplishment</a:t>
            </a:r>
          </a:p>
          <a:p>
            <a:r>
              <a:rPr lang="en-GB" dirty="0"/>
              <a:t>Not easily accessible online</a:t>
            </a:r>
          </a:p>
          <a:p>
            <a:r>
              <a:rPr lang="en-GB" dirty="0"/>
              <a:t>Not well implemented</a:t>
            </a:r>
          </a:p>
        </p:txBody>
      </p:sp>
    </p:spTree>
    <p:extLst>
      <p:ext uri="{BB962C8B-B14F-4D97-AF65-F5344CB8AC3E}">
        <p14:creationId xmlns:p14="http://schemas.microsoft.com/office/powerpoint/2010/main" val="700445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User needs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GB" sz="2400" dirty="0"/>
              <a:t>a shorter, concise set of competences that can be achieved within very busy workloads</a:t>
            </a:r>
          </a:p>
          <a:p>
            <a:pPr marL="0" indent="0"/>
            <a:endParaRPr lang="en-GB" sz="2400" dirty="0"/>
          </a:p>
          <a:p>
            <a:pPr marL="285750" indent="-285750">
              <a:buFont typeface="Arial" panose="020B0604020202020204" pitchFamily="34" charset="0"/>
              <a:buChar char="•"/>
            </a:pPr>
            <a:r>
              <a:rPr lang="en-GB" sz="2400" dirty="0"/>
              <a:t>an assessment record that shows trainee practitioners are working towards achieving the competences</a:t>
            </a:r>
          </a:p>
          <a:p>
            <a:pPr marL="0" indent="0"/>
            <a:endParaRPr lang="en-GB" sz="2400" dirty="0"/>
          </a:p>
          <a:p>
            <a:pPr marL="285750" indent="-285750">
              <a:buFont typeface="Arial" panose="020B0604020202020204" pitchFamily="34" charset="0"/>
              <a:buChar char="•"/>
            </a:pPr>
            <a:r>
              <a:rPr lang="en-GB" sz="2400" dirty="0"/>
              <a:t>signposting to education and training resources for trainee practitioners, especially those working in low prevalence areas where access to an expert clinical network is not as easy</a:t>
            </a:r>
          </a:p>
          <a:p>
            <a:pPr marL="285750" indent="-285750">
              <a:buFont typeface="Arial" panose="020B0604020202020204" pitchFamily="34" charset="0"/>
              <a:buChar char="•"/>
            </a:pPr>
            <a:endParaRPr lang="en-US" b="1" dirty="0">
              <a:latin typeface="Arial" pitchFamily="84" charset="0"/>
            </a:endParaRPr>
          </a:p>
          <a:p>
            <a:endParaRPr lang="en-GB" dirty="0"/>
          </a:p>
        </p:txBody>
      </p:sp>
      <p:sp>
        <p:nvSpPr>
          <p:cNvPr id="4" name="Slide Number Placeholder 3"/>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23</a:t>
            </a:fld>
            <a:endParaRPr lang="en-US" dirty="0"/>
          </a:p>
        </p:txBody>
      </p:sp>
      <p:sp>
        <p:nvSpPr>
          <p:cNvPr id="5" name="Footer Placeholder 4"/>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spTree>
    <p:extLst>
      <p:ext uri="{BB962C8B-B14F-4D97-AF65-F5344CB8AC3E}">
        <p14:creationId xmlns:p14="http://schemas.microsoft.com/office/powerpoint/2010/main" val="2804263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796E-5BA0-44BC-A582-1DBB072782E4}"/>
              </a:ext>
            </a:extLst>
          </p:cNvPr>
          <p:cNvSpPr>
            <a:spLocks noGrp="1"/>
          </p:cNvSpPr>
          <p:nvPr>
            <p:ph type="title"/>
          </p:nvPr>
        </p:nvSpPr>
        <p:spPr>
          <a:xfrm>
            <a:off x="251520" y="188640"/>
            <a:ext cx="8028000" cy="648072"/>
          </a:xfrm>
        </p:spPr>
        <p:txBody>
          <a:bodyPr/>
          <a:lstStyle/>
          <a:p>
            <a:r>
              <a:rPr lang="en-GB" dirty="0"/>
              <a:t>Timeline</a:t>
            </a:r>
          </a:p>
        </p:txBody>
      </p:sp>
      <p:sp>
        <p:nvSpPr>
          <p:cNvPr id="4" name="Slide Number Placeholder 3">
            <a:extLst>
              <a:ext uri="{FF2B5EF4-FFF2-40B4-BE49-F238E27FC236}">
                <a16:creationId xmlns:a16="http://schemas.microsoft.com/office/drawing/2014/main" id="{FC6AC14F-CD6E-483E-85E1-AFDBD80F3CFC}"/>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24</a:t>
            </a:fld>
            <a:endParaRPr lang="en-US" dirty="0"/>
          </a:p>
        </p:txBody>
      </p:sp>
      <p:sp>
        <p:nvSpPr>
          <p:cNvPr id="5" name="Footer Placeholder 4">
            <a:extLst>
              <a:ext uri="{FF2B5EF4-FFF2-40B4-BE49-F238E27FC236}">
                <a16:creationId xmlns:a16="http://schemas.microsoft.com/office/drawing/2014/main" id="{FA8A2806-5F08-4777-AFD8-166B0F2E2451}"/>
              </a:ext>
            </a:extLst>
          </p:cNvPr>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graphicFrame>
        <p:nvGraphicFramePr>
          <p:cNvPr id="6" name="Diagram 5">
            <a:extLst>
              <a:ext uri="{FF2B5EF4-FFF2-40B4-BE49-F238E27FC236}">
                <a16:creationId xmlns:a16="http://schemas.microsoft.com/office/drawing/2014/main" id="{1F8F6888-2006-411A-B49B-E6FE65BFB94E}"/>
              </a:ext>
            </a:extLst>
          </p:cNvPr>
          <p:cNvGraphicFramePr/>
          <p:nvPr/>
        </p:nvGraphicFramePr>
        <p:xfrm>
          <a:off x="323528" y="1397000"/>
          <a:ext cx="72964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9359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D66C4CD0-06F4-493C-8C38-BF8944A71C1A}"/>
              </a:ext>
            </a:extLst>
          </p:cNvPr>
          <p:cNvPicPr>
            <a:picLocks noChangeAspect="1"/>
          </p:cNvPicPr>
          <p:nvPr/>
        </p:nvPicPr>
        <p:blipFill>
          <a:blip r:embed="rId2"/>
          <a:stretch>
            <a:fillRect/>
          </a:stretch>
        </p:blipFill>
        <p:spPr>
          <a:xfrm>
            <a:off x="642451" y="643467"/>
            <a:ext cx="3649047" cy="5571066"/>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57F17095-12B0-4D6B-86E2-5157019DA5D5}"/>
              </a:ext>
            </a:extLst>
          </p:cNvPr>
          <p:cNvPicPr>
            <a:picLocks noChangeAspect="1"/>
          </p:cNvPicPr>
          <p:nvPr/>
        </p:nvPicPr>
        <p:blipFill>
          <a:blip r:embed="rId3"/>
          <a:stretch>
            <a:fillRect/>
          </a:stretch>
        </p:blipFill>
        <p:spPr>
          <a:xfrm>
            <a:off x="4692648" y="738321"/>
            <a:ext cx="3968751" cy="5381357"/>
          </a:xfrm>
          <a:prstGeom prst="rect">
            <a:avLst/>
          </a:prstGeom>
        </p:spPr>
      </p:pic>
      <p:sp>
        <p:nvSpPr>
          <p:cNvPr id="4" name="Slide Number Placeholder 3">
            <a:extLst>
              <a:ext uri="{FF2B5EF4-FFF2-40B4-BE49-F238E27FC236}">
                <a16:creationId xmlns:a16="http://schemas.microsoft.com/office/drawing/2014/main" id="{55F9F064-334A-4960-BCA0-455865AC4BD7}"/>
              </a:ext>
            </a:extLst>
          </p:cNvPr>
          <p:cNvSpPr>
            <a:spLocks noGrp="1"/>
          </p:cNvSpPr>
          <p:nvPr>
            <p:ph type="sldNum" sz="quarter" idx="10"/>
          </p:nvPr>
        </p:nvSpPr>
        <p:spPr>
          <a:xfrm>
            <a:off x="467544" y="6356350"/>
            <a:ext cx="8047806" cy="365125"/>
          </a:xfrm>
        </p:spPr>
        <p:txBody>
          <a:bodyPr vert="horz" lIns="91440" tIns="45720" rIns="91440" bIns="45720" rtlCol="0" anchor="ctr">
            <a:normAutofit fontScale="25000" lnSpcReduction="20000"/>
          </a:bodyPr>
          <a:lstStyle/>
          <a:p>
            <a:pPr>
              <a:spcAft>
                <a:spcPts val="600"/>
              </a:spcAft>
              <a:defRPr/>
            </a:pPr>
            <a:endParaRPr lang="en-US" sz="2200" dirty="0"/>
          </a:p>
          <a:p>
            <a:pPr>
              <a:spcAft>
                <a:spcPts val="600"/>
              </a:spcAft>
              <a:defRPr/>
            </a:pPr>
            <a:r>
              <a:rPr lang="en-US" sz="4800" dirty="0"/>
              <a:t>          Project Delivery: Sickle cell and </a:t>
            </a:r>
            <a:r>
              <a:rPr lang="en-US" sz="4800" dirty="0" err="1"/>
              <a:t>Thalassaemia</a:t>
            </a:r>
            <a:r>
              <a:rPr lang="en-US" sz="4800" dirty="0"/>
              <a:t> (SCT) counselling knowledge and skills</a:t>
            </a:r>
          </a:p>
          <a:p>
            <a:pPr algn="r">
              <a:spcAft>
                <a:spcPts val="600"/>
              </a:spcAft>
              <a:defRPr/>
            </a:pPr>
            <a:r>
              <a:rPr lang="en-US" dirty="0">
                <a:solidFill>
                  <a:schemeClr val="tx1">
                    <a:tint val="75000"/>
                  </a:schemeClr>
                </a:solidFill>
                <a:latin typeface="+mn-lt"/>
                <a:ea typeface="+mn-ea"/>
                <a:cs typeface="+mn-cs"/>
              </a:rPr>
              <a:t>  </a:t>
            </a:r>
            <a:fld id="{2565FA6D-D4C8-4C4C-AC4B-3269734D34D8}" type="slidenum">
              <a:rPr lang="en-US" smtClean="0">
                <a:solidFill>
                  <a:schemeClr val="tx1">
                    <a:tint val="75000"/>
                  </a:schemeClr>
                </a:solidFill>
                <a:latin typeface="+mn-lt"/>
                <a:ea typeface="+mn-ea"/>
                <a:cs typeface="+mn-cs"/>
              </a:rPr>
              <a:pPr algn="r">
                <a:spcAft>
                  <a:spcPts val="600"/>
                </a:spcAft>
                <a:defRPr/>
              </a:pPr>
              <a:t>25</a:t>
            </a:fld>
            <a:endParaRPr lang="en-US"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883549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9630DC-3BDC-44C9-9042-A33F20038BB0}"/>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26</a:t>
            </a:fld>
            <a:endParaRPr lang="en-US" dirty="0"/>
          </a:p>
        </p:txBody>
      </p:sp>
      <p:sp>
        <p:nvSpPr>
          <p:cNvPr id="5" name="Footer Placeholder 4">
            <a:extLst>
              <a:ext uri="{FF2B5EF4-FFF2-40B4-BE49-F238E27FC236}">
                <a16:creationId xmlns:a16="http://schemas.microsoft.com/office/drawing/2014/main" id="{AEE14889-72B2-4090-8C9B-E4939D064384}"/>
              </a:ext>
            </a:extLst>
          </p:cNvPr>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pic>
        <p:nvPicPr>
          <p:cNvPr id="6" name="Picture 5">
            <a:extLst>
              <a:ext uri="{FF2B5EF4-FFF2-40B4-BE49-F238E27FC236}">
                <a16:creationId xmlns:a16="http://schemas.microsoft.com/office/drawing/2014/main" id="{D5A9FB4F-B122-4D69-A757-42DA6265A29B}"/>
              </a:ext>
            </a:extLst>
          </p:cNvPr>
          <p:cNvPicPr>
            <a:picLocks noChangeAspect="1"/>
          </p:cNvPicPr>
          <p:nvPr/>
        </p:nvPicPr>
        <p:blipFill>
          <a:blip r:embed="rId2"/>
          <a:stretch>
            <a:fillRect/>
          </a:stretch>
        </p:blipFill>
        <p:spPr>
          <a:xfrm>
            <a:off x="107504" y="1630723"/>
            <a:ext cx="4254800" cy="3853105"/>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19D45B23-08A5-4918-81E9-E90D8AD16857}"/>
              </a:ext>
            </a:extLst>
          </p:cNvPr>
          <p:cNvPicPr>
            <a:picLocks noChangeAspect="1"/>
          </p:cNvPicPr>
          <p:nvPr/>
        </p:nvPicPr>
        <p:blipFill rotWithShape="1">
          <a:blip r:embed="rId3"/>
          <a:srcRect t="37075" b="38367"/>
          <a:stretch/>
        </p:blipFill>
        <p:spPr>
          <a:xfrm>
            <a:off x="119391" y="262571"/>
            <a:ext cx="3649047" cy="1368152"/>
          </a:xfrm>
          <a:prstGeom prst="rect">
            <a:avLst/>
          </a:prstGeom>
        </p:spPr>
      </p:pic>
      <p:sp>
        <p:nvSpPr>
          <p:cNvPr id="8" name="Oval 7">
            <a:extLst>
              <a:ext uri="{FF2B5EF4-FFF2-40B4-BE49-F238E27FC236}">
                <a16:creationId xmlns:a16="http://schemas.microsoft.com/office/drawing/2014/main" id="{7DC08FAD-8C50-41E5-921D-B1E88DB4BFF1}"/>
              </a:ext>
            </a:extLst>
          </p:cNvPr>
          <p:cNvSpPr/>
          <p:nvPr/>
        </p:nvSpPr>
        <p:spPr>
          <a:xfrm>
            <a:off x="107504" y="186717"/>
            <a:ext cx="4182792" cy="1296144"/>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9" name="Picture 8">
            <a:extLst>
              <a:ext uri="{FF2B5EF4-FFF2-40B4-BE49-F238E27FC236}">
                <a16:creationId xmlns:a16="http://schemas.microsoft.com/office/drawing/2014/main" id="{3F889519-C368-467F-8570-31C24B5540A8}"/>
              </a:ext>
            </a:extLst>
          </p:cNvPr>
          <p:cNvPicPr>
            <a:picLocks noChangeAspect="1"/>
          </p:cNvPicPr>
          <p:nvPr/>
        </p:nvPicPr>
        <p:blipFill rotWithShape="1">
          <a:blip r:embed="rId4"/>
          <a:srcRect r="7368"/>
          <a:stretch/>
        </p:blipFill>
        <p:spPr>
          <a:xfrm>
            <a:off x="4320848" y="186717"/>
            <a:ext cx="4895160" cy="6122008"/>
          </a:xfrm>
          <a:prstGeom prst="rect">
            <a:avLst/>
          </a:prstGeom>
        </p:spPr>
      </p:pic>
    </p:spTree>
    <p:extLst>
      <p:ext uri="{BB962C8B-B14F-4D97-AF65-F5344CB8AC3E}">
        <p14:creationId xmlns:p14="http://schemas.microsoft.com/office/powerpoint/2010/main" val="114139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8A314E-B9B1-4C9B-9942-C4647967498B}"/>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27</a:t>
            </a:fld>
            <a:endParaRPr lang="en-US" dirty="0"/>
          </a:p>
        </p:txBody>
      </p:sp>
      <p:sp>
        <p:nvSpPr>
          <p:cNvPr id="5" name="Footer Placeholder 4">
            <a:extLst>
              <a:ext uri="{FF2B5EF4-FFF2-40B4-BE49-F238E27FC236}">
                <a16:creationId xmlns:a16="http://schemas.microsoft.com/office/drawing/2014/main" id="{86E41262-D9DC-4015-BE47-722B12DFF52B}"/>
              </a:ext>
            </a:extLst>
          </p:cNvPr>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pic>
        <p:nvPicPr>
          <p:cNvPr id="6" name="Picture 5">
            <a:extLst>
              <a:ext uri="{FF2B5EF4-FFF2-40B4-BE49-F238E27FC236}">
                <a16:creationId xmlns:a16="http://schemas.microsoft.com/office/drawing/2014/main" id="{A26DFC87-D72C-4532-8DB1-145B18CF75BD}"/>
              </a:ext>
            </a:extLst>
          </p:cNvPr>
          <p:cNvPicPr>
            <a:picLocks noChangeAspect="1"/>
          </p:cNvPicPr>
          <p:nvPr/>
        </p:nvPicPr>
        <p:blipFill>
          <a:blip r:embed="rId2"/>
          <a:stretch>
            <a:fillRect/>
          </a:stretch>
        </p:blipFill>
        <p:spPr>
          <a:xfrm>
            <a:off x="150759" y="97778"/>
            <a:ext cx="3773170" cy="1240727"/>
          </a:xfrm>
          <a:prstGeom prst="rect">
            <a:avLst/>
          </a:prstGeom>
        </p:spPr>
      </p:pic>
      <p:sp>
        <p:nvSpPr>
          <p:cNvPr id="7" name="Oval 6">
            <a:extLst>
              <a:ext uri="{FF2B5EF4-FFF2-40B4-BE49-F238E27FC236}">
                <a16:creationId xmlns:a16="http://schemas.microsoft.com/office/drawing/2014/main" id="{2F3B680B-CA27-43E1-BEE3-89800A2A7FB0}"/>
              </a:ext>
            </a:extLst>
          </p:cNvPr>
          <p:cNvSpPr/>
          <p:nvPr/>
        </p:nvSpPr>
        <p:spPr>
          <a:xfrm>
            <a:off x="539552" y="188640"/>
            <a:ext cx="3672408" cy="935746"/>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8" name="Picture 7">
            <a:extLst>
              <a:ext uri="{FF2B5EF4-FFF2-40B4-BE49-F238E27FC236}">
                <a16:creationId xmlns:a16="http://schemas.microsoft.com/office/drawing/2014/main" id="{6D047509-116C-4302-922B-27C90ABCF7FA}"/>
              </a:ext>
            </a:extLst>
          </p:cNvPr>
          <p:cNvPicPr>
            <a:picLocks noChangeAspect="1"/>
          </p:cNvPicPr>
          <p:nvPr/>
        </p:nvPicPr>
        <p:blipFill>
          <a:blip r:embed="rId3"/>
          <a:stretch>
            <a:fillRect/>
          </a:stretch>
        </p:blipFill>
        <p:spPr>
          <a:xfrm>
            <a:off x="131576" y="1368647"/>
            <a:ext cx="3665209" cy="4692670"/>
          </a:xfrm>
          <a:prstGeom prst="rect">
            <a:avLst/>
          </a:prstGeom>
        </p:spPr>
      </p:pic>
      <p:pic>
        <p:nvPicPr>
          <p:cNvPr id="9" name="Picture 8">
            <a:extLst>
              <a:ext uri="{FF2B5EF4-FFF2-40B4-BE49-F238E27FC236}">
                <a16:creationId xmlns:a16="http://schemas.microsoft.com/office/drawing/2014/main" id="{FC6795E3-7C79-4248-A63B-B4E702BA6A8D}"/>
              </a:ext>
            </a:extLst>
          </p:cNvPr>
          <p:cNvPicPr>
            <a:picLocks noChangeAspect="1"/>
          </p:cNvPicPr>
          <p:nvPr/>
        </p:nvPicPr>
        <p:blipFill rotWithShape="1">
          <a:blip r:embed="rId4"/>
          <a:srcRect b="41198"/>
          <a:stretch/>
        </p:blipFill>
        <p:spPr>
          <a:xfrm>
            <a:off x="1835696" y="1643684"/>
            <a:ext cx="5856763" cy="4072522"/>
          </a:xfrm>
          <a:prstGeom prst="rect">
            <a:avLst/>
          </a:prstGeom>
        </p:spPr>
      </p:pic>
      <p:sp>
        <p:nvSpPr>
          <p:cNvPr id="10" name="Oval 9">
            <a:extLst>
              <a:ext uri="{FF2B5EF4-FFF2-40B4-BE49-F238E27FC236}">
                <a16:creationId xmlns:a16="http://schemas.microsoft.com/office/drawing/2014/main" id="{75947184-48EC-416C-866B-8502EAC4AE39}"/>
              </a:ext>
            </a:extLst>
          </p:cNvPr>
          <p:cNvSpPr/>
          <p:nvPr/>
        </p:nvSpPr>
        <p:spPr>
          <a:xfrm>
            <a:off x="1861118" y="2420650"/>
            <a:ext cx="2240797" cy="465652"/>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2" name="Oval 11">
            <a:extLst>
              <a:ext uri="{FF2B5EF4-FFF2-40B4-BE49-F238E27FC236}">
                <a16:creationId xmlns:a16="http://schemas.microsoft.com/office/drawing/2014/main" id="{901A8B33-FB80-460F-A0BD-96320BC93A35}"/>
              </a:ext>
            </a:extLst>
          </p:cNvPr>
          <p:cNvSpPr/>
          <p:nvPr/>
        </p:nvSpPr>
        <p:spPr>
          <a:xfrm>
            <a:off x="1763688" y="3475476"/>
            <a:ext cx="1584176" cy="465652"/>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3" name="Oval 12">
            <a:extLst>
              <a:ext uri="{FF2B5EF4-FFF2-40B4-BE49-F238E27FC236}">
                <a16:creationId xmlns:a16="http://schemas.microsoft.com/office/drawing/2014/main" id="{76C55ABE-81CE-4B76-8347-E759B09B4AF7}"/>
              </a:ext>
            </a:extLst>
          </p:cNvPr>
          <p:cNvSpPr/>
          <p:nvPr/>
        </p:nvSpPr>
        <p:spPr>
          <a:xfrm>
            <a:off x="1672662" y="3939140"/>
            <a:ext cx="1766228" cy="286447"/>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5CE875-B95A-4BED-82EC-0847E0B7323F}"/>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28</a:t>
            </a:fld>
            <a:endParaRPr lang="en-US" dirty="0"/>
          </a:p>
        </p:txBody>
      </p:sp>
      <p:sp>
        <p:nvSpPr>
          <p:cNvPr id="5" name="Footer Placeholder 4">
            <a:extLst>
              <a:ext uri="{FF2B5EF4-FFF2-40B4-BE49-F238E27FC236}">
                <a16:creationId xmlns:a16="http://schemas.microsoft.com/office/drawing/2014/main" id="{3E9EDB32-7E17-424E-88FA-3AA69163C5C1}"/>
              </a:ext>
            </a:extLst>
          </p:cNvPr>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pic>
        <p:nvPicPr>
          <p:cNvPr id="7" name="Picture 6">
            <a:extLst>
              <a:ext uri="{FF2B5EF4-FFF2-40B4-BE49-F238E27FC236}">
                <a16:creationId xmlns:a16="http://schemas.microsoft.com/office/drawing/2014/main" id="{7293404D-5508-4BB9-B25E-F8B6171C50A7}"/>
              </a:ext>
            </a:extLst>
          </p:cNvPr>
          <p:cNvPicPr>
            <a:picLocks noChangeAspect="1"/>
          </p:cNvPicPr>
          <p:nvPr/>
        </p:nvPicPr>
        <p:blipFill>
          <a:blip r:embed="rId2"/>
          <a:stretch>
            <a:fillRect/>
          </a:stretch>
        </p:blipFill>
        <p:spPr>
          <a:xfrm>
            <a:off x="10775" y="188640"/>
            <a:ext cx="3625121" cy="977305"/>
          </a:xfrm>
          <a:prstGeom prst="rect">
            <a:avLst/>
          </a:prstGeom>
        </p:spPr>
      </p:pic>
      <p:sp>
        <p:nvSpPr>
          <p:cNvPr id="8" name="Oval 7">
            <a:extLst>
              <a:ext uri="{FF2B5EF4-FFF2-40B4-BE49-F238E27FC236}">
                <a16:creationId xmlns:a16="http://schemas.microsoft.com/office/drawing/2014/main" id="{CB3E2C38-9169-4AA5-9326-3C67FEA3AC4D}"/>
              </a:ext>
            </a:extLst>
          </p:cNvPr>
          <p:cNvSpPr/>
          <p:nvPr/>
        </p:nvSpPr>
        <p:spPr>
          <a:xfrm>
            <a:off x="0" y="46942"/>
            <a:ext cx="4182792" cy="1296144"/>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9" name="Picture 8">
            <a:extLst>
              <a:ext uri="{FF2B5EF4-FFF2-40B4-BE49-F238E27FC236}">
                <a16:creationId xmlns:a16="http://schemas.microsoft.com/office/drawing/2014/main" id="{FD5258C0-B29C-4188-B333-3310A1D06785}"/>
              </a:ext>
            </a:extLst>
          </p:cNvPr>
          <p:cNvPicPr>
            <a:picLocks noChangeAspect="1"/>
          </p:cNvPicPr>
          <p:nvPr/>
        </p:nvPicPr>
        <p:blipFill>
          <a:blip r:embed="rId3"/>
          <a:stretch>
            <a:fillRect/>
          </a:stretch>
        </p:blipFill>
        <p:spPr>
          <a:xfrm>
            <a:off x="0" y="869872"/>
            <a:ext cx="9144000" cy="5118256"/>
          </a:xfrm>
          <a:prstGeom prst="rect">
            <a:avLst/>
          </a:prstGeom>
        </p:spPr>
      </p:pic>
    </p:spTree>
    <p:extLst>
      <p:ext uri="{BB962C8B-B14F-4D97-AF65-F5344CB8AC3E}">
        <p14:creationId xmlns:p14="http://schemas.microsoft.com/office/powerpoint/2010/main" val="20629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6E888-EC27-42D9-9431-0C2B9E239710}"/>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29</a:t>
            </a:fld>
            <a:endParaRPr lang="en-US" dirty="0"/>
          </a:p>
        </p:txBody>
      </p:sp>
      <p:sp>
        <p:nvSpPr>
          <p:cNvPr id="5" name="Footer Placeholder 4">
            <a:extLst>
              <a:ext uri="{FF2B5EF4-FFF2-40B4-BE49-F238E27FC236}">
                <a16:creationId xmlns:a16="http://schemas.microsoft.com/office/drawing/2014/main" id="{41979639-96B4-4A8E-A0E1-BEAB107A1B0A}"/>
              </a:ext>
            </a:extLst>
          </p:cNvPr>
          <p:cNvSpPr>
            <a:spLocks noGrp="1"/>
          </p:cNvSpPr>
          <p:nvPr>
            <p:ph type="ftr" sz="quarter" idx="11"/>
          </p:nvPr>
        </p:nvSpPr>
        <p:spPr/>
        <p:txBody>
          <a:bodyPr/>
          <a:lstStyle/>
          <a:p>
            <a:pPr>
              <a:defRPr/>
            </a:pPr>
            <a:r>
              <a:rPr lang="en-GB"/>
              <a:t>Project Delivery: Sickle cell and Thalassaemia (SCT) counselling knowledge and skills</a:t>
            </a:r>
            <a:endParaRPr lang="en-US" dirty="0"/>
          </a:p>
        </p:txBody>
      </p:sp>
      <p:pic>
        <p:nvPicPr>
          <p:cNvPr id="6" name="Picture 5">
            <a:extLst>
              <a:ext uri="{FF2B5EF4-FFF2-40B4-BE49-F238E27FC236}">
                <a16:creationId xmlns:a16="http://schemas.microsoft.com/office/drawing/2014/main" id="{4F2624EA-97E9-4B58-B63D-73CED8A9A257}"/>
              </a:ext>
            </a:extLst>
          </p:cNvPr>
          <p:cNvPicPr>
            <a:picLocks noChangeAspect="1"/>
          </p:cNvPicPr>
          <p:nvPr/>
        </p:nvPicPr>
        <p:blipFill>
          <a:blip r:embed="rId2"/>
          <a:stretch>
            <a:fillRect/>
          </a:stretch>
        </p:blipFill>
        <p:spPr>
          <a:xfrm>
            <a:off x="107504" y="332656"/>
            <a:ext cx="4276725" cy="1514475"/>
          </a:xfrm>
          <a:prstGeom prst="rect">
            <a:avLst/>
          </a:prstGeom>
        </p:spPr>
      </p:pic>
      <p:pic>
        <p:nvPicPr>
          <p:cNvPr id="8" name="Picture 7">
            <a:extLst>
              <a:ext uri="{FF2B5EF4-FFF2-40B4-BE49-F238E27FC236}">
                <a16:creationId xmlns:a16="http://schemas.microsoft.com/office/drawing/2014/main" id="{0212FB6A-540B-4B48-B563-112BC44F010E}"/>
              </a:ext>
            </a:extLst>
          </p:cNvPr>
          <p:cNvPicPr>
            <a:picLocks noChangeAspect="1"/>
          </p:cNvPicPr>
          <p:nvPr/>
        </p:nvPicPr>
        <p:blipFill>
          <a:blip r:embed="rId3"/>
          <a:stretch>
            <a:fillRect/>
          </a:stretch>
        </p:blipFill>
        <p:spPr>
          <a:xfrm>
            <a:off x="481952" y="44624"/>
            <a:ext cx="7984067" cy="6858000"/>
          </a:xfrm>
          <a:prstGeom prst="rect">
            <a:avLst/>
          </a:prstGeom>
        </p:spPr>
      </p:pic>
      <p:sp>
        <p:nvSpPr>
          <p:cNvPr id="9" name="Oval 8">
            <a:extLst>
              <a:ext uri="{FF2B5EF4-FFF2-40B4-BE49-F238E27FC236}">
                <a16:creationId xmlns:a16="http://schemas.microsoft.com/office/drawing/2014/main" id="{78480FD2-38E9-438F-9CD5-85D796279FC4}"/>
              </a:ext>
            </a:extLst>
          </p:cNvPr>
          <p:cNvSpPr/>
          <p:nvPr/>
        </p:nvSpPr>
        <p:spPr>
          <a:xfrm rot="5400000">
            <a:off x="-368341" y="1960629"/>
            <a:ext cx="3183938" cy="2232248"/>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b="1" dirty="0"/>
          </a:p>
        </p:txBody>
      </p:sp>
      <p:sp>
        <p:nvSpPr>
          <p:cNvPr id="10" name="Oval 9">
            <a:extLst>
              <a:ext uri="{FF2B5EF4-FFF2-40B4-BE49-F238E27FC236}">
                <a16:creationId xmlns:a16="http://schemas.microsoft.com/office/drawing/2014/main" id="{0F0EB38A-4BE6-48C6-A4FE-1CA1628DCFC1}"/>
              </a:ext>
            </a:extLst>
          </p:cNvPr>
          <p:cNvSpPr/>
          <p:nvPr/>
        </p:nvSpPr>
        <p:spPr>
          <a:xfrm rot="5400000">
            <a:off x="664182" y="4224665"/>
            <a:ext cx="1248154" cy="1944216"/>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11" name="Picture 10">
            <a:extLst>
              <a:ext uri="{FF2B5EF4-FFF2-40B4-BE49-F238E27FC236}">
                <a16:creationId xmlns:a16="http://schemas.microsoft.com/office/drawing/2014/main" id="{16731297-E280-4171-9E7F-A62ECE5CA704}"/>
              </a:ext>
            </a:extLst>
          </p:cNvPr>
          <p:cNvPicPr>
            <a:picLocks noChangeAspect="1"/>
          </p:cNvPicPr>
          <p:nvPr/>
        </p:nvPicPr>
        <p:blipFill>
          <a:blip r:embed="rId4"/>
          <a:stretch>
            <a:fillRect/>
          </a:stretch>
        </p:blipFill>
        <p:spPr>
          <a:xfrm>
            <a:off x="1204912" y="533400"/>
            <a:ext cx="6734175" cy="5791200"/>
          </a:xfrm>
          <a:prstGeom prst="rect">
            <a:avLst/>
          </a:prstGeom>
        </p:spPr>
      </p:pic>
      <p:pic>
        <p:nvPicPr>
          <p:cNvPr id="12" name="Picture 11">
            <a:extLst>
              <a:ext uri="{FF2B5EF4-FFF2-40B4-BE49-F238E27FC236}">
                <a16:creationId xmlns:a16="http://schemas.microsoft.com/office/drawing/2014/main" id="{2B67F63C-8339-4676-9FB5-37C5CDA2D49E}"/>
              </a:ext>
            </a:extLst>
          </p:cNvPr>
          <p:cNvPicPr>
            <a:picLocks noChangeAspect="1"/>
          </p:cNvPicPr>
          <p:nvPr/>
        </p:nvPicPr>
        <p:blipFill>
          <a:blip r:embed="rId5"/>
          <a:stretch>
            <a:fillRect/>
          </a:stretch>
        </p:blipFill>
        <p:spPr>
          <a:xfrm>
            <a:off x="0" y="1398289"/>
            <a:ext cx="9144000" cy="4061421"/>
          </a:xfrm>
          <a:prstGeom prst="rect">
            <a:avLst/>
          </a:prstGeom>
        </p:spPr>
      </p:pic>
      <p:pic>
        <p:nvPicPr>
          <p:cNvPr id="13" name="Picture 12">
            <a:extLst>
              <a:ext uri="{FF2B5EF4-FFF2-40B4-BE49-F238E27FC236}">
                <a16:creationId xmlns:a16="http://schemas.microsoft.com/office/drawing/2014/main" id="{F5E3F441-7D47-4E97-8BAA-0DD05B270656}"/>
              </a:ext>
            </a:extLst>
          </p:cNvPr>
          <p:cNvPicPr>
            <a:picLocks noChangeAspect="1"/>
          </p:cNvPicPr>
          <p:nvPr/>
        </p:nvPicPr>
        <p:blipFill>
          <a:blip r:embed="rId6"/>
          <a:stretch>
            <a:fillRect/>
          </a:stretch>
        </p:blipFill>
        <p:spPr>
          <a:xfrm>
            <a:off x="0" y="1537441"/>
            <a:ext cx="9144000" cy="3783117"/>
          </a:xfrm>
          <a:prstGeom prst="rect">
            <a:avLst/>
          </a:prstGeom>
        </p:spPr>
      </p:pic>
      <p:pic>
        <p:nvPicPr>
          <p:cNvPr id="14" name="Picture 13">
            <a:extLst>
              <a:ext uri="{FF2B5EF4-FFF2-40B4-BE49-F238E27FC236}">
                <a16:creationId xmlns:a16="http://schemas.microsoft.com/office/drawing/2014/main" id="{534FDC48-B560-4B28-91C6-0A5058E8B9D3}"/>
              </a:ext>
            </a:extLst>
          </p:cNvPr>
          <p:cNvPicPr>
            <a:picLocks noChangeAspect="1"/>
          </p:cNvPicPr>
          <p:nvPr/>
        </p:nvPicPr>
        <p:blipFill>
          <a:blip r:embed="rId7"/>
          <a:stretch>
            <a:fillRect/>
          </a:stretch>
        </p:blipFill>
        <p:spPr>
          <a:xfrm>
            <a:off x="0" y="1689424"/>
            <a:ext cx="9144000" cy="3479151"/>
          </a:xfrm>
          <a:prstGeom prst="rect">
            <a:avLst/>
          </a:prstGeom>
        </p:spPr>
      </p:pic>
      <p:pic>
        <p:nvPicPr>
          <p:cNvPr id="15" name="Picture 14">
            <a:extLst>
              <a:ext uri="{FF2B5EF4-FFF2-40B4-BE49-F238E27FC236}">
                <a16:creationId xmlns:a16="http://schemas.microsoft.com/office/drawing/2014/main" id="{AA3FAD61-211F-492D-B8CF-4A78309817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205753"/>
            <a:ext cx="9144000" cy="4446494"/>
          </a:xfrm>
          <a:prstGeom prst="rect">
            <a:avLst/>
          </a:prstGeom>
        </p:spPr>
      </p:pic>
    </p:spTree>
    <p:extLst>
      <p:ext uri="{BB962C8B-B14F-4D97-AF65-F5344CB8AC3E}">
        <p14:creationId xmlns:p14="http://schemas.microsoft.com/office/powerpoint/2010/main" val="371702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70" y="2996952"/>
            <a:ext cx="7633648" cy="1724503"/>
          </a:xfrm>
        </p:spPr>
        <p:txBody>
          <a:bodyPr/>
          <a:lstStyle/>
          <a:p>
            <a:pPr algn="ctr"/>
            <a:r>
              <a:rPr lang="en-GB" dirty="0"/>
              <a:t>Menti Questions</a:t>
            </a:r>
          </a:p>
        </p:txBody>
      </p:sp>
    </p:spTree>
    <p:extLst>
      <p:ext uri="{BB962C8B-B14F-4D97-AF65-F5344CB8AC3E}">
        <p14:creationId xmlns:p14="http://schemas.microsoft.com/office/powerpoint/2010/main" val="3732944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6A4DF1-BAE7-435E-AEEB-514D97384668}"/>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30</a:t>
            </a:fld>
            <a:endParaRPr lang="en-US" dirty="0"/>
          </a:p>
        </p:txBody>
      </p:sp>
      <p:sp>
        <p:nvSpPr>
          <p:cNvPr id="5" name="Footer Placeholder 4">
            <a:extLst>
              <a:ext uri="{FF2B5EF4-FFF2-40B4-BE49-F238E27FC236}">
                <a16:creationId xmlns:a16="http://schemas.microsoft.com/office/drawing/2014/main" id="{BABF0571-0965-4582-96C7-6017A4B75BC2}"/>
              </a:ext>
            </a:extLst>
          </p:cNvPr>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pic>
        <p:nvPicPr>
          <p:cNvPr id="6" name="Picture 5">
            <a:extLst>
              <a:ext uri="{FF2B5EF4-FFF2-40B4-BE49-F238E27FC236}">
                <a16:creationId xmlns:a16="http://schemas.microsoft.com/office/drawing/2014/main" id="{3A4A1837-65DC-4391-99CF-EC0B0E2613C8}"/>
              </a:ext>
            </a:extLst>
          </p:cNvPr>
          <p:cNvPicPr>
            <a:picLocks noChangeAspect="1"/>
          </p:cNvPicPr>
          <p:nvPr/>
        </p:nvPicPr>
        <p:blipFill>
          <a:blip r:embed="rId2"/>
          <a:stretch>
            <a:fillRect/>
          </a:stretch>
        </p:blipFill>
        <p:spPr>
          <a:xfrm>
            <a:off x="179513" y="332656"/>
            <a:ext cx="4968552" cy="1259855"/>
          </a:xfrm>
          <a:prstGeom prst="rect">
            <a:avLst/>
          </a:prstGeom>
        </p:spPr>
      </p:pic>
      <p:pic>
        <p:nvPicPr>
          <p:cNvPr id="7" name="Picture 6">
            <a:extLst>
              <a:ext uri="{FF2B5EF4-FFF2-40B4-BE49-F238E27FC236}">
                <a16:creationId xmlns:a16="http://schemas.microsoft.com/office/drawing/2014/main" id="{04A92E1A-1E28-476F-8E8E-8D9CF5E1BA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933" y="1864709"/>
            <a:ext cx="3138931" cy="4084571"/>
          </a:xfrm>
          <a:prstGeom prst="rect">
            <a:avLst/>
          </a:prstGeom>
        </p:spPr>
      </p:pic>
      <p:pic>
        <p:nvPicPr>
          <p:cNvPr id="8" name="Picture 7">
            <a:extLst>
              <a:ext uri="{FF2B5EF4-FFF2-40B4-BE49-F238E27FC236}">
                <a16:creationId xmlns:a16="http://schemas.microsoft.com/office/drawing/2014/main" id="{1E4B09F4-3338-4E74-BC07-7BFD9431A6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6078" y="1431011"/>
            <a:ext cx="3578290" cy="4825446"/>
          </a:xfrm>
          <a:prstGeom prst="rect">
            <a:avLst/>
          </a:prstGeom>
        </p:spPr>
      </p:pic>
    </p:spTree>
    <p:extLst>
      <p:ext uri="{BB962C8B-B14F-4D97-AF65-F5344CB8AC3E}">
        <p14:creationId xmlns:p14="http://schemas.microsoft.com/office/powerpoint/2010/main" val="201112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A6BEF-22C2-4DA7-8109-7818CB86FBD3}"/>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31</a:t>
            </a:fld>
            <a:endParaRPr lang="en-US" dirty="0"/>
          </a:p>
        </p:txBody>
      </p:sp>
      <p:sp>
        <p:nvSpPr>
          <p:cNvPr id="5" name="Footer Placeholder 4">
            <a:extLst>
              <a:ext uri="{FF2B5EF4-FFF2-40B4-BE49-F238E27FC236}">
                <a16:creationId xmlns:a16="http://schemas.microsoft.com/office/drawing/2014/main" id="{AB511854-5A1E-49CA-8A99-2D6516D45732}"/>
              </a:ext>
            </a:extLst>
          </p:cNvPr>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pic>
        <p:nvPicPr>
          <p:cNvPr id="6" name="Picture 5">
            <a:extLst>
              <a:ext uri="{FF2B5EF4-FFF2-40B4-BE49-F238E27FC236}">
                <a16:creationId xmlns:a16="http://schemas.microsoft.com/office/drawing/2014/main" id="{89B1EFEB-8DA8-4CF2-8AC2-CF51A29289B6}"/>
              </a:ext>
            </a:extLst>
          </p:cNvPr>
          <p:cNvPicPr>
            <a:picLocks noChangeAspect="1"/>
          </p:cNvPicPr>
          <p:nvPr/>
        </p:nvPicPr>
        <p:blipFill>
          <a:blip r:embed="rId2"/>
          <a:stretch>
            <a:fillRect/>
          </a:stretch>
        </p:blipFill>
        <p:spPr>
          <a:xfrm>
            <a:off x="179513" y="332657"/>
            <a:ext cx="4824536" cy="1335894"/>
          </a:xfrm>
          <a:prstGeom prst="rect">
            <a:avLst/>
          </a:prstGeom>
        </p:spPr>
      </p:pic>
      <p:pic>
        <p:nvPicPr>
          <p:cNvPr id="7" name="Picture 6">
            <a:extLst>
              <a:ext uri="{FF2B5EF4-FFF2-40B4-BE49-F238E27FC236}">
                <a16:creationId xmlns:a16="http://schemas.microsoft.com/office/drawing/2014/main" id="{547BF90A-D4F5-411E-8BBA-805543E1CF0A}"/>
              </a:ext>
            </a:extLst>
          </p:cNvPr>
          <p:cNvPicPr>
            <a:picLocks noChangeAspect="1"/>
          </p:cNvPicPr>
          <p:nvPr/>
        </p:nvPicPr>
        <p:blipFill>
          <a:blip r:embed="rId3"/>
          <a:stretch>
            <a:fillRect/>
          </a:stretch>
        </p:blipFill>
        <p:spPr>
          <a:xfrm>
            <a:off x="75576" y="1817594"/>
            <a:ext cx="5504611" cy="3854748"/>
          </a:xfrm>
          <a:prstGeom prst="rect">
            <a:avLst/>
          </a:prstGeom>
        </p:spPr>
      </p:pic>
      <p:pic>
        <p:nvPicPr>
          <p:cNvPr id="8" name="Picture 7">
            <a:extLst>
              <a:ext uri="{FF2B5EF4-FFF2-40B4-BE49-F238E27FC236}">
                <a16:creationId xmlns:a16="http://schemas.microsoft.com/office/drawing/2014/main" id="{78339171-D559-4982-9E23-8FD8668C8D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3968" y="620688"/>
            <a:ext cx="4409247" cy="5272986"/>
          </a:xfrm>
          <a:prstGeom prst="rect">
            <a:avLst/>
          </a:prstGeom>
        </p:spPr>
      </p:pic>
    </p:spTree>
    <p:extLst>
      <p:ext uri="{BB962C8B-B14F-4D97-AF65-F5344CB8AC3E}">
        <p14:creationId xmlns:p14="http://schemas.microsoft.com/office/powerpoint/2010/main" val="427206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5D06-FB7C-4260-8DAA-79DDAE9B5EA3}"/>
              </a:ext>
            </a:extLst>
          </p:cNvPr>
          <p:cNvSpPr>
            <a:spLocks noGrp="1"/>
          </p:cNvSpPr>
          <p:nvPr>
            <p:ph type="title"/>
          </p:nvPr>
        </p:nvSpPr>
        <p:spPr/>
        <p:txBody>
          <a:bodyPr/>
          <a:lstStyle/>
          <a:p>
            <a:r>
              <a:rPr lang="en-GB" dirty="0"/>
              <a:t>Feedback</a:t>
            </a:r>
          </a:p>
        </p:txBody>
      </p:sp>
      <p:sp>
        <p:nvSpPr>
          <p:cNvPr id="3" name="Content Placeholder 2">
            <a:extLst>
              <a:ext uri="{FF2B5EF4-FFF2-40B4-BE49-F238E27FC236}">
                <a16:creationId xmlns:a16="http://schemas.microsoft.com/office/drawing/2014/main" id="{4049B701-C887-47AF-B5A8-3888BA300976}"/>
              </a:ext>
            </a:extLst>
          </p:cNvPr>
          <p:cNvSpPr>
            <a:spLocks noGrp="1"/>
          </p:cNvSpPr>
          <p:nvPr>
            <p:ph idx="1"/>
          </p:nvPr>
        </p:nvSpPr>
        <p:spPr>
          <a:xfrm>
            <a:off x="558000" y="1412777"/>
            <a:ext cx="8028000" cy="1728192"/>
          </a:xfrm>
        </p:spPr>
        <p:txBody>
          <a:bodyPr/>
          <a:lstStyle/>
          <a:p>
            <a:r>
              <a:rPr lang="en-GB" dirty="0"/>
              <a:t>Resources are reviewed every 3 years</a:t>
            </a:r>
          </a:p>
          <a:p>
            <a:endParaRPr lang="en-GB" dirty="0"/>
          </a:p>
          <a:p>
            <a:r>
              <a:rPr lang="en-GB" dirty="0"/>
              <a:t>Email your feedback/suggestions to </a:t>
            </a:r>
            <a:r>
              <a:rPr lang="en-GB" dirty="0">
                <a:hlinkClick r:id="rId2"/>
              </a:rPr>
              <a:t>PHE.screeninghelpdesk@nhs.net</a:t>
            </a:r>
            <a:r>
              <a:rPr lang="en-GB" dirty="0"/>
              <a:t> </a:t>
            </a:r>
          </a:p>
        </p:txBody>
      </p:sp>
      <p:sp>
        <p:nvSpPr>
          <p:cNvPr id="4" name="Slide Number Placeholder 3">
            <a:extLst>
              <a:ext uri="{FF2B5EF4-FFF2-40B4-BE49-F238E27FC236}">
                <a16:creationId xmlns:a16="http://schemas.microsoft.com/office/drawing/2014/main" id="{7E80BD07-7E49-46AA-8A9A-636F017CDC64}"/>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32</a:t>
            </a:fld>
            <a:endParaRPr lang="en-US" dirty="0"/>
          </a:p>
        </p:txBody>
      </p:sp>
      <p:sp>
        <p:nvSpPr>
          <p:cNvPr id="5" name="Footer Placeholder 4">
            <a:extLst>
              <a:ext uri="{FF2B5EF4-FFF2-40B4-BE49-F238E27FC236}">
                <a16:creationId xmlns:a16="http://schemas.microsoft.com/office/drawing/2014/main" id="{63208680-D55A-4D39-A77B-12904005D10A}"/>
              </a:ext>
            </a:extLst>
          </p:cNvPr>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spTree>
    <p:extLst>
      <p:ext uri="{BB962C8B-B14F-4D97-AF65-F5344CB8AC3E}">
        <p14:creationId xmlns:p14="http://schemas.microsoft.com/office/powerpoint/2010/main" val="185975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AD0F-B719-4DFC-AA90-78E382AC8154}"/>
              </a:ext>
            </a:extLst>
          </p:cNvPr>
          <p:cNvSpPr>
            <a:spLocks noGrp="1"/>
          </p:cNvSpPr>
          <p:nvPr>
            <p:ph type="title"/>
          </p:nvPr>
        </p:nvSpPr>
        <p:spPr>
          <a:xfrm>
            <a:off x="395536" y="2564904"/>
            <a:ext cx="8028000" cy="648072"/>
          </a:xfrm>
        </p:spPr>
        <p:txBody>
          <a:bodyPr/>
          <a:lstStyle/>
          <a:p>
            <a:pPr algn="ctr"/>
            <a:r>
              <a:rPr lang="en-GB" dirty="0"/>
              <a:t>Thank you</a:t>
            </a:r>
          </a:p>
        </p:txBody>
      </p:sp>
      <p:sp>
        <p:nvSpPr>
          <p:cNvPr id="4" name="Slide Number Placeholder 3">
            <a:extLst>
              <a:ext uri="{FF2B5EF4-FFF2-40B4-BE49-F238E27FC236}">
                <a16:creationId xmlns:a16="http://schemas.microsoft.com/office/drawing/2014/main" id="{57224315-BA4D-41D3-9404-0E735AF988F8}"/>
              </a:ext>
            </a:extLst>
          </p:cNvPr>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33</a:t>
            </a:fld>
            <a:endParaRPr lang="en-US" dirty="0"/>
          </a:p>
        </p:txBody>
      </p:sp>
      <p:sp>
        <p:nvSpPr>
          <p:cNvPr id="5" name="Footer Placeholder 4">
            <a:extLst>
              <a:ext uri="{FF2B5EF4-FFF2-40B4-BE49-F238E27FC236}">
                <a16:creationId xmlns:a16="http://schemas.microsoft.com/office/drawing/2014/main" id="{B887BC5B-D163-414C-BE9E-AEA257D9601E}"/>
              </a:ext>
            </a:extLst>
          </p:cNvPr>
          <p:cNvSpPr>
            <a:spLocks noGrp="1"/>
          </p:cNvSpPr>
          <p:nvPr>
            <p:ph type="ftr" sz="quarter" idx="11"/>
          </p:nvPr>
        </p:nvSpPr>
        <p:spPr/>
        <p:txBody>
          <a:bodyPr/>
          <a:lstStyle/>
          <a:p>
            <a:pPr>
              <a:defRPr/>
            </a:pPr>
            <a:r>
              <a:rPr lang="en-US" dirty="0"/>
              <a:t>Project Delivery: Sickle cell and </a:t>
            </a:r>
            <a:r>
              <a:rPr lang="en-US" dirty="0" err="1"/>
              <a:t>Thalassaemia</a:t>
            </a:r>
            <a:r>
              <a:rPr lang="en-US" dirty="0"/>
              <a:t> (SCT) counselling knowledge and skills</a:t>
            </a:r>
          </a:p>
        </p:txBody>
      </p:sp>
    </p:spTree>
    <p:extLst>
      <p:ext uri="{BB962C8B-B14F-4D97-AF65-F5344CB8AC3E}">
        <p14:creationId xmlns:p14="http://schemas.microsoft.com/office/powerpoint/2010/main" val="4202687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70" y="2996952"/>
            <a:ext cx="7633648" cy="1724503"/>
          </a:xfrm>
        </p:spPr>
        <p:txBody>
          <a:bodyPr/>
          <a:lstStyle/>
          <a:p>
            <a:pPr algn="ctr"/>
            <a:r>
              <a:rPr lang="en-GB" dirty="0"/>
              <a:t>Menti Questions</a:t>
            </a:r>
            <a:br>
              <a:rPr lang="en-GB" dirty="0"/>
            </a:br>
            <a:r>
              <a:rPr lang="en-GB" sz="2000" dirty="0"/>
              <a:t>Jamili &amp; Lola</a:t>
            </a:r>
          </a:p>
        </p:txBody>
      </p:sp>
    </p:spTree>
    <p:extLst>
      <p:ext uri="{BB962C8B-B14F-4D97-AF65-F5344CB8AC3E}">
        <p14:creationId xmlns:p14="http://schemas.microsoft.com/office/powerpoint/2010/main" val="1216135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5589240"/>
            <a:ext cx="7633648" cy="1724503"/>
          </a:xfrm>
        </p:spPr>
        <p:txBody>
          <a:bodyPr/>
          <a:lstStyle/>
          <a:p>
            <a:r>
              <a:rPr lang="en-GB" dirty="0"/>
              <a:t>Comfort Break</a:t>
            </a:r>
          </a:p>
        </p:txBody>
      </p:sp>
      <p:sp>
        <p:nvSpPr>
          <p:cNvPr id="3" name="TextBox 2">
            <a:extLst>
              <a:ext uri="{FF2B5EF4-FFF2-40B4-BE49-F238E27FC236}">
                <a16:creationId xmlns:a16="http://schemas.microsoft.com/office/drawing/2014/main" id="{7E2EB5C9-8DE7-45D0-A22D-B8892B8C6F2F}"/>
              </a:ext>
            </a:extLst>
          </p:cNvPr>
          <p:cNvSpPr txBox="1"/>
          <p:nvPr/>
        </p:nvSpPr>
        <p:spPr>
          <a:xfrm>
            <a:off x="323528" y="4581128"/>
            <a:ext cx="7272808" cy="830997"/>
          </a:xfrm>
          <a:prstGeom prst="rect">
            <a:avLst/>
          </a:prstGeom>
          <a:noFill/>
        </p:spPr>
        <p:txBody>
          <a:bodyPr wrap="square" rtlCol="0">
            <a:spAutoFit/>
          </a:bodyPr>
          <a:lstStyle/>
          <a:p>
            <a:r>
              <a:rPr lang="en-GB" dirty="0">
                <a:solidFill>
                  <a:schemeClr val="bg1"/>
                </a:solidFill>
              </a:rPr>
              <a:t>NHS Sickle Cell and Thalassaemia Screening Programme’s Live Webinar, 28</a:t>
            </a:r>
            <a:r>
              <a:rPr lang="en-GB" baseline="30000" dirty="0">
                <a:solidFill>
                  <a:schemeClr val="bg1"/>
                </a:solidFill>
              </a:rPr>
              <a:t>th</a:t>
            </a:r>
            <a:r>
              <a:rPr lang="en-GB" dirty="0">
                <a:solidFill>
                  <a:schemeClr val="bg1"/>
                </a:solidFill>
              </a:rPr>
              <a:t> January 2021</a:t>
            </a:r>
          </a:p>
        </p:txBody>
      </p:sp>
    </p:spTree>
    <p:extLst>
      <p:ext uri="{BB962C8B-B14F-4D97-AF65-F5344CB8AC3E}">
        <p14:creationId xmlns:p14="http://schemas.microsoft.com/office/powerpoint/2010/main" val="3974728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000" y="2492897"/>
            <a:ext cx="7633648" cy="1512168"/>
          </a:xfrm>
        </p:spPr>
        <p:txBody>
          <a:bodyPr/>
          <a:lstStyle/>
          <a:p>
            <a:r>
              <a:rPr lang="en-GB" sz="4400" dirty="0"/>
              <a:t>NHS Sickle Cell &amp; Thalassaemia Screening Programme</a:t>
            </a:r>
            <a:br>
              <a:rPr lang="en-GB" sz="4400" dirty="0"/>
            </a:br>
            <a:r>
              <a:rPr lang="en-GB" sz="2000" dirty="0"/>
              <a:t> </a:t>
            </a:r>
            <a:br>
              <a:rPr lang="en-GB" sz="4800" dirty="0"/>
            </a:br>
            <a:r>
              <a:rPr lang="en-GB" sz="4800" b="1" dirty="0"/>
              <a:t>Publications go digital</a:t>
            </a:r>
            <a:br>
              <a:rPr lang="en-GB" dirty="0"/>
            </a:br>
            <a:endParaRPr lang="en-GB" sz="2800" dirty="0"/>
          </a:p>
        </p:txBody>
      </p:sp>
      <p:sp>
        <p:nvSpPr>
          <p:cNvPr id="4" name="Subtitle 3"/>
          <p:cNvSpPr>
            <a:spLocks noGrp="1"/>
          </p:cNvSpPr>
          <p:nvPr>
            <p:ph type="subTitle" idx="1"/>
          </p:nvPr>
        </p:nvSpPr>
        <p:spPr>
          <a:xfrm>
            <a:off x="558000" y="5589240"/>
            <a:ext cx="7633648" cy="770384"/>
          </a:xfrm>
        </p:spPr>
        <p:txBody>
          <a:bodyPr>
            <a:normAutofit/>
          </a:bodyPr>
          <a:lstStyle/>
          <a:p>
            <a:r>
              <a:rPr lang="en-GB" dirty="0"/>
              <a:t>Cynthia Gill – SCT Programme Advisor</a:t>
            </a:r>
          </a:p>
          <a:p>
            <a:r>
              <a:rPr lang="en-GB" dirty="0"/>
              <a:t>Siobhan Ryan – SCT Project Lead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0826-47DE-4E87-8381-03EA9730D80C}"/>
              </a:ext>
            </a:extLst>
          </p:cNvPr>
          <p:cNvSpPr>
            <a:spLocks noGrp="1"/>
          </p:cNvSpPr>
          <p:nvPr>
            <p:ph type="title"/>
          </p:nvPr>
        </p:nvSpPr>
        <p:spPr>
          <a:xfrm>
            <a:off x="253277" y="103795"/>
            <a:ext cx="8028000" cy="796682"/>
          </a:xfrm>
        </p:spPr>
        <p:txBody>
          <a:bodyPr>
            <a:normAutofit/>
          </a:bodyPr>
          <a:lstStyle/>
          <a:p>
            <a:r>
              <a:rPr lang="en-GB" b="1" dirty="0"/>
              <a:t>Digital by default</a:t>
            </a:r>
          </a:p>
        </p:txBody>
      </p:sp>
      <p:sp>
        <p:nvSpPr>
          <p:cNvPr id="3" name="Content Placeholder 2">
            <a:extLst>
              <a:ext uri="{FF2B5EF4-FFF2-40B4-BE49-F238E27FC236}">
                <a16:creationId xmlns:a16="http://schemas.microsoft.com/office/drawing/2014/main" id="{D8E0BFED-9593-46DB-BCE6-08FAFC4EB936}"/>
              </a:ext>
            </a:extLst>
          </p:cNvPr>
          <p:cNvSpPr>
            <a:spLocks noGrp="1"/>
          </p:cNvSpPr>
          <p:nvPr>
            <p:ph idx="1"/>
          </p:nvPr>
        </p:nvSpPr>
        <p:spPr>
          <a:xfrm>
            <a:off x="285934" y="1116096"/>
            <a:ext cx="8462529" cy="5481256"/>
          </a:xfrm>
        </p:spPr>
        <p:txBody>
          <a:bodyPr/>
          <a:lstStyle/>
          <a:p>
            <a:r>
              <a:rPr lang="en-GB" sz="2800" dirty="0"/>
              <a:t>All the programme resources are now digital</a:t>
            </a:r>
          </a:p>
          <a:p>
            <a:pPr>
              <a:buFont typeface="Arial" panose="020B0604020202020204" pitchFamily="34" charset="0"/>
              <a:buChar char="•"/>
            </a:pPr>
            <a:r>
              <a:rPr lang="en-GB" sz="2400" dirty="0"/>
              <a:t>Transition to digital is supported by user research which show that most women benefit from, and expect digital information</a:t>
            </a:r>
          </a:p>
          <a:p>
            <a:pPr>
              <a:buFont typeface="Arial" panose="020B0604020202020204" pitchFamily="34" charset="0"/>
              <a:buChar char="•"/>
            </a:pPr>
            <a:endParaRPr lang="en-GB" sz="600" dirty="0"/>
          </a:p>
          <a:p>
            <a:pPr>
              <a:buFont typeface="Arial" panose="020B0604020202020204" pitchFamily="34" charset="0"/>
              <a:buChar char="•"/>
            </a:pPr>
            <a:r>
              <a:rPr lang="en-GB" sz="2400" dirty="0"/>
              <a:t>We are supporting services in England to move to using digital versions of the antenatal and newborn (ANNB) screening and carrier leaflets</a:t>
            </a:r>
          </a:p>
          <a:p>
            <a:pPr>
              <a:buFont typeface="Arial" panose="020B0604020202020204" pitchFamily="34" charset="0"/>
              <a:buChar char="•"/>
            </a:pPr>
            <a:endParaRPr lang="en-GB" sz="600" dirty="0"/>
          </a:p>
          <a:p>
            <a:pPr>
              <a:buFont typeface="Arial" panose="020B0604020202020204" pitchFamily="34" charset="0"/>
              <a:buChar char="•"/>
            </a:pPr>
            <a:r>
              <a:rPr lang="en-GB" sz="2400" dirty="0"/>
              <a:t>Digital versions of the leaflets:</a:t>
            </a:r>
          </a:p>
          <a:p>
            <a:pPr marL="735012" lvl="3" indent="-285750">
              <a:buFont typeface="Wingdings" panose="05000000000000000000" pitchFamily="2" charset="2"/>
              <a:buChar char="v"/>
            </a:pPr>
            <a:r>
              <a:rPr lang="en-GB" sz="1900" dirty="0"/>
              <a:t>Are easy to edit, so they always contain the most up to date information</a:t>
            </a:r>
          </a:p>
          <a:p>
            <a:pPr marL="735012" lvl="3" indent="-285750">
              <a:buFont typeface="Wingdings" panose="05000000000000000000" pitchFamily="2" charset="2"/>
              <a:buChar char="v"/>
            </a:pPr>
            <a:r>
              <a:rPr lang="en-GB" sz="1900" dirty="0"/>
              <a:t>Are in a format that can be used with assistive technologies</a:t>
            </a:r>
          </a:p>
          <a:p>
            <a:pPr marL="735012" lvl="3" indent="-285750">
              <a:buFont typeface="Wingdings" panose="05000000000000000000" pitchFamily="2" charset="2"/>
              <a:buChar char="v"/>
            </a:pPr>
            <a:r>
              <a:rPr lang="en-GB" sz="1900" dirty="0"/>
              <a:t>Work well on smaller screens such as phones</a:t>
            </a:r>
          </a:p>
          <a:p>
            <a:pPr marL="735012" lvl="3" indent="-285750">
              <a:buFont typeface="Wingdings" panose="05000000000000000000" pitchFamily="2" charset="2"/>
              <a:buChar char="v"/>
            </a:pPr>
            <a:r>
              <a:rPr lang="en-GB" sz="1900" dirty="0"/>
              <a:t>Can be saved to a smart phone home screens like an app</a:t>
            </a:r>
          </a:p>
          <a:p>
            <a:pPr marL="177800" lvl="1" indent="0"/>
            <a:endParaRPr lang="en-GB" sz="2400" dirty="0"/>
          </a:p>
        </p:txBody>
      </p:sp>
      <p:sp>
        <p:nvSpPr>
          <p:cNvPr id="4" name="Footer Placeholder 3">
            <a:extLst>
              <a:ext uri="{FF2B5EF4-FFF2-40B4-BE49-F238E27FC236}">
                <a16:creationId xmlns:a16="http://schemas.microsoft.com/office/drawing/2014/main" id="{726F3763-EF1C-467C-A4C1-D046F3CAECFE}"/>
              </a:ext>
            </a:extLst>
          </p:cNvPr>
          <p:cNvSpPr>
            <a:spLocks noGrp="1"/>
          </p:cNvSpPr>
          <p:nvPr>
            <p:ph type="ftr" sz="quarter" idx="11"/>
          </p:nvPr>
        </p:nvSpPr>
        <p:spPr>
          <a:xfrm>
            <a:off x="899592" y="6423715"/>
            <a:ext cx="8064375" cy="549275"/>
          </a:xfrm>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Breast office managers meeting</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5" name="Content Placeholder 2">
            <a:extLst>
              <a:ext uri="{FF2B5EF4-FFF2-40B4-BE49-F238E27FC236}">
                <a16:creationId xmlns:a16="http://schemas.microsoft.com/office/drawing/2014/main" id="{7F1A6F7E-B73B-4F75-8EE1-FAC507C24BDD}"/>
              </a:ext>
            </a:extLst>
          </p:cNvPr>
          <p:cNvPicPr>
            <a:picLocks noChangeAspect="1"/>
          </p:cNvPicPr>
          <p:nvPr/>
        </p:nvPicPr>
        <p:blipFill>
          <a:blip r:embed="rId3"/>
          <a:stretch>
            <a:fillRect/>
          </a:stretch>
        </p:blipFill>
        <p:spPr bwMode="auto">
          <a:xfrm rot="21431491">
            <a:off x="7629062" y="5156236"/>
            <a:ext cx="1098860" cy="865441"/>
          </a:xfrm>
          <a:prstGeom prst="rect">
            <a:avLst/>
          </a:prstGeom>
          <a:noFill/>
          <a:ln w="9525">
            <a:noFill/>
            <a:miter lim="800000"/>
            <a:headEnd/>
            <a:tailEnd/>
          </a:ln>
        </p:spPr>
      </p:pic>
    </p:spTree>
    <p:extLst>
      <p:ext uri="{BB962C8B-B14F-4D97-AF65-F5344CB8AC3E}">
        <p14:creationId xmlns:p14="http://schemas.microsoft.com/office/powerpoint/2010/main" val="2715217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3A45-8D8A-40DA-845B-FB7F41C5B3D0}"/>
              </a:ext>
            </a:extLst>
          </p:cNvPr>
          <p:cNvSpPr>
            <a:spLocks noGrp="1"/>
          </p:cNvSpPr>
          <p:nvPr>
            <p:ph type="title"/>
          </p:nvPr>
        </p:nvSpPr>
        <p:spPr>
          <a:xfrm>
            <a:off x="524355" y="167427"/>
            <a:ext cx="8028000" cy="648072"/>
          </a:xfrm>
        </p:spPr>
        <p:txBody>
          <a:bodyPr/>
          <a:lstStyle/>
          <a:p>
            <a:r>
              <a:rPr lang="en-GB" b="1" dirty="0"/>
              <a:t>Accessible Information</a:t>
            </a:r>
          </a:p>
        </p:txBody>
      </p:sp>
      <p:sp>
        <p:nvSpPr>
          <p:cNvPr id="4" name="Footer Placeholder 3">
            <a:extLst>
              <a:ext uri="{FF2B5EF4-FFF2-40B4-BE49-F238E27FC236}">
                <a16:creationId xmlns:a16="http://schemas.microsoft.com/office/drawing/2014/main" id="{C716A106-888B-43AD-8F11-D1F339481000}"/>
              </a:ext>
            </a:extLst>
          </p:cNvPr>
          <p:cNvSpPr>
            <a:spLocks noGrp="1"/>
          </p:cNvSpPr>
          <p:nvPr>
            <p:ph type="ftr" sz="quarter" idx="11"/>
          </p:nvPr>
        </p:nvSpPr>
        <p:spPr>
          <a:xfrm>
            <a:off x="899592" y="6369369"/>
            <a:ext cx="8064375" cy="549275"/>
          </a:xfrm>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Breast office managers meeting</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16" name="Content Placeholder 15">
            <a:extLst>
              <a:ext uri="{FF2B5EF4-FFF2-40B4-BE49-F238E27FC236}">
                <a16:creationId xmlns:a16="http://schemas.microsoft.com/office/drawing/2014/main" id="{4C21958E-9923-461B-891E-21F26B9EF36C}"/>
              </a:ext>
            </a:extLst>
          </p:cNvPr>
          <p:cNvSpPr>
            <a:spLocks noGrp="1"/>
          </p:cNvSpPr>
          <p:nvPr>
            <p:ph idx="1"/>
          </p:nvPr>
        </p:nvSpPr>
        <p:spPr>
          <a:xfrm>
            <a:off x="558000" y="1114582"/>
            <a:ext cx="8027999" cy="4955703"/>
          </a:xfrm>
        </p:spPr>
        <p:txBody>
          <a:bodyPr/>
          <a:lstStyle/>
          <a:p>
            <a:pPr>
              <a:spcBef>
                <a:spcPts val="0"/>
              </a:spcBef>
            </a:pPr>
            <a:r>
              <a:rPr lang="en-GB" sz="2400" dirty="0"/>
              <a:t>Leaflets are required to meet Government accessibility</a:t>
            </a:r>
          </a:p>
          <a:p>
            <a:pPr>
              <a:spcBef>
                <a:spcPts val="0"/>
              </a:spcBef>
            </a:pPr>
            <a:r>
              <a:rPr lang="en-GB" sz="2400" dirty="0"/>
              <a:t>standards </a:t>
            </a:r>
          </a:p>
          <a:p>
            <a:pPr>
              <a:spcBef>
                <a:spcPts val="0"/>
              </a:spcBef>
            </a:pPr>
            <a:endParaRPr lang="en-GB" sz="1100" dirty="0"/>
          </a:p>
          <a:p>
            <a:r>
              <a:rPr lang="en-GB" sz="2400" dirty="0"/>
              <a:t>The new format we are using:</a:t>
            </a:r>
          </a:p>
          <a:p>
            <a:pPr>
              <a:buFont typeface="Arial" panose="020B0604020202020204" pitchFamily="34" charset="0"/>
              <a:buChar char="•"/>
            </a:pPr>
            <a:r>
              <a:rPr lang="en-GB" sz="2000" dirty="0"/>
              <a:t>Makes the leaflets easy to find with search engines</a:t>
            </a:r>
          </a:p>
          <a:p>
            <a:pPr>
              <a:buFont typeface="Arial" panose="020B0604020202020204" pitchFamily="34" charset="0"/>
              <a:buChar char="•"/>
            </a:pPr>
            <a:r>
              <a:rPr lang="en-GB" sz="2000" dirty="0"/>
              <a:t>Can be accessed on a variety of devices</a:t>
            </a:r>
          </a:p>
          <a:p>
            <a:pPr>
              <a:buFont typeface="Arial" panose="020B0604020202020204" pitchFamily="34" charset="0"/>
              <a:buChar char="•"/>
            </a:pPr>
            <a:r>
              <a:rPr lang="en-GB" sz="2000" dirty="0"/>
              <a:t>Can be printed out by HCPs to be given to those who are not online</a:t>
            </a:r>
          </a:p>
          <a:p>
            <a:pPr marL="0" indent="0"/>
            <a:endParaRPr lang="en-GB" sz="800" dirty="0"/>
          </a:p>
          <a:p>
            <a:pPr marL="0" indent="0"/>
            <a:r>
              <a:rPr lang="en-GB" sz="2400" dirty="0"/>
              <a:t>The language:</a:t>
            </a:r>
          </a:p>
          <a:p>
            <a:pPr>
              <a:buFont typeface="Arial" panose="020B0604020202020204" pitchFamily="34" charset="0"/>
              <a:buChar char="•"/>
            </a:pPr>
            <a:r>
              <a:rPr lang="en-GB" sz="2000" dirty="0"/>
              <a:t>Remains in “Plain English” – allowing the information to be easily understood </a:t>
            </a:r>
          </a:p>
          <a:p>
            <a:pPr>
              <a:buFont typeface="Arial" panose="020B0604020202020204" pitchFamily="34" charset="0"/>
              <a:buChar char="•"/>
            </a:pPr>
            <a:r>
              <a:rPr lang="en-GB" sz="2000" dirty="0"/>
              <a:t>Jargon and abbreviations are avoided</a:t>
            </a:r>
          </a:p>
          <a:p>
            <a:pPr>
              <a:buFont typeface="Arial" panose="020B0604020202020204" pitchFamily="34" charset="0"/>
              <a:buChar char="•"/>
            </a:pPr>
            <a:r>
              <a:rPr lang="en-GB" sz="2000" dirty="0"/>
              <a:t>Technical terms are fully explained</a:t>
            </a:r>
            <a:endParaRPr lang="en-GB" dirty="0"/>
          </a:p>
        </p:txBody>
      </p:sp>
    </p:spTree>
    <p:extLst>
      <p:ext uri="{BB962C8B-B14F-4D97-AF65-F5344CB8AC3E}">
        <p14:creationId xmlns:p14="http://schemas.microsoft.com/office/powerpoint/2010/main" val="724323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2EA9-796B-4610-A356-527AF4191DF5}"/>
              </a:ext>
            </a:extLst>
          </p:cNvPr>
          <p:cNvSpPr>
            <a:spLocks noGrp="1"/>
          </p:cNvSpPr>
          <p:nvPr>
            <p:ph type="title"/>
          </p:nvPr>
        </p:nvSpPr>
        <p:spPr>
          <a:xfrm>
            <a:off x="218617" y="221765"/>
            <a:ext cx="8028000" cy="648072"/>
          </a:xfrm>
        </p:spPr>
        <p:txBody>
          <a:bodyPr/>
          <a:lstStyle/>
          <a:p>
            <a:r>
              <a:rPr lang="en-GB" b="1" dirty="0"/>
              <a:t>The plan</a:t>
            </a:r>
          </a:p>
        </p:txBody>
      </p:sp>
      <p:sp>
        <p:nvSpPr>
          <p:cNvPr id="4" name="Footer Placeholder 3">
            <a:extLst>
              <a:ext uri="{FF2B5EF4-FFF2-40B4-BE49-F238E27FC236}">
                <a16:creationId xmlns:a16="http://schemas.microsoft.com/office/drawing/2014/main" id="{473BF629-1615-402B-A70B-560972A61A65}"/>
              </a:ext>
            </a:extLst>
          </p:cNvPr>
          <p:cNvSpPr>
            <a:spLocks noGrp="1"/>
          </p:cNvSpPr>
          <p:nvPr>
            <p:ph type="ftr" sz="quarter" idx="11"/>
          </p:nvPr>
        </p:nvSpPr>
        <p:spPr>
          <a:xfrm>
            <a:off x="908854" y="6308725"/>
            <a:ext cx="8064375" cy="549275"/>
          </a:xfrm>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itchFamily="34" charset="0"/>
                <a:ea typeface="+mn-ea"/>
                <a:cs typeface="+mn-cs"/>
              </a:rPr>
              <a:t>Breast office managers meeting</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9" name="Picture 8">
            <a:extLst>
              <a:ext uri="{FF2B5EF4-FFF2-40B4-BE49-F238E27FC236}">
                <a16:creationId xmlns:a16="http://schemas.microsoft.com/office/drawing/2014/main" id="{01211833-A3A6-4CED-9BA3-C418A28150F0}"/>
              </a:ext>
            </a:extLst>
          </p:cNvPr>
          <p:cNvPicPr>
            <a:picLocks noChangeAspect="1"/>
          </p:cNvPicPr>
          <p:nvPr/>
        </p:nvPicPr>
        <p:blipFill>
          <a:blip r:embed="rId3"/>
          <a:stretch>
            <a:fillRect/>
          </a:stretch>
        </p:blipFill>
        <p:spPr>
          <a:xfrm>
            <a:off x="8781531" y="302308"/>
            <a:ext cx="341929" cy="3821098"/>
          </a:xfrm>
          <a:prstGeom prst="rect">
            <a:avLst/>
          </a:prstGeom>
        </p:spPr>
      </p:pic>
      <p:pic>
        <p:nvPicPr>
          <p:cNvPr id="10" name="Picture 9">
            <a:extLst>
              <a:ext uri="{FF2B5EF4-FFF2-40B4-BE49-F238E27FC236}">
                <a16:creationId xmlns:a16="http://schemas.microsoft.com/office/drawing/2014/main" id="{A38D7CCC-D3A0-4B33-8B0C-538420694BE3}"/>
              </a:ext>
            </a:extLst>
          </p:cNvPr>
          <p:cNvPicPr>
            <a:picLocks noChangeAspect="1"/>
          </p:cNvPicPr>
          <p:nvPr/>
        </p:nvPicPr>
        <p:blipFill>
          <a:blip r:embed="rId4"/>
          <a:stretch>
            <a:fillRect/>
          </a:stretch>
        </p:blipFill>
        <p:spPr>
          <a:xfrm>
            <a:off x="8556459" y="324405"/>
            <a:ext cx="395297" cy="3818255"/>
          </a:xfrm>
          <a:prstGeom prst="rect">
            <a:avLst/>
          </a:prstGeom>
        </p:spPr>
      </p:pic>
      <p:pic>
        <p:nvPicPr>
          <p:cNvPr id="11" name="Picture 10">
            <a:extLst>
              <a:ext uri="{FF2B5EF4-FFF2-40B4-BE49-F238E27FC236}">
                <a16:creationId xmlns:a16="http://schemas.microsoft.com/office/drawing/2014/main" id="{8F50CB80-79F9-48F2-9981-E0D834643D2C}"/>
              </a:ext>
            </a:extLst>
          </p:cNvPr>
          <p:cNvPicPr>
            <a:picLocks noChangeAspect="1"/>
          </p:cNvPicPr>
          <p:nvPr/>
        </p:nvPicPr>
        <p:blipFill>
          <a:blip r:embed="rId5"/>
          <a:stretch>
            <a:fillRect/>
          </a:stretch>
        </p:blipFill>
        <p:spPr>
          <a:xfrm>
            <a:off x="8342325" y="311756"/>
            <a:ext cx="460432" cy="3843552"/>
          </a:xfrm>
          <a:prstGeom prst="rect">
            <a:avLst/>
          </a:prstGeom>
        </p:spPr>
      </p:pic>
      <p:pic>
        <p:nvPicPr>
          <p:cNvPr id="12" name="Picture 11">
            <a:extLst>
              <a:ext uri="{FF2B5EF4-FFF2-40B4-BE49-F238E27FC236}">
                <a16:creationId xmlns:a16="http://schemas.microsoft.com/office/drawing/2014/main" id="{1524CCF4-5626-4B82-B4CD-634FFBF89FBE}"/>
              </a:ext>
            </a:extLst>
          </p:cNvPr>
          <p:cNvPicPr>
            <a:picLocks noChangeAspect="1"/>
          </p:cNvPicPr>
          <p:nvPr/>
        </p:nvPicPr>
        <p:blipFill>
          <a:blip r:embed="rId6"/>
          <a:stretch>
            <a:fillRect/>
          </a:stretch>
        </p:blipFill>
        <p:spPr>
          <a:xfrm>
            <a:off x="8199542" y="319396"/>
            <a:ext cx="420241" cy="3835912"/>
          </a:xfrm>
          <a:prstGeom prst="rect">
            <a:avLst/>
          </a:prstGeom>
        </p:spPr>
      </p:pic>
      <p:pic>
        <p:nvPicPr>
          <p:cNvPr id="13" name="Picture 12">
            <a:extLst>
              <a:ext uri="{FF2B5EF4-FFF2-40B4-BE49-F238E27FC236}">
                <a16:creationId xmlns:a16="http://schemas.microsoft.com/office/drawing/2014/main" id="{8F56F321-89B2-476F-8EE4-1329BB88B1EA}"/>
              </a:ext>
            </a:extLst>
          </p:cNvPr>
          <p:cNvPicPr>
            <a:picLocks noChangeAspect="1"/>
          </p:cNvPicPr>
          <p:nvPr/>
        </p:nvPicPr>
        <p:blipFill>
          <a:blip r:embed="rId7"/>
          <a:stretch>
            <a:fillRect/>
          </a:stretch>
        </p:blipFill>
        <p:spPr>
          <a:xfrm>
            <a:off x="8037794" y="315069"/>
            <a:ext cx="428473" cy="3835912"/>
          </a:xfrm>
          <a:prstGeom prst="rect">
            <a:avLst/>
          </a:prstGeom>
        </p:spPr>
      </p:pic>
      <p:pic>
        <p:nvPicPr>
          <p:cNvPr id="14" name="Picture 13">
            <a:extLst>
              <a:ext uri="{FF2B5EF4-FFF2-40B4-BE49-F238E27FC236}">
                <a16:creationId xmlns:a16="http://schemas.microsoft.com/office/drawing/2014/main" id="{4C50EDAE-CB6C-4262-81B5-BF67DB626486}"/>
              </a:ext>
            </a:extLst>
          </p:cNvPr>
          <p:cNvPicPr>
            <a:picLocks noChangeAspect="1"/>
          </p:cNvPicPr>
          <p:nvPr/>
        </p:nvPicPr>
        <p:blipFill>
          <a:blip r:embed="rId8"/>
          <a:stretch>
            <a:fillRect/>
          </a:stretch>
        </p:blipFill>
        <p:spPr>
          <a:xfrm>
            <a:off x="7846377" y="310742"/>
            <a:ext cx="464367" cy="3818255"/>
          </a:xfrm>
          <a:prstGeom prst="rect">
            <a:avLst/>
          </a:prstGeom>
        </p:spPr>
      </p:pic>
      <p:pic>
        <p:nvPicPr>
          <p:cNvPr id="15" name="Picture 14">
            <a:extLst>
              <a:ext uri="{FF2B5EF4-FFF2-40B4-BE49-F238E27FC236}">
                <a16:creationId xmlns:a16="http://schemas.microsoft.com/office/drawing/2014/main" id="{550A0227-861E-4226-9003-CD56D410981F}"/>
              </a:ext>
            </a:extLst>
          </p:cNvPr>
          <p:cNvPicPr>
            <a:picLocks noChangeAspect="1"/>
          </p:cNvPicPr>
          <p:nvPr/>
        </p:nvPicPr>
        <p:blipFill>
          <a:blip r:embed="rId9"/>
          <a:stretch>
            <a:fillRect/>
          </a:stretch>
        </p:blipFill>
        <p:spPr>
          <a:xfrm>
            <a:off x="7572725" y="327451"/>
            <a:ext cx="555426" cy="3818255"/>
          </a:xfrm>
          <a:prstGeom prst="rect">
            <a:avLst/>
          </a:prstGeom>
        </p:spPr>
      </p:pic>
      <p:pic>
        <p:nvPicPr>
          <p:cNvPr id="16" name="Content Placeholder 4">
            <a:extLst>
              <a:ext uri="{FF2B5EF4-FFF2-40B4-BE49-F238E27FC236}">
                <a16:creationId xmlns:a16="http://schemas.microsoft.com/office/drawing/2014/main" id="{94412B7B-7336-4892-8F07-37E8A9D1434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5158456" y="317037"/>
            <a:ext cx="2783630" cy="3818255"/>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A6F467D7-E32E-4396-B830-0C0A655A2F1A}"/>
              </a:ext>
            </a:extLst>
          </p:cNvPr>
          <p:cNvSpPr>
            <a:spLocks noGrp="1"/>
          </p:cNvSpPr>
          <p:nvPr>
            <p:ph idx="1"/>
          </p:nvPr>
        </p:nvSpPr>
        <p:spPr>
          <a:xfrm>
            <a:off x="228532" y="1059426"/>
            <a:ext cx="4533988" cy="5729238"/>
          </a:xfrm>
        </p:spPr>
        <p:txBody>
          <a:bodyPr/>
          <a:lstStyle/>
          <a:p>
            <a:pPr marL="0" indent="0"/>
            <a:r>
              <a:rPr lang="en-GB" sz="2000" dirty="0"/>
              <a:t>Printed screening and carrier leaflets are being phased out, with a move to information which is digital by default </a:t>
            </a:r>
          </a:p>
          <a:p>
            <a:pPr marL="0" indent="0"/>
            <a:endParaRPr lang="en-GB" sz="600" dirty="0"/>
          </a:p>
          <a:p>
            <a:r>
              <a:rPr lang="en-GB" sz="2000" dirty="0"/>
              <a:t>We have created a digital format for</a:t>
            </a:r>
          </a:p>
          <a:p>
            <a:pPr>
              <a:buFont typeface="Arial" panose="020B0604020202020204" pitchFamily="34" charset="0"/>
              <a:buChar char="•"/>
            </a:pPr>
            <a:r>
              <a:rPr lang="en-GB" dirty="0"/>
              <a:t>8 antenatal leaflets for adult carriers</a:t>
            </a:r>
          </a:p>
          <a:p>
            <a:pPr>
              <a:buFont typeface="Arial" panose="020B0604020202020204" pitchFamily="34" charset="0"/>
              <a:buChar char="•"/>
            </a:pPr>
            <a:r>
              <a:rPr lang="en-GB" dirty="0"/>
              <a:t>2 antenatal leaflets for women and couples at risk of having a baby with a haemoglobinopathy</a:t>
            </a:r>
          </a:p>
          <a:p>
            <a:pPr>
              <a:buFont typeface="Arial" panose="020B0604020202020204" pitchFamily="34" charset="0"/>
              <a:buChar char="•"/>
            </a:pPr>
            <a:r>
              <a:rPr lang="en-GB" dirty="0"/>
              <a:t>2 </a:t>
            </a:r>
            <a:r>
              <a:rPr lang="en-GB" dirty="0" err="1"/>
              <a:t>newborn</a:t>
            </a:r>
            <a:r>
              <a:rPr lang="en-GB" dirty="0"/>
              <a:t> leaflets for parents of babies who carry a gene for unusual haemoglobin</a:t>
            </a:r>
          </a:p>
          <a:p>
            <a:pPr marL="0" indent="0"/>
            <a:endParaRPr lang="en-GB" sz="600" dirty="0"/>
          </a:p>
          <a:p>
            <a:pPr marL="0" indent="0"/>
            <a:r>
              <a:rPr lang="en-GB" sz="2000" dirty="0"/>
              <a:t>And we </a:t>
            </a:r>
            <a:r>
              <a:rPr lang="en-GB" sz="2000" dirty="0">
                <a:hlinkClick r:id="rId11"/>
              </a:rPr>
              <a:t>blogged</a:t>
            </a:r>
            <a:r>
              <a:rPr lang="en-GB" sz="2000" dirty="0"/>
              <a:t> to inform professionals in October 2020</a:t>
            </a:r>
          </a:p>
          <a:p>
            <a:pPr marL="0" indent="0"/>
            <a:endParaRPr lang="en-GB" sz="1600" dirty="0"/>
          </a:p>
        </p:txBody>
      </p:sp>
      <p:pic>
        <p:nvPicPr>
          <p:cNvPr id="21" name="Picture 20">
            <a:extLst>
              <a:ext uri="{FF2B5EF4-FFF2-40B4-BE49-F238E27FC236}">
                <a16:creationId xmlns:a16="http://schemas.microsoft.com/office/drawing/2014/main" id="{7B5BA0A5-0E06-49EA-86B9-3BE51F7FFC4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18863" y="4147101"/>
            <a:ext cx="2106839" cy="2641563"/>
          </a:xfrm>
          <a:prstGeom prst="rect">
            <a:avLst/>
          </a:prstGeom>
        </p:spPr>
      </p:pic>
      <p:pic>
        <p:nvPicPr>
          <p:cNvPr id="22" name="Picture 21">
            <a:extLst>
              <a:ext uri="{FF2B5EF4-FFF2-40B4-BE49-F238E27FC236}">
                <a16:creationId xmlns:a16="http://schemas.microsoft.com/office/drawing/2014/main" id="{B3864A9E-A394-48AC-9702-40E8D50CA31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839776" y="4181769"/>
            <a:ext cx="2106839" cy="2641563"/>
          </a:xfrm>
          <a:prstGeom prst="rect">
            <a:avLst/>
          </a:prstGeom>
        </p:spPr>
      </p:pic>
      <p:sp>
        <p:nvSpPr>
          <p:cNvPr id="5" name="Rectangle 4">
            <a:extLst>
              <a:ext uri="{FF2B5EF4-FFF2-40B4-BE49-F238E27FC236}">
                <a16:creationId xmlns:a16="http://schemas.microsoft.com/office/drawing/2014/main" id="{CAB1B379-634D-40EA-98DD-C3FC12BB6FF5}"/>
              </a:ext>
            </a:extLst>
          </p:cNvPr>
          <p:cNvSpPr/>
          <p:nvPr/>
        </p:nvSpPr>
        <p:spPr>
          <a:xfrm>
            <a:off x="157119" y="6077892"/>
            <a:ext cx="4572000" cy="52322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https://phescreening.blog.gov.uk/2020/10/14/sickle-cell-and-thalassaemia-carrier-leaflets-go-digital/</a:t>
            </a:r>
          </a:p>
        </p:txBody>
      </p:sp>
    </p:spTree>
    <p:extLst>
      <p:ext uri="{BB962C8B-B14F-4D97-AF65-F5344CB8AC3E}">
        <p14:creationId xmlns:p14="http://schemas.microsoft.com/office/powerpoint/2010/main" val="2238049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02736-7DDA-4B86-A467-D98A4EB3DD92}"/>
              </a:ext>
            </a:extLst>
          </p:cNvPr>
          <p:cNvPicPr>
            <a:picLocks noChangeAspect="1"/>
          </p:cNvPicPr>
          <p:nvPr/>
        </p:nvPicPr>
        <p:blipFill>
          <a:blip r:embed="rId2"/>
          <a:stretch>
            <a:fillRect/>
          </a:stretch>
        </p:blipFill>
        <p:spPr>
          <a:xfrm>
            <a:off x="703752" y="2502327"/>
            <a:ext cx="7736495" cy="1853345"/>
          </a:xfrm>
          <a:prstGeom prst="rect">
            <a:avLst/>
          </a:prstGeom>
        </p:spPr>
      </p:pic>
      <p:pic>
        <p:nvPicPr>
          <p:cNvPr id="6" name="Picture 5">
            <a:extLst>
              <a:ext uri="{FF2B5EF4-FFF2-40B4-BE49-F238E27FC236}">
                <a16:creationId xmlns:a16="http://schemas.microsoft.com/office/drawing/2014/main" id="{68B7B5C3-B0CA-4CEA-AEB5-C736617E009D}"/>
              </a:ext>
            </a:extLst>
          </p:cNvPr>
          <p:cNvPicPr>
            <a:picLocks noChangeAspect="1"/>
          </p:cNvPicPr>
          <p:nvPr/>
        </p:nvPicPr>
        <p:blipFill>
          <a:blip r:embed="rId3"/>
          <a:stretch>
            <a:fillRect/>
          </a:stretch>
        </p:blipFill>
        <p:spPr>
          <a:xfrm>
            <a:off x="899592" y="4797152"/>
            <a:ext cx="7638950" cy="981541"/>
          </a:xfrm>
          <a:prstGeom prst="rect">
            <a:avLst/>
          </a:prstGeom>
        </p:spPr>
      </p:pic>
    </p:spTree>
    <p:extLst>
      <p:ext uri="{BB962C8B-B14F-4D97-AF65-F5344CB8AC3E}">
        <p14:creationId xmlns:p14="http://schemas.microsoft.com/office/powerpoint/2010/main" val="480179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324AE-181A-453B-BAF8-05C9AF5BCB48}"/>
              </a:ext>
            </a:extLst>
          </p:cNvPr>
          <p:cNvSpPr>
            <a:spLocks noGrp="1"/>
          </p:cNvSpPr>
          <p:nvPr>
            <p:ph type="title"/>
          </p:nvPr>
        </p:nvSpPr>
        <p:spPr>
          <a:xfrm>
            <a:off x="360000" y="188640"/>
            <a:ext cx="8028000" cy="648072"/>
          </a:xfrm>
        </p:spPr>
        <p:txBody>
          <a:bodyPr/>
          <a:lstStyle/>
          <a:p>
            <a:r>
              <a:rPr lang="en-GB" b="1" dirty="0"/>
              <a:t>The process</a:t>
            </a:r>
          </a:p>
        </p:txBody>
      </p:sp>
      <p:sp>
        <p:nvSpPr>
          <p:cNvPr id="4" name="Footer Placeholder 3">
            <a:extLst>
              <a:ext uri="{FF2B5EF4-FFF2-40B4-BE49-F238E27FC236}">
                <a16:creationId xmlns:a16="http://schemas.microsoft.com/office/drawing/2014/main" id="{4C79E919-50D4-411E-9D6E-C798129FFE72}"/>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Breast office managers meg</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3" name="Diagram 2">
            <a:extLst>
              <a:ext uri="{FF2B5EF4-FFF2-40B4-BE49-F238E27FC236}">
                <a16:creationId xmlns:a16="http://schemas.microsoft.com/office/drawing/2014/main" id="{43FD8DA3-5391-4D44-974D-F1FD35873975}"/>
              </a:ext>
            </a:extLst>
          </p:cNvPr>
          <p:cNvGraphicFramePr/>
          <p:nvPr/>
        </p:nvGraphicFramePr>
        <p:xfrm>
          <a:off x="581535" y="1396999"/>
          <a:ext cx="8004465" cy="4611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a:extLst>
              <a:ext uri="{FF2B5EF4-FFF2-40B4-BE49-F238E27FC236}">
                <a16:creationId xmlns:a16="http://schemas.microsoft.com/office/drawing/2014/main" id="{ACB941AE-81ED-49E9-AFC0-CD9EFF24C000}"/>
              </a:ext>
            </a:extLst>
          </p:cNvPr>
          <p:cNvSpPr>
            <a:spLocks noGrp="1"/>
          </p:cNvSpPr>
          <p:nvPr>
            <p:ph idx="1"/>
          </p:nvPr>
        </p:nvSpPr>
        <p:spPr>
          <a:xfrm>
            <a:off x="6010186" y="1430604"/>
            <a:ext cx="2660042" cy="871486"/>
          </a:xfrm>
        </p:spPr>
        <p:txBody>
          <a:bodyPr/>
          <a:lstStyle/>
          <a:p>
            <a:pPr indent="0"/>
            <a:r>
              <a:rPr lang="en-GB" sz="1600" dirty="0"/>
              <a:t>Create standard leaflet format and advise on programme requirements</a:t>
            </a:r>
          </a:p>
        </p:txBody>
      </p:sp>
      <p:sp>
        <p:nvSpPr>
          <p:cNvPr id="6" name="Content Placeholder 7">
            <a:extLst>
              <a:ext uri="{FF2B5EF4-FFF2-40B4-BE49-F238E27FC236}">
                <a16:creationId xmlns:a16="http://schemas.microsoft.com/office/drawing/2014/main" id="{70F0E46A-FC83-4865-A65B-DBEF5E60EA67}"/>
              </a:ext>
            </a:extLst>
          </p:cNvPr>
          <p:cNvSpPr txBox="1">
            <a:spLocks/>
          </p:cNvSpPr>
          <p:nvPr/>
        </p:nvSpPr>
        <p:spPr bwMode="auto">
          <a:xfrm>
            <a:off x="581535" y="1363002"/>
            <a:ext cx="2555392" cy="8453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ts val="1200"/>
              </a:spcBef>
              <a:spcAft>
                <a:spcPct val="0"/>
              </a:spcAft>
              <a:buFont typeface="Arial" pitchFamily="84" charset="0"/>
              <a:defRPr sz="1800" b="0" kern="1200" baseline="0">
                <a:solidFill>
                  <a:schemeClr val="tx1"/>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0" algn="l" defTabSz="914400" rtl="0" eaLnBrk="0" fontAlgn="base" latinLnBrk="0" hangingPunct="0">
              <a:lnSpc>
                <a:spcPct val="100000"/>
              </a:lnSpc>
              <a:spcBef>
                <a:spcPts val="1200"/>
              </a:spcBef>
              <a:spcAft>
                <a:spcPct val="0"/>
              </a:spcAft>
              <a:buClrTx/>
              <a:buSzTx/>
              <a:buFont typeface="Arial" pitchFamily="84" charset="0"/>
              <a:buNone/>
              <a:tabLst/>
              <a:defRPr/>
            </a:pPr>
            <a:r>
              <a:rPr kumimoji="0" lang="en-GB" sz="1600" b="0" i="0" u="none" strike="noStrike" kern="1200" cap="none" spc="0" normalizeH="0" baseline="0" noProof="0" dirty="0">
                <a:ln>
                  <a:noFill/>
                </a:ln>
                <a:solidFill>
                  <a:prstClr val="black"/>
                </a:solidFill>
                <a:effectLst/>
                <a:uLnTx/>
                <a:uFillTx/>
                <a:latin typeface="Arial" pitchFamily="34" charset="0"/>
                <a:ea typeface="ヒラギノ角ゴ Pro W3" pitchFamily="84" charset="-128"/>
              </a:rPr>
              <a:t>Advises on content of the leaflet and user needs</a:t>
            </a:r>
          </a:p>
        </p:txBody>
      </p:sp>
      <p:sp>
        <p:nvSpPr>
          <p:cNvPr id="7" name="Content Placeholder 7">
            <a:extLst>
              <a:ext uri="{FF2B5EF4-FFF2-40B4-BE49-F238E27FC236}">
                <a16:creationId xmlns:a16="http://schemas.microsoft.com/office/drawing/2014/main" id="{28D45268-C735-4A0A-B1FD-0F1B0C56322B}"/>
              </a:ext>
            </a:extLst>
          </p:cNvPr>
          <p:cNvSpPr txBox="1">
            <a:spLocks/>
          </p:cNvSpPr>
          <p:nvPr/>
        </p:nvSpPr>
        <p:spPr bwMode="auto">
          <a:xfrm>
            <a:off x="3010102" y="5343509"/>
            <a:ext cx="2727796" cy="8714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ts val="1200"/>
              </a:spcBef>
              <a:spcAft>
                <a:spcPct val="0"/>
              </a:spcAft>
              <a:buFont typeface="Arial" pitchFamily="84" charset="0"/>
              <a:defRPr sz="1800" b="0" kern="1200" baseline="0">
                <a:solidFill>
                  <a:schemeClr val="tx1"/>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0" algn="l" defTabSz="914400" rtl="0" eaLnBrk="0" fontAlgn="base" latinLnBrk="0" hangingPunct="0">
              <a:lnSpc>
                <a:spcPct val="100000"/>
              </a:lnSpc>
              <a:spcBef>
                <a:spcPts val="0"/>
              </a:spcBef>
              <a:spcAft>
                <a:spcPct val="0"/>
              </a:spcAft>
              <a:buClrTx/>
              <a:buSzTx/>
              <a:buFont typeface="Arial" pitchFamily="84" charset="0"/>
              <a:buNone/>
              <a:tabLst/>
              <a:defRPr/>
            </a:pPr>
            <a:r>
              <a:rPr kumimoji="0" lang="en-GB" sz="1600" b="0" i="0" u="none" strike="noStrike" kern="1200" cap="none" spc="0" normalizeH="0" baseline="0" noProof="0" dirty="0">
                <a:ln>
                  <a:noFill/>
                </a:ln>
                <a:solidFill>
                  <a:prstClr val="black"/>
                </a:solidFill>
                <a:effectLst/>
                <a:uLnTx/>
                <a:uFillTx/>
                <a:latin typeface="Arial" pitchFamily="34" charset="0"/>
                <a:ea typeface="ヒラギノ角ゴ Pro W3" pitchFamily="84" charset="-128"/>
              </a:rPr>
              <a:t>Check for language &amp; accessibility and publish to GOV.UK website</a:t>
            </a:r>
          </a:p>
        </p:txBody>
      </p:sp>
    </p:spTree>
    <p:extLst>
      <p:ext uri="{BB962C8B-B14F-4D97-AF65-F5344CB8AC3E}">
        <p14:creationId xmlns:p14="http://schemas.microsoft.com/office/powerpoint/2010/main" val="125095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F385-E9EE-4644-9DAD-127224531BBD}"/>
              </a:ext>
            </a:extLst>
          </p:cNvPr>
          <p:cNvSpPr>
            <a:spLocks noGrp="1"/>
          </p:cNvSpPr>
          <p:nvPr>
            <p:ph type="title"/>
          </p:nvPr>
        </p:nvSpPr>
        <p:spPr/>
        <p:txBody>
          <a:bodyPr/>
          <a:lstStyle/>
          <a:p>
            <a:r>
              <a:rPr lang="en-GB" b="1" dirty="0"/>
              <a:t>Aim of antenatal carrier leaflets</a:t>
            </a:r>
          </a:p>
        </p:txBody>
      </p:sp>
      <p:sp>
        <p:nvSpPr>
          <p:cNvPr id="5" name="Content Placeholder 4">
            <a:extLst>
              <a:ext uri="{FF2B5EF4-FFF2-40B4-BE49-F238E27FC236}">
                <a16:creationId xmlns:a16="http://schemas.microsoft.com/office/drawing/2014/main" id="{B8B69704-64E0-4314-9F97-BCCCAE1BA5EC}"/>
              </a:ext>
            </a:extLst>
          </p:cNvPr>
          <p:cNvSpPr txBox="1">
            <a:spLocks noGrp="1"/>
          </p:cNvSpPr>
          <p:nvPr>
            <p:ph idx="1"/>
          </p:nvPr>
        </p:nvSpPr>
        <p:spPr>
          <a:xfrm>
            <a:off x="343526" y="1268760"/>
            <a:ext cx="2932330" cy="5355312"/>
          </a:xfrm>
          <a:prstGeom prst="rect">
            <a:avLst/>
          </a:prstGeom>
          <a:noFill/>
        </p:spPr>
        <p:txBody>
          <a:bodyPr wrap="square" rtlCol="0">
            <a:spAutoFit/>
          </a:bodyPr>
          <a:lstStyle/>
          <a:p>
            <a:pPr indent="0"/>
            <a:r>
              <a:rPr lang="en-GB" dirty="0"/>
              <a:t>To inform the pregnant woman of what her carrier status means to her and her baby</a:t>
            </a:r>
          </a:p>
          <a:p>
            <a:pPr indent="0"/>
            <a:endParaRPr lang="en-GB" sz="600" dirty="0"/>
          </a:p>
          <a:p>
            <a:pPr indent="0"/>
            <a:r>
              <a:rPr lang="en-GB" dirty="0"/>
              <a:t>Has information specific to her carrier status </a:t>
            </a:r>
          </a:p>
          <a:p>
            <a:pPr indent="0"/>
            <a:endParaRPr lang="en-GB" sz="600" dirty="0"/>
          </a:p>
          <a:p>
            <a:pPr indent="0"/>
            <a:r>
              <a:rPr lang="en-GB" dirty="0"/>
              <a:t>To invite baby’s biological father for screening </a:t>
            </a:r>
          </a:p>
          <a:p>
            <a:pPr indent="0"/>
            <a:endParaRPr lang="en-GB" sz="600" dirty="0"/>
          </a:p>
          <a:p>
            <a:pPr indent="0"/>
            <a:r>
              <a:rPr lang="en-GB" dirty="0"/>
              <a:t>Clear unambiguous language</a:t>
            </a:r>
          </a:p>
          <a:p>
            <a:pPr indent="0"/>
            <a:endParaRPr lang="en-GB" sz="600" dirty="0"/>
          </a:p>
          <a:p>
            <a:pPr indent="0"/>
            <a:r>
              <a:rPr lang="en-GB" dirty="0"/>
              <a:t>Links to other PHE publications</a:t>
            </a:r>
          </a:p>
          <a:p>
            <a:pPr indent="0"/>
            <a:endParaRPr lang="en-GB" sz="600" dirty="0"/>
          </a:p>
        </p:txBody>
      </p:sp>
      <p:pic>
        <p:nvPicPr>
          <p:cNvPr id="6" name="Picture 5">
            <a:extLst>
              <a:ext uri="{FF2B5EF4-FFF2-40B4-BE49-F238E27FC236}">
                <a16:creationId xmlns:a16="http://schemas.microsoft.com/office/drawing/2014/main" id="{B3ED0D4D-F79D-43B7-B76C-F64E6DFB75E7}"/>
              </a:ext>
            </a:extLst>
          </p:cNvPr>
          <p:cNvPicPr>
            <a:picLocks noChangeAspect="1"/>
          </p:cNvPicPr>
          <p:nvPr/>
        </p:nvPicPr>
        <p:blipFill>
          <a:blip r:embed="rId3"/>
          <a:stretch>
            <a:fillRect/>
          </a:stretch>
        </p:blipFill>
        <p:spPr>
          <a:xfrm>
            <a:off x="3488887" y="1715644"/>
            <a:ext cx="5471294" cy="4521667"/>
          </a:xfrm>
          <a:custGeom>
            <a:avLst/>
            <a:gdLst>
              <a:gd name="connsiteX0" fmla="*/ 0 w 5471294"/>
              <a:gd name="connsiteY0" fmla="*/ 0 h 4521667"/>
              <a:gd name="connsiteX1" fmla="*/ 656555 w 5471294"/>
              <a:gd name="connsiteY1" fmla="*/ 0 h 4521667"/>
              <a:gd name="connsiteX2" fmla="*/ 1313111 w 5471294"/>
              <a:gd name="connsiteY2" fmla="*/ 0 h 4521667"/>
              <a:gd name="connsiteX3" fmla="*/ 1696101 w 5471294"/>
              <a:gd name="connsiteY3" fmla="*/ 0 h 4521667"/>
              <a:gd name="connsiteX4" fmla="*/ 2133805 w 5471294"/>
              <a:gd name="connsiteY4" fmla="*/ 0 h 4521667"/>
              <a:gd name="connsiteX5" fmla="*/ 2680934 w 5471294"/>
              <a:gd name="connsiteY5" fmla="*/ 0 h 4521667"/>
              <a:gd name="connsiteX6" fmla="*/ 3337489 w 5471294"/>
              <a:gd name="connsiteY6" fmla="*/ 0 h 4521667"/>
              <a:gd name="connsiteX7" fmla="*/ 3994045 w 5471294"/>
              <a:gd name="connsiteY7" fmla="*/ 0 h 4521667"/>
              <a:gd name="connsiteX8" fmla="*/ 4377035 w 5471294"/>
              <a:gd name="connsiteY8" fmla="*/ 0 h 4521667"/>
              <a:gd name="connsiteX9" fmla="*/ 4924165 w 5471294"/>
              <a:gd name="connsiteY9" fmla="*/ 0 h 4521667"/>
              <a:gd name="connsiteX10" fmla="*/ 5471294 w 5471294"/>
              <a:gd name="connsiteY10" fmla="*/ 0 h 4521667"/>
              <a:gd name="connsiteX11" fmla="*/ 5471294 w 5471294"/>
              <a:gd name="connsiteY11" fmla="*/ 655642 h 4521667"/>
              <a:gd name="connsiteX12" fmla="*/ 5471294 w 5471294"/>
              <a:gd name="connsiteY12" fmla="*/ 1220850 h 4521667"/>
              <a:gd name="connsiteX13" fmla="*/ 5471294 w 5471294"/>
              <a:gd name="connsiteY13" fmla="*/ 1876492 h 4521667"/>
              <a:gd name="connsiteX14" fmla="*/ 5471294 w 5471294"/>
              <a:gd name="connsiteY14" fmla="*/ 2532134 h 4521667"/>
              <a:gd name="connsiteX15" fmla="*/ 5471294 w 5471294"/>
              <a:gd name="connsiteY15" fmla="*/ 3187775 h 4521667"/>
              <a:gd name="connsiteX16" fmla="*/ 5471294 w 5471294"/>
              <a:gd name="connsiteY16" fmla="*/ 3617334 h 4521667"/>
              <a:gd name="connsiteX17" fmla="*/ 5471294 w 5471294"/>
              <a:gd name="connsiteY17" fmla="*/ 4521667 h 4521667"/>
              <a:gd name="connsiteX18" fmla="*/ 4924165 w 5471294"/>
              <a:gd name="connsiteY18" fmla="*/ 4521667 h 4521667"/>
              <a:gd name="connsiteX19" fmla="*/ 4431748 w 5471294"/>
              <a:gd name="connsiteY19" fmla="*/ 4521667 h 4521667"/>
              <a:gd name="connsiteX20" fmla="*/ 3939332 w 5471294"/>
              <a:gd name="connsiteY20" fmla="*/ 4521667 h 4521667"/>
              <a:gd name="connsiteX21" fmla="*/ 3446915 w 5471294"/>
              <a:gd name="connsiteY21" fmla="*/ 4521667 h 4521667"/>
              <a:gd name="connsiteX22" fmla="*/ 2845073 w 5471294"/>
              <a:gd name="connsiteY22" fmla="*/ 4521667 h 4521667"/>
              <a:gd name="connsiteX23" fmla="*/ 2407369 w 5471294"/>
              <a:gd name="connsiteY23" fmla="*/ 4521667 h 4521667"/>
              <a:gd name="connsiteX24" fmla="*/ 1860240 w 5471294"/>
              <a:gd name="connsiteY24" fmla="*/ 4521667 h 4521667"/>
              <a:gd name="connsiteX25" fmla="*/ 1422536 w 5471294"/>
              <a:gd name="connsiteY25" fmla="*/ 4521667 h 4521667"/>
              <a:gd name="connsiteX26" fmla="*/ 930120 w 5471294"/>
              <a:gd name="connsiteY26" fmla="*/ 4521667 h 4521667"/>
              <a:gd name="connsiteX27" fmla="*/ 0 w 5471294"/>
              <a:gd name="connsiteY27" fmla="*/ 4521667 h 4521667"/>
              <a:gd name="connsiteX28" fmla="*/ 0 w 5471294"/>
              <a:gd name="connsiteY28" fmla="*/ 4001675 h 4521667"/>
              <a:gd name="connsiteX29" fmla="*/ 0 w 5471294"/>
              <a:gd name="connsiteY29" fmla="*/ 3346034 h 4521667"/>
              <a:gd name="connsiteX30" fmla="*/ 0 w 5471294"/>
              <a:gd name="connsiteY30" fmla="*/ 2871259 h 4521667"/>
              <a:gd name="connsiteX31" fmla="*/ 0 w 5471294"/>
              <a:gd name="connsiteY31" fmla="*/ 2306050 h 4521667"/>
              <a:gd name="connsiteX32" fmla="*/ 0 w 5471294"/>
              <a:gd name="connsiteY32" fmla="*/ 1831275 h 4521667"/>
              <a:gd name="connsiteX33" fmla="*/ 0 w 5471294"/>
              <a:gd name="connsiteY33" fmla="*/ 1311283 h 4521667"/>
              <a:gd name="connsiteX34" fmla="*/ 0 w 5471294"/>
              <a:gd name="connsiteY34" fmla="*/ 700858 h 4521667"/>
              <a:gd name="connsiteX35" fmla="*/ 0 w 5471294"/>
              <a:gd name="connsiteY35" fmla="*/ 0 h 452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71294" h="4521667" fill="none" extrusionOk="0">
                <a:moveTo>
                  <a:pt x="0" y="0"/>
                </a:moveTo>
                <a:cubicBezTo>
                  <a:pt x="286986" y="-46570"/>
                  <a:pt x="459926" y="25342"/>
                  <a:pt x="656555" y="0"/>
                </a:cubicBezTo>
                <a:cubicBezTo>
                  <a:pt x="853185" y="-25342"/>
                  <a:pt x="1055774" y="25264"/>
                  <a:pt x="1313111" y="0"/>
                </a:cubicBezTo>
                <a:cubicBezTo>
                  <a:pt x="1570448" y="-25264"/>
                  <a:pt x="1578314" y="13207"/>
                  <a:pt x="1696101" y="0"/>
                </a:cubicBezTo>
                <a:cubicBezTo>
                  <a:pt x="1813888" y="-13207"/>
                  <a:pt x="1943243" y="6699"/>
                  <a:pt x="2133805" y="0"/>
                </a:cubicBezTo>
                <a:cubicBezTo>
                  <a:pt x="2324367" y="-6699"/>
                  <a:pt x="2432402" y="11255"/>
                  <a:pt x="2680934" y="0"/>
                </a:cubicBezTo>
                <a:cubicBezTo>
                  <a:pt x="2929466" y="-11255"/>
                  <a:pt x="3159667" y="40844"/>
                  <a:pt x="3337489" y="0"/>
                </a:cubicBezTo>
                <a:cubicBezTo>
                  <a:pt x="3515311" y="-40844"/>
                  <a:pt x="3837911" y="52466"/>
                  <a:pt x="3994045" y="0"/>
                </a:cubicBezTo>
                <a:cubicBezTo>
                  <a:pt x="4150179" y="-52466"/>
                  <a:pt x="4252666" y="35387"/>
                  <a:pt x="4377035" y="0"/>
                </a:cubicBezTo>
                <a:cubicBezTo>
                  <a:pt x="4501404" y="-35387"/>
                  <a:pt x="4716627" y="55523"/>
                  <a:pt x="4924165" y="0"/>
                </a:cubicBezTo>
                <a:cubicBezTo>
                  <a:pt x="5131703" y="-55523"/>
                  <a:pt x="5204173" y="10092"/>
                  <a:pt x="5471294" y="0"/>
                </a:cubicBezTo>
                <a:cubicBezTo>
                  <a:pt x="5527916" y="179765"/>
                  <a:pt x="5440773" y="427792"/>
                  <a:pt x="5471294" y="655642"/>
                </a:cubicBezTo>
                <a:cubicBezTo>
                  <a:pt x="5501815" y="883492"/>
                  <a:pt x="5454132" y="1020277"/>
                  <a:pt x="5471294" y="1220850"/>
                </a:cubicBezTo>
                <a:cubicBezTo>
                  <a:pt x="5488456" y="1421423"/>
                  <a:pt x="5432611" y="1637858"/>
                  <a:pt x="5471294" y="1876492"/>
                </a:cubicBezTo>
                <a:cubicBezTo>
                  <a:pt x="5509977" y="2115126"/>
                  <a:pt x="5434905" y="2292680"/>
                  <a:pt x="5471294" y="2532134"/>
                </a:cubicBezTo>
                <a:cubicBezTo>
                  <a:pt x="5507683" y="2771588"/>
                  <a:pt x="5394502" y="2884709"/>
                  <a:pt x="5471294" y="3187775"/>
                </a:cubicBezTo>
                <a:cubicBezTo>
                  <a:pt x="5548086" y="3490841"/>
                  <a:pt x="5450934" y="3489925"/>
                  <a:pt x="5471294" y="3617334"/>
                </a:cubicBezTo>
                <a:cubicBezTo>
                  <a:pt x="5491654" y="3744743"/>
                  <a:pt x="5387951" y="4222071"/>
                  <a:pt x="5471294" y="4521667"/>
                </a:cubicBezTo>
                <a:cubicBezTo>
                  <a:pt x="5264415" y="4534703"/>
                  <a:pt x="5176154" y="4484021"/>
                  <a:pt x="4924165" y="4521667"/>
                </a:cubicBezTo>
                <a:cubicBezTo>
                  <a:pt x="4672176" y="4559313"/>
                  <a:pt x="4611873" y="4469062"/>
                  <a:pt x="4431748" y="4521667"/>
                </a:cubicBezTo>
                <a:cubicBezTo>
                  <a:pt x="4251623" y="4574272"/>
                  <a:pt x="4111084" y="4490838"/>
                  <a:pt x="3939332" y="4521667"/>
                </a:cubicBezTo>
                <a:cubicBezTo>
                  <a:pt x="3767580" y="4552496"/>
                  <a:pt x="3660444" y="4506863"/>
                  <a:pt x="3446915" y="4521667"/>
                </a:cubicBezTo>
                <a:cubicBezTo>
                  <a:pt x="3233386" y="4536471"/>
                  <a:pt x="3084962" y="4514345"/>
                  <a:pt x="2845073" y="4521667"/>
                </a:cubicBezTo>
                <a:cubicBezTo>
                  <a:pt x="2605184" y="4528989"/>
                  <a:pt x="2516391" y="4508061"/>
                  <a:pt x="2407369" y="4521667"/>
                </a:cubicBezTo>
                <a:cubicBezTo>
                  <a:pt x="2298347" y="4535273"/>
                  <a:pt x="2088314" y="4503123"/>
                  <a:pt x="1860240" y="4521667"/>
                </a:cubicBezTo>
                <a:cubicBezTo>
                  <a:pt x="1632166" y="4540211"/>
                  <a:pt x="1566510" y="4496214"/>
                  <a:pt x="1422536" y="4521667"/>
                </a:cubicBezTo>
                <a:cubicBezTo>
                  <a:pt x="1278562" y="4547120"/>
                  <a:pt x="1147422" y="4521247"/>
                  <a:pt x="930120" y="4521667"/>
                </a:cubicBezTo>
                <a:cubicBezTo>
                  <a:pt x="712818" y="4522087"/>
                  <a:pt x="271202" y="4450802"/>
                  <a:pt x="0" y="4521667"/>
                </a:cubicBezTo>
                <a:cubicBezTo>
                  <a:pt x="-1745" y="4300976"/>
                  <a:pt x="9551" y="4168680"/>
                  <a:pt x="0" y="4001675"/>
                </a:cubicBezTo>
                <a:cubicBezTo>
                  <a:pt x="-9551" y="3834670"/>
                  <a:pt x="4790" y="3483143"/>
                  <a:pt x="0" y="3346034"/>
                </a:cubicBezTo>
                <a:cubicBezTo>
                  <a:pt x="-4790" y="3208925"/>
                  <a:pt x="28199" y="3042508"/>
                  <a:pt x="0" y="2871259"/>
                </a:cubicBezTo>
                <a:cubicBezTo>
                  <a:pt x="-28199" y="2700011"/>
                  <a:pt x="2129" y="2448691"/>
                  <a:pt x="0" y="2306050"/>
                </a:cubicBezTo>
                <a:cubicBezTo>
                  <a:pt x="-2129" y="2163409"/>
                  <a:pt x="33116" y="2052089"/>
                  <a:pt x="0" y="1831275"/>
                </a:cubicBezTo>
                <a:cubicBezTo>
                  <a:pt x="-33116" y="1610462"/>
                  <a:pt x="10701" y="1481026"/>
                  <a:pt x="0" y="1311283"/>
                </a:cubicBezTo>
                <a:cubicBezTo>
                  <a:pt x="-10701" y="1141540"/>
                  <a:pt x="38275" y="883663"/>
                  <a:pt x="0" y="700858"/>
                </a:cubicBezTo>
                <a:cubicBezTo>
                  <a:pt x="-38275" y="518053"/>
                  <a:pt x="36385" y="304998"/>
                  <a:pt x="0" y="0"/>
                </a:cubicBezTo>
                <a:close/>
              </a:path>
              <a:path w="5471294" h="4521667" stroke="0" extrusionOk="0">
                <a:moveTo>
                  <a:pt x="0" y="0"/>
                </a:moveTo>
                <a:cubicBezTo>
                  <a:pt x="284870" y="-46291"/>
                  <a:pt x="349490" y="30395"/>
                  <a:pt x="601842" y="0"/>
                </a:cubicBezTo>
                <a:cubicBezTo>
                  <a:pt x="854194" y="-30395"/>
                  <a:pt x="897194" y="34118"/>
                  <a:pt x="1094259" y="0"/>
                </a:cubicBezTo>
                <a:cubicBezTo>
                  <a:pt x="1291324" y="-34118"/>
                  <a:pt x="1453387" y="49994"/>
                  <a:pt x="1696101" y="0"/>
                </a:cubicBezTo>
                <a:cubicBezTo>
                  <a:pt x="1938815" y="-49994"/>
                  <a:pt x="2118364" y="49377"/>
                  <a:pt x="2297943" y="0"/>
                </a:cubicBezTo>
                <a:cubicBezTo>
                  <a:pt x="2477522" y="-49377"/>
                  <a:pt x="2572367" y="34325"/>
                  <a:pt x="2680934" y="0"/>
                </a:cubicBezTo>
                <a:cubicBezTo>
                  <a:pt x="2789501" y="-34325"/>
                  <a:pt x="3003359" y="9531"/>
                  <a:pt x="3118638" y="0"/>
                </a:cubicBezTo>
                <a:cubicBezTo>
                  <a:pt x="3233917" y="-9531"/>
                  <a:pt x="3351871" y="4194"/>
                  <a:pt x="3501628" y="0"/>
                </a:cubicBezTo>
                <a:cubicBezTo>
                  <a:pt x="3651385" y="-4194"/>
                  <a:pt x="3816490" y="46611"/>
                  <a:pt x="3994045" y="0"/>
                </a:cubicBezTo>
                <a:cubicBezTo>
                  <a:pt x="4171600" y="-46611"/>
                  <a:pt x="4218474" y="14609"/>
                  <a:pt x="4377035" y="0"/>
                </a:cubicBezTo>
                <a:cubicBezTo>
                  <a:pt x="4535596" y="-14609"/>
                  <a:pt x="4937481" y="59324"/>
                  <a:pt x="5471294" y="0"/>
                </a:cubicBezTo>
                <a:cubicBezTo>
                  <a:pt x="5516067" y="290448"/>
                  <a:pt x="5399551" y="413037"/>
                  <a:pt x="5471294" y="610425"/>
                </a:cubicBezTo>
                <a:cubicBezTo>
                  <a:pt x="5543037" y="807813"/>
                  <a:pt x="5467868" y="855133"/>
                  <a:pt x="5471294" y="1039983"/>
                </a:cubicBezTo>
                <a:cubicBezTo>
                  <a:pt x="5474720" y="1224833"/>
                  <a:pt x="5430621" y="1508670"/>
                  <a:pt x="5471294" y="1650408"/>
                </a:cubicBezTo>
                <a:cubicBezTo>
                  <a:pt x="5511967" y="1792147"/>
                  <a:pt x="5399391" y="2043514"/>
                  <a:pt x="5471294" y="2260834"/>
                </a:cubicBezTo>
                <a:cubicBezTo>
                  <a:pt x="5543197" y="2478154"/>
                  <a:pt x="5453605" y="2730002"/>
                  <a:pt x="5471294" y="2916475"/>
                </a:cubicBezTo>
                <a:cubicBezTo>
                  <a:pt x="5488983" y="3102948"/>
                  <a:pt x="5411827" y="3313940"/>
                  <a:pt x="5471294" y="3526900"/>
                </a:cubicBezTo>
                <a:cubicBezTo>
                  <a:pt x="5530761" y="3739860"/>
                  <a:pt x="5397512" y="4138788"/>
                  <a:pt x="5471294" y="4521667"/>
                </a:cubicBezTo>
                <a:cubicBezTo>
                  <a:pt x="5347141" y="4551161"/>
                  <a:pt x="5174134" y="4516036"/>
                  <a:pt x="4978878" y="4521667"/>
                </a:cubicBezTo>
                <a:cubicBezTo>
                  <a:pt x="4783622" y="4527298"/>
                  <a:pt x="4560332" y="4520691"/>
                  <a:pt x="4431748" y="4521667"/>
                </a:cubicBezTo>
                <a:cubicBezTo>
                  <a:pt x="4303164" y="4522643"/>
                  <a:pt x="4076155" y="4488528"/>
                  <a:pt x="3829906" y="4521667"/>
                </a:cubicBezTo>
                <a:cubicBezTo>
                  <a:pt x="3583657" y="4554806"/>
                  <a:pt x="3430383" y="4493054"/>
                  <a:pt x="3228063" y="4521667"/>
                </a:cubicBezTo>
                <a:cubicBezTo>
                  <a:pt x="3025743" y="4550280"/>
                  <a:pt x="2761197" y="4450314"/>
                  <a:pt x="2571508" y="4521667"/>
                </a:cubicBezTo>
                <a:cubicBezTo>
                  <a:pt x="2381819" y="4593020"/>
                  <a:pt x="2278431" y="4507607"/>
                  <a:pt x="2024379" y="4521667"/>
                </a:cubicBezTo>
                <a:cubicBezTo>
                  <a:pt x="1770327" y="4535727"/>
                  <a:pt x="1693550" y="4481181"/>
                  <a:pt x="1586675" y="4521667"/>
                </a:cubicBezTo>
                <a:cubicBezTo>
                  <a:pt x="1479800" y="4562153"/>
                  <a:pt x="1284350" y="4483211"/>
                  <a:pt x="1094259" y="4521667"/>
                </a:cubicBezTo>
                <a:cubicBezTo>
                  <a:pt x="904168" y="4560123"/>
                  <a:pt x="511742" y="4399925"/>
                  <a:pt x="0" y="4521667"/>
                </a:cubicBezTo>
                <a:cubicBezTo>
                  <a:pt x="-17099" y="4320105"/>
                  <a:pt x="61945" y="4085745"/>
                  <a:pt x="0" y="3956459"/>
                </a:cubicBezTo>
                <a:cubicBezTo>
                  <a:pt x="-61945" y="3827173"/>
                  <a:pt x="20553" y="3631767"/>
                  <a:pt x="0" y="3481684"/>
                </a:cubicBezTo>
                <a:cubicBezTo>
                  <a:pt x="-20553" y="3331602"/>
                  <a:pt x="29240" y="3032317"/>
                  <a:pt x="0" y="2871259"/>
                </a:cubicBezTo>
                <a:cubicBezTo>
                  <a:pt x="-29240" y="2710201"/>
                  <a:pt x="71315" y="2449429"/>
                  <a:pt x="0" y="2215617"/>
                </a:cubicBezTo>
                <a:cubicBezTo>
                  <a:pt x="-71315" y="1981805"/>
                  <a:pt x="39513" y="1821524"/>
                  <a:pt x="0" y="1605192"/>
                </a:cubicBezTo>
                <a:cubicBezTo>
                  <a:pt x="-39513" y="1388860"/>
                  <a:pt x="14922" y="1292291"/>
                  <a:pt x="0" y="1039983"/>
                </a:cubicBezTo>
                <a:cubicBezTo>
                  <a:pt x="-14922" y="787675"/>
                  <a:pt x="22634" y="655925"/>
                  <a:pt x="0" y="519992"/>
                </a:cubicBezTo>
                <a:cubicBezTo>
                  <a:pt x="-22634" y="384059"/>
                  <a:pt x="21640" y="206729"/>
                  <a:pt x="0" y="0"/>
                </a:cubicBezTo>
                <a:close/>
              </a:path>
            </a:pathLst>
          </a:custGeom>
          <a:ln>
            <a:solidFill>
              <a:schemeClr val="tx1"/>
            </a:solidFill>
            <a:extLst>
              <a:ext uri="{C807C97D-BFC1-408E-A445-0C87EB9F89A2}">
                <ask:lineSketchStyleProps xmlns:ask="http://schemas.microsoft.com/office/drawing/2018/sketchyshapes" sd="3354619294">
                  <a:prstGeom prst="rect">
                    <a:avLst/>
                  </a:prstGeom>
                  <ask:type>
                    <ask:lineSketchScribble/>
                  </ask:type>
                </ask:lineSketchStyleProps>
              </a:ext>
            </a:extLst>
          </a:ln>
        </p:spPr>
      </p:pic>
    </p:spTree>
    <p:extLst>
      <p:ext uri="{BB962C8B-B14F-4D97-AF65-F5344CB8AC3E}">
        <p14:creationId xmlns:p14="http://schemas.microsoft.com/office/powerpoint/2010/main" val="2726673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EA4CF-D28F-4D64-9FE1-7504455A0275}"/>
              </a:ext>
            </a:extLst>
          </p:cNvPr>
          <p:cNvSpPr>
            <a:spLocks noGrp="1"/>
          </p:cNvSpPr>
          <p:nvPr>
            <p:ph type="title"/>
          </p:nvPr>
        </p:nvSpPr>
        <p:spPr/>
        <p:txBody>
          <a:bodyPr>
            <a:normAutofit fontScale="90000"/>
          </a:bodyPr>
          <a:lstStyle/>
          <a:p>
            <a:r>
              <a:rPr lang="en-GB" sz="4400" b="1" dirty="0"/>
              <a:t>The result (1)</a:t>
            </a:r>
          </a:p>
        </p:txBody>
      </p:sp>
      <p:sp>
        <p:nvSpPr>
          <p:cNvPr id="4" name="Footer Placeholder 3">
            <a:extLst>
              <a:ext uri="{FF2B5EF4-FFF2-40B4-BE49-F238E27FC236}">
                <a16:creationId xmlns:a16="http://schemas.microsoft.com/office/drawing/2014/main" id="{17864F9C-1643-4105-B0C6-BAEC7DA57B0F}"/>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Breast office managers meeting</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EDD9F5BD-4580-487E-AC41-CB4A380BF3F5}"/>
              </a:ext>
            </a:extLst>
          </p:cNvPr>
          <p:cNvSpPr txBox="1"/>
          <p:nvPr/>
        </p:nvSpPr>
        <p:spPr>
          <a:xfrm>
            <a:off x="791580" y="1473604"/>
            <a:ext cx="2376264"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Clear headings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Standard layout</a:t>
            </a:r>
          </a:p>
        </p:txBody>
      </p:sp>
      <p:pic>
        <p:nvPicPr>
          <p:cNvPr id="14" name="Content Placeholder 13">
            <a:extLst>
              <a:ext uri="{FF2B5EF4-FFF2-40B4-BE49-F238E27FC236}">
                <a16:creationId xmlns:a16="http://schemas.microsoft.com/office/drawing/2014/main" id="{F2337314-CA25-416E-A4FF-CEC1C40C88CD}"/>
              </a:ext>
            </a:extLst>
          </p:cNvPr>
          <p:cNvPicPr>
            <a:picLocks noGrp="1" noChangeAspect="1"/>
          </p:cNvPicPr>
          <p:nvPr>
            <p:ph idx="1"/>
          </p:nvPr>
        </p:nvPicPr>
        <p:blipFill>
          <a:blip r:embed="rId3"/>
          <a:stretch>
            <a:fillRect/>
          </a:stretch>
        </p:blipFill>
        <p:spPr>
          <a:xfrm>
            <a:off x="4499992" y="980728"/>
            <a:ext cx="3672433" cy="2647746"/>
          </a:xfrm>
          <a:custGeom>
            <a:avLst/>
            <a:gdLst>
              <a:gd name="connsiteX0" fmla="*/ 0 w 3672433"/>
              <a:gd name="connsiteY0" fmla="*/ 0 h 2647746"/>
              <a:gd name="connsiteX1" fmla="*/ 451185 w 3672433"/>
              <a:gd name="connsiteY1" fmla="*/ 0 h 2647746"/>
              <a:gd name="connsiteX2" fmla="*/ 939094 w 3672433"/>
              <a:gd name="connsiteY2" fmla="*/ 0 h 2647746"/>
              <a:gd name="connsiteX3" fmla="*/ 1390278 w 3672433"/>
              <a:gd name="connsiteY3" fmla="*/ 0 h 2647746"/>
              <a:gd name="connsiteX4" fmla="*/ 1914911 w 3672433"/>
              <a:gd name="connsiteY4" fmla="*/ 0 h 2647746"/>
              <a:gd name="connsiteX5" fmla="*/ 2512993 w 3672433"/>
              <a:gd name="connsiteY5" fmla="*/ 0 h 2647746"/>
              <a:gd name="connsiteX6" fmla="*/ 3111075 w 3672433"/>
              <a:gd name="connsiteY6" fmla="*/ 0 h 2647746"/>
              <a:gd name="connsiteX7" fmla="*/ 3672433 w 3672433"/>
              <a:gd name="connsiteY7" fmla="*/ 0 h 2647746"/>
              <a:gd name="connsiteX8" fmla="*/ 3672433 w 3672433"/>
              <a:gd name="connsiteY8" fmla="*/ 503072 h 2647746"/>
              <a:gd name="connsiteX9" fmla="*/ 3672433 w 3672433"/>
              <a:gd name="connsiteY9" fmla="*/ 1006143 h 2647746"/>
              <a:gd name="connsiteX10" fmla="*/ 3672433 w 3672433"/>
              <a:gd name="connsiteY10" fmla="*/ 1456260 h 2647746"/>
              <a:gd name="connsiteX11" fmla="*/ 3672433 w 3672433"/>
              <a:gd name="connsiteY11" fmla="*/ 1985810 h 2647746"/>
              <a:gd name="connsiteX12" fmla="*/ 3672433 w 3672433"/>
              <a:gd name="connsiteY12" fmla="*/ 2647746 h 2647746"/>
              <a:gd name="connsiteX13" fmla="*/ 3221248 w 3672433"/>
              <a:gd name="connsiteY13" fmla="*/ 2647746 h 2647746"/>
              <a:gd name="connsiteX14" fmla="*/ 2696615 w 3672433"/>
              <a:gd name="connsiteY14" fmla="*/ 2647746 h 2647746"/>
              <a:gd name="connsiteX15" fmla="*/ 2098533 w 3672433"/>
              <a:gd name="connsiteY15" fmla="*/ 2647746 h 2647746"/>
              <a:gd name="connsiteX16" fmla="*/ 1610624 w 3672433"/>
              <a:gd name="connsiteY16" fmla="*/ 2647746 h 2647746"/>
              <a:gd name="connsiteX17" fmla="*/ 1159440 w 3672433"/>
              <a:gd name="connsiteY17" fmla="*/ 2647746 h 2647746"/>
              <a:gd name="connsiteX18" fmla="*/ 708255 w 3672433"/>
              <a:gd name="connsiteY18" fmla="*/ 2647746 h 2647746"/>
              <a:gd name="connsiteX19" fmla="*/ 0 w 3672433"/>
              <a:gd name="connsiteY19" fmla="*/ 2647746 h 2647746"/>
              <a:gd name="connsiteX20" fmla="*/ 0 w 3672433"/>
              <a:gd name="connsiteY20" fmla="*/ 2197629 h 2647746"/>
              <a:gd name="connsiteX21" fmla="*/ 0 w 3672433"/>
              <a:gd name="connsiteY21" fmla="*/ 1694557 h 2647746"/>
              <a:gd name="connsiteX22" fmla="*/ 0 w 3672433"/>
              <a:gd name="connsiteY22" fmla="*/ 1217963 h 2647746"/>
              <a:gd name="connsiteX23" fmla="*/ 0 w 3672433"/>
              <a:gd name="connsiteY23" fmla="*/ 635459 h 2647746"/>
              <a:gd name="connsiteX24" fmla="*/ 0 w 3672433"/>
              <a:gd name="connsiteY24" fmla="*/ 0 h 264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72433" h="2647746" fill="none" extrusionOk="0">
                <a:moveTo>
                  <a:pt x="0" y="0"/>
                </a:moveTo>
                <a:cubicBezTo>
                  <a:pt x="155454" y="-41998"/>
                  <a:pt x="274025" y="29832"/>
                  <a:pt x="451185" y="0"/>
                </a:cubicBezTo>
                <a:cubicBezTo>
                  <a:pt x="628346" y="-29832"/>
                  <a:pt x="796164" y="14833"/>
                  <a:pt x="939094" y="0"/>
                </a:cubicBezTo>
                <a:cubicBezTo>
                  <a:pt x="1082024" y="-14833"/>
                  <a:pt x="1223665" y="46543"/>
                  <a:pt x="1390278" y="0"/>
                </a:cubicBezTo>
                <a:cubicBezTo>
                  <a:pt x="1556891" y="-46543"/>
                  <a:pt x="1687306" y="49913"/>
                  <a:pt x="1914911" y="0"/>
                </a:cubicBezTo>
                <a:cubicBezTo>
                  <a:pt x="2142516" y="-49913"/>
                  <a:pt x="2292574" y="70413"/>
                  <a:pt x="2512993" y="0"/>
                </a:cubicBezTo>
                <a:cubicBezTo>
                  <a:pt x="2733412" y="-70413"/>
                  <a:pt x="2971793" y="35440"/>
                  <a:pt x="3111075" y="0"/>
                </a:cubicBezTo>
                <a:cubicBezTo>
                  <a:pt x="3250357" y="-35440"/>
                  <a:pt x="3418640" y="10121"/>
                  <a:pt x="3672433" y="0"/>
                </a:cubicBezTo>
                <a:cubicBezTo>
                  <a:pt x="3709729" y="136864"/>
                  <a:pt x="3620567" y="344073"/>
                  <a:pt x="3672433" y="503072"/>
                </a:cubicBezTo>
                <a:cubicBezTo>
                  <a:pt x="3724299" y="662071"/>
                  <a:pt x="3654260" y="778659"/>
                  <a:pt x="3672433" y="1006143"/>
                </a:cubicBezTo>
                <a:cubicBezTo>
                  <a:pt x="3690606" y="1233627"/>
                  <a:pt x="3651808" y="1245585"/>
                  <a:pt x="3672433" y="1456260"/>
                </a:cubicBezTo>
                <a:cubicBezTo>
                  <a:pt x="3693058" y="1666935"/>
                  <a:pt x="3627681" y="1768183"/>
                  <a:pt x="3672433" y="1985810"/>
                </a:cubicBezTo>
                <a:cubicBezTo>
                  <a:pt x="3717185" y="2203437"/>
                  <a:pt x="3648606" y="2507454"/>
                  <a:pt x="3672433" y="2647746"/>
                </a:cubicBezTo>
                <a:cubicBezTo>
                  <a:pt x="3514514" y="2650944"/>
                  <a:pt x="3362481" y="2597241"/>
                  <a:pt x="3221248" y="2647746"/>
                </a:cubicBezTo>
                <a:cubicBezTo>
                  <a:pt x="3080016" y="2698251"/>
                  <a:pt x="2932743" y="2597381"/>
                  <a:pt x="2696615" y="2647746"/>
                </a:cubicBezTo>
                <a:cubicBezTo>
                  <a:pt x="2460487" y="2698111"/>
                  <a:pt x="2365977" y="2591713"/>
                  <a:pt x="2098533" y="2647746"/>
                </a:cubicBezTo>
                <a:cubicBezTo>
                  <a:pt x="1831089" y="2703779"/>
                  <a:pt x="1827903" y="2603144"/>
                  <a:pt x="1610624" y="2647746"/>
                </a:cubicBezTo>
                <a:cubicBezTo>
                  <a:pt x="1393345" y="2692348"/>
                  <a:pt x="1339575" y="2614333"/>
                  <a:pt x="1159440" y="2647746"/>
                </a:cubicBezTo>
                <a:cubicBezTo>
                  <a:pt x="979305" y="2681159"/>
                  <a:pt x="807649" y="2597856"/>
                  <a:pt x="708255" y="2647746"/>
                </a:cubicBezTo>
                <a:cubicBezTo>
                  <a:pt x="608862" y="2697636"/>
                  <a:pt x="238798" y="2638095"/>
                  <a:pt x="0" y="2647746"/>
                </a:cubicBezTo>
                <a:cubicBezTo>
                  <a:pt x="-40505" y="2541950"/>
                  <a:pt x="12926" y="2302596"/>
                  <a:pt x="0" y="2197629"/>
                </a:cubicBezTo>
                <a:cubicBezTo>
                  <a:pt x="-12926" y="2092662"/>
                  <a:pt x="56303" y="1922447"/>
                  <a:pt x="0" y="1694557"/>
                </a:cubicBezTo>
                <a:cubicBezTo>
                  <a:pt x="-56303" y="1466667"/>
                  <a:pt x="39262" y="1348721"/>
                  <a:pt x="0" y="1217963"/>
                </a:cubicBezTo>
                <a:cubicBezTo>
                  <a:pt x="-39262" y="1087205"/>
                  <a:pt x="59572" y="787512"/>
                  <a:pt x="0" y="635459"/>
                </a:cubicBezTo>
                <a:cubicBezTo>
                  <a:pt x="-59572" y="483406"/>
                  <a:pt x="66602" y="202921"/>
                  <a:pt x="0" y="0"/>
                </a:cubicBezTo>
                <a:close/>
              </a:path>
              <a:path w="3672433" h="2647746" stroke="0" extrusionOk="0">
                <a:moveTo>
                  <a:pt x="0" y="0"/>
                </a:moveTo>
                <a:cubicBezTo>
                  <a:pt x="244433" y="-53168"/>
                  <a:pt x="431873" y="67287"/>
                  <a:pt x="598082" y="0"/>
                </a:cubicBezTo>
                <a:cubicBezTo>
                  <a:pt x="764291" y="-67287"/>
                  <a:pt x="879191" y="29676"/>
                  <a:pt x="1122715" y="0"/>
                </a:cubicBezTo>
                <a:cubicBezTo>
                  <a:pt x="1366239" y="-29676"/>
                  <a:pt x="1486788" y="46026"/>
                  <a:pt x="1610624" y="0"/>
                </a:cubicBezTo>
                <a:cubicBezTo>
                  <a:pt x="1734460" y="-46026"/>
                  <a:pt x="1889475" y="6164"/>
                  <a:pt x="2135257" y="0"/>
                </a:cubicBezTo>
                <a:cubicBezTo>
                  <a:pt x="2381039" y="-6164"/>
                  <a:pt x="2380957" y="42163"/>
                  <a:pt x="2623166" y="0"/>
                </a:cubicBezTo>
                <a:cubicBezTo>
                  <a:pt x="2865375" y="-42163"/>
                  <a:pt x="2895894" y="25339"/>
                  <a:pt x="3037627" y="0"/>
                </a:cubicBezTo>
                <a:cubicBezTo>
                  <a:pt x="3179360" y="-25339"/>
                  <a:pt x="3371801" y="38655"/>
                  <a:pt x="3672433" y="0"/>
                </a:cubicBezTo>
                <a:cubicBezTo>
                  <a:pt x="3678267" y="97746"/>
                  <a:pt x="3656839" y="305675"/>
                  <a:pt x="3672433" y="476594"/>
                </a:cubicBezTo>
                <a:cubicBezTo>
                  <a:pt x="3688027" y="647513"/>
                  <a:pt x="3661318" y="829062"/>
                  <a:pt x="3672433" y="979666"/>
                </a:cubicBezTo>
                <a:cubicBezTo>
                  <a:pt x="3683548" y="1130270"/>
                  <a:pt x="3661884" y="1245087"/>
                  <a:pt x="3672433" y="1456260"/>
                </a:cubicBezTo>
                <a:cubicBezTo>
                  <a:pt x="3682982" y="1667433"/>
                  <a:pt x="3629690" y="1735519"/>
                  <a:pt x="3672433" y="1932855"/>
                </a:cubicBezTo>
                <a:cubicBezTo>
                  <a:pt x="3715176" y="2130191"/>
                  <a:pt x="3628998" y="2453365"/>
                  <a:pt x="3672433" y="2647746"/>
                </a:cubicBezTo>
                <a:cubicBezTo>
                  <a:pt x="3462473" y="2661089"/>
                  <a:pt x="3306233" y="2591473"/>
                  <a:pt x="3184524" y="2647746"/>
                </a:cubicBezTo>
                <a:cubicBezTo>
                  <a:pt x="3062815" y="2704019"/>
                  <a:pt x="2951468" y="2636940"/>
                  <a:pt x="2733339" y="2647746"/>
                </a:cubicBezTo>
                <a:cubicBezTo>
                  <a:pt x="2515210" y="2658552"/>
                  <a:pt x="2357443" y="2627006"/>
                  <a:pt x="2208706" y="2647746"/>
                </a:cubicBezTo>
                <a:cubicBezTo>
                  <a:pt x="2059969" y="2668486"/>
                  <a:pt x="1872513" y="2637843"/>
                  <a:pt x="1720797" y="2647746"/>
                </a:cubicBezTo>
                <a:cubicBezTo>
                  <a:pt x="1569081" y="2657649"/>
                  <a:pt x="1480217" y="2605788"/>
                  <a:pt x="1306337" y="2647746"/>
                </a:cubicBezTo>
                <a:cubicBezTo>
                  <a:pt x="1132457" y="2689704"/>
                  <a:pt x="954868" y="2627569"/>
                  <a:pt x="781704" y="2647746"/>
                </a:cubicBezTo>
                <a:cubicBezTo>
                  <a:pt x="608540" y="2667923"/>
                  <a:pt x="283403" y="2610615"/>
                  <a:pt x="0" y="2647746"/>
                </a:cubicBezTo>
                <a:cubicBezTo>
                  <a:pt x="-16237" y="2429165"/>
                  <a:pt x="55826" y="2317181"/>
                  <a:pt x="0" y="2171152"/>
                </a:cubicBezTo>
                <a:cubicBezTo>
                  <a:pt x="-55826" y="2025123"/>
                  <a:pt x="28384" y="1854205"/>
                  <a:pt x="0" y="1694557"/>
                </a:cubicBezTo>
                <a:cubicBezTo>
                  <a:pt x="-28384" y="1534909"/>
                  <a:pt x="66168" y="1393998"/>
                  <a:pt x="0" y="1112053"/>
                </a:cubicBezTo>
                <a:cubicBezTo>
                  <a:pt x="-66168" y="830108"/>
                  <a:pt x="13703" y="786683"/>
                  <a:pt x="0" y="608982"/>
                </a:cubicBezTo>
                <a:cubicBezTo>
                  <a:pt x="-13703" y="431281"/>
                  <a:pt x="53483" y="281184"/>
                  <a:pt x="0" y="0"/>
                </a:cubicBezTo>
                <a:close/>
              </a:path>
            </a:pathLst>
          </a:custGeom>
          <a:ln>
            <a:solidFill>
              <a:schemeClr val="tx1">
                <a:lumMod val="85000"/>
                <a:lumOff val="15000"/>
              </a:schemeClr>
            </a:solidFill>
            <a:extLst>
              <a:ext uri="{C807C97D-BFC1-408E-A445-0C87EB9F89A2}">
                <ask:lineSketchStyleProps xmlns:ask="http://schemas.microsoft.com/office/drawing/2018/sketchyshapes" sd="3507143784">
                  <a:prstGeom prst="rect">
                    <a:avLst/>
                  </a:prstGeom>
                  <ask:type>
                    <ask:lineSketchScribble/>
                  </ask:type>
                </ask:lineSketchStyleProps>
              </a:ext>
            </a:extLst>
          </a:ln>
        </p:spPr>
      </p:pic>
      <p:sp>
        <p:nvSpPr>
          <p:cNvPr id="13" name="TextBox 12">
            <a:extLst>
              <a:ext uri="{FF2B5EF4-FFF2-40B4-BE49-F238E27FC236}">
                <a16:creationId xmlns:a16="http://schemas.microsoft.com/office/drawing/2014/main" id="{D9947934-6937-4412-98C6-C37C52CEAA13}"/>
              </a:ext>
            </a:extLst>
          </p:cNvPr>
          <p:cNvSpPr txBox="1"/>
          <p:nvPr/>
        </p:nvSpPr>
        <p:spPr>
          <a:xfrm>
            <a:off x="801789" y="4464246"/>
            <a:ext cx="3168352"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Links in the text make navigation quick and easy</a:t>
            </a:r>
          </a:p>
        </p:txBody>
      </p:sp>
      <p:pic>
        <p:nvPicPr>
          <p:cNvPr id="15" name="Picture 14">
            <a:extLst>
              <a:ext uri="{FF2B5EF4-FFF2-40B4-BE49-F238E27FC236}">
                <a16:creationId xmlns:a16="http://schemas.microsoft.com/office/drawing/2014/main" id="{CCF63AE8-1FBA-47BD-87D5-E31E9CCBDD22}"/>
              </a:ext>
            </a:extLst>
          </p:cNvPr>
          <p:cNvPicPr>
            <a:picLocks noChangeAspect="1"/>
          </p:cNvPicPr>
          <p:nvPr/>
        </p:nvPicPr>
        <p:blipFill>
          <a:blip r:embed="rId4"/>
          <a:stretch>
            <a:fillRect/>
          </a:stretch>
        </p:blipFill>
        <p:spPr>
          <a:xfrm>
            <a:off x="4067944" y="3952266"/>
            <a:ext cx="4572000" cy="2664190"/>
          </a:xfrm>
          <a:prstGeom prst="rect">
            <a:avLst/>
          </a:prstGeom>
        </p:spPr>
      </p:pic>
      <p:sp>
        <p:nvSpPr>
          <p:cNvPr id="16" name="Arrow: Right 15">
            <a:extLst>
              <a:ext uri="{FF2B5EF4-FFF2-40B4-BE49-F238E27FC236}">
                <a16:creationId xmlns:a16="http://schemas.microsoft.com/office/drawing/2014/main" id="{B7F733CE-5135-412C-A226-63D8887D40EC}"/>
              </a:ext>
            </a:extLst>
          </p:cNvPr>
          <p:cNvSpPr/>
          <p:nvPr/>
        </p:nvSpPr>
        <p:spPr>
          <a:xfrm rot="5400000">
            <a:off x="5280786" y="2553610"/>
            <a:ext cx="2137552" cy="1053388"/>
          </a:xfrm>
          <a:prstGeom prst="rightArrow">
            <a:avLst>
              <a:gd name="adj1" fmla="val 23475"/>
              <a:gd name="adj2" fmla="val 50000"/>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96249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6E8AC-AA7E-4BB3-AF43-802A44BACA53}"/>
              </a:ext>
            </a:extLst>
          </p:cNvPr>
          <p:cNvSpPr>
            <a:spLocks noGrp="1"/>
          </p:cNvSpPr>
          <p:nvPr>
            <p:ph type="title"/>
          </p:nvPr>
        </p:nvSpPr>
        <p:spPr/>
        <p:txBody>
          <a:bodyPr/>
          <a:lstStyle/>
          <a:p>
            <a:r>
              <a:rPr lang="en-GB" b="1" dirty="0"/>
              <a:t>The result (2)</a:t>
            </a:r>
          </a:p>
        </p:txBody>
      </p:sp>
      <p:sp>
        <p:nvSpPr>
          <p:cNvPr id="4" name="Footer Placeholder 3">
            <a:extLst>
              <a:ext uri="{FF2B5EF4-FFF2-40B4-BE49-F238E27FC236}">
                <a16:creationId xmlns:a16="http://schemas.microsoft.com/office/drawing/2014/main" id="{973F3C4B-36D6-43A5-B5CB-F343A3E2899A}"/>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itchFamily="34" charset="0"/>
                <a:ea typeface="+mn-ea"/>
                <a:cs typeface="+mn-cs"/>
              </a:rPr>
              <a:t>Breast office managers meeting</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3" name="Content Placeholder 2">
            <a:extLst>
              <a:ext uri="{FF2B5EF4-FFF2-40B4-BE49-F238E27FC236}">
                <a16:creationId xmlns:a16="http://schemas.microsoft.com/office/drawing/2014/main" id="{1B6CF0BC-7F41-48C2-AF92-17E517D7D5E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0000" y="3224841"/>
            <a:ext cx="3829800" cy="3276000"/>
          </a:xfrm>
          <a:custGeom>
            <a:avLst/>
            <a:gdLst>
              <a:gd name="connsiteX0" fmla="*/ 0 w 3829800"/>
              <a:gd name="connsiteY0" fmla="*/ 0 h 3276000"/>
              <a:gd name="connsiteX1" fmla="*/ 432220 w 3829800"/>
              <a:gd name="connsiteY1" fmla="*/ 0 h 3276000"/>
              <a:gd name="connsiteX2" fmla="*/ 864441 w 3829800"/>
              <a:gd name="connsiteY2" fmla="*/ 0 h 3276000"/>
              <a:gd name="connsiteX3" fmla="*/ 1488151 w 3829800"/>
              <a:gd name="connsiteY3" fmla="*/ 0 h 3276000"/>
              <a:gd name="connsiteX4" fmla="*/ 2035265 w 3829800"/>
              <a:gd name="connsiteY4" fmla="*/ 0 h 3276000"/>
              <a:gd name="connsiteX5" fmla="*/ 2620677 w 3829800"/>
              <a:gd name="connsiteY5" fmla="*/ 0 h 3276000"/>
              <a:gd name="connsiteX6" fmla="*/ 3206090 w 3829800"/>
              <a:gd name="connsiteY6" fmla="*/ 0 h 3276000"/>
              <a:gd name="connsiteX7" fmla="*/ 3829800 w 3829800"/>
              <a:gd name="connsiteY7" fmla="*/ 0 h 3276000"/>
              <a:gd name="connsiteX8" fmla="*/ 3829800 w 3829800"/>
              <a:gd name="connsiteY8" fmla="*/ 578760 h 3276000"/>
              <a:gd name="connsiteX9" fmla="*/ 3829800 w 3829800"/>
              <a:gd name="connsiteY9" fmla="*/ 1124760 h 3276000"/>
              <a:gd name="connsiteX10" fmla="*/ 3829800 w 3829800"/>
              <a:gd name="connsiteY10" fmla="*/ 1638000 h 3276000"/>
              <a:gd name="connsiteX11" fmla="*/ 3829800 w 3829800"/>
              <a:gd name="connsiteY11" fmla="*/ 2151240 h 3276000"/>
              <a:gd name="connsiteX12" fmla="*/ 3829800 w 3829800"/>
              <a:gd name="connsiteY12" fmla="*/ 2730000 h 3276000"/>
              <a:gd name="connsiteX13" fmla="*/ 3829800 w 3829800"/>
              <a:gd name="connsiteY13" fmla="*/ 3276000 h 3276000"/>
              <a:gd name="connsiteX14" fmla="*/ 3397580 w 3829800"/>
              <a:gd name="connsiteY14" fmla="*/ 3276000 h 3276000"/>
              <a:gd name="connsiteX15" fmla="*/ 2965359 w 3829800"/>
              <a:gd name="connsiteY15" fmla="*/ 3276000 h 3276000"/>
              <a:gd name="connsiteX16" fmla="*/ 2379947 w 3829800"/>
              <a:gd name="connsiteY16" fmla="*/ 3276000 h 3276000"/>
              <a:gd name="connsiteX17" fmla="*/ 1832833 w 3829800"/>
              <a:gd name="connsiteY17" fmla="*/ 3276000 h 3276000"/>
              <a:gd name="connsiteX18" fmla="*/ 1285719 w 3829800"/>
              <a:gd name="connsiteY18" fmla="*/ 3276000 h 3276000"/>
              <a:gd name="connsiteX19" fmla="*/ 700306 w 3829800"/>
              <a:gd name="connsiteY19" fmla="*/ 3276000 h 3276000"/>
              <a:gd name="connsiteX20" fmla="*/ 0 w 3829800"/>
              <a:gd name="connsiteY20" fmla="*/ 3276000 h 3276000"/>
              <a:gd name="connsiteX21" fmla="*/ 0 w 3829800"/>
              <a:gd name="connsiteY21" fmla="*/ 2828280 h 3276000"/>
              <a:gd name="connsiteX22" fmla="*/ 0 w 3829800"/>
              <a:gd name="connsiteY22" fmla="*/ 2347800 h 3276000"/>
              <a:gd name="connsiteX23" fmla="*/ 0 w 3829800"/>
              <a:gd name="connsiteY23" fmla="*/ 1867320 h 3276000"/>
              <a:gd name="connsiteX24" fmla="*/ 0 w 3829800"/>
              <a:gd name="connsiteY24" fmla="*/ 1354080 h 3276000"/>
              <a:gd name="connsiteX25" fmla="*/ 0 w 3829800"/>
              <a:gd name="connsiteY25" fmla="*/ 742560 h 3276000"/>
              <a:gd name="connsiteX26" fmla="*/ 0 w 3829800"/>
              <a:gd name="connsiteY26" fmla="*/ 0 h 32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29800" h="3276000" fill="none" extrusionOk="0">
                <a:moveTo>
                  <a:pt x="0" y="0"/>
                </a:moveTo>
                <a:cubicBezTo>
                  <a:pt x="127834" y="-48053"/>
                  <a:pt x="335277" y="46676"/>
                  <a:pt x="432220" y="0"/>
                </a:cubicBezTo>
                <a:cubicBezTo>
                  <a:pt x="529163" y="-46676"/>
                  <a:pt x="712062" y="22796"/>
                  <a:pt x="864441" y="0"/>
                </a:cubicBezTo>
                <a:cubicBezTo>
                  <a:pt x="1016820" y="-22796"/>
                  <a:pt x="1327782" y="40851"/>
                  <a:pt x="1488151" y="0"/>
                </a:cubicBezTo>
                <a:cubicBezTo>
                  <a:pt x="1648520" y="-40851"/>
                  <a:pt x="1838966" y="31236"/>
                  <a:pt x="2035265" y="0"/>
                </a:cubicBezTo>
                <a:cubicBezTo>
                  <a:pt x="2231564" y="-31236"/>
                  <a:pt x="2390015" y="55026"/>
                  <a:pt x="2620677" y="0"/>
                </a:cubicBezTo>
                <a:cubicBezTo>
                  <a:pt x="2851339" y="-55026"/>
                  <a:pt x="3007484" y="45944"/>
                  <a:pt x="3206090" y="0"/>
                </a:cubicBezTo>
                <a:cubicBezTo>
                  <a:pt x="3404696" y="-45944"/>
                  <a:pt x="3610406" y="52540"/>
                  <a:pt x="3829800" y="0"/>
                </a:cubicBezTo>
                <a:cubicBezTo>
                  <a:pt x="3837867" y="284402"/>
                  <a:pt x="3799706" y="294174"/>
                  <a:pt x="3829800" y="578760"/>
                </a:cubicBezTo>
                <a:cubicBezTo>
                  <a:pt x="3859894" y="863346"/>
                  <a:pt x="3769803" y="908464"/>
                  <a:pt x="3829800" y="1124760"/>
                </a:cubicBezTo>
                <a:cubicBezTo>
                  <a:pt x="3889797" y="1341056"/>
                  <a:pt x="3804738" y="1527520"/>
                  <a:pt x="3829800" y="1638000"/>
                </a:cubicBezTo>
                <a:cubicBezTo>
                  <a:pt x="3854862" y="1748480"/>
                  <a:pt x="3801661" y="1991311"/>
                  <a:pt x="3829800" y="2151240"/>
                </a:cubicBezTo>
                <a:cubicBezTo>
                  <a:pt x="3857939" y="2311169"/>
                  <a:pt x="3774264" y="2541095"/>
                  <a:pt x="3829800" y="2730000"/>
                </a:cubicBezTo>
                <a:cubicBezTo>
                  <a:pt x="3885336" y="2918905"/>
                  <a:pt x="3811987" y="3009215"/>
                  <a:pt x="3829800" y="3276000"/>
                </a:cubicBezTo>
                <a:cubicBezTo>
                  <a:pt x="3702265" y="3280978"/>
                  <a:pt x="3611577" y="3258486"/>
                  <a:pt x="3397580" y="3276000"/>
                </a:cubicBezTo>
                <a:cubicBezTo>
                  <a:pt x="3183583" y="3293514"/>
                  <a:pt x="3130404" y="3229928"/>
                  <a:pt x="2965359" y="3276000"/>
                </a:cubicBezTo>
                <a:cubicBezTo>
                  <a:pt x="2800314" y="3322072"/>
                  <a:pt x="2532445" y="3252580"/>
                  <a:pt x="2379947" y="3276000"/>
                </a:cubicBezTo>
                <a:cubicBezTo>
                  <a:pt x="2227449" y="3299420"/>
                  <a:pt x="2102256" y="3231292"/>
                  <a:pt x="1832833" y="3276000"/>
                </a:cubicBezTo>
                <a:cubicBezTo>
                  <a:pt x="1563410" y="3320708"/>
                  <a:pt x="1499321" y="3273891"/>
                  <a:pt x="1285719" y="3276000"/>
                </a:cubicBezTo>
                <a:cubicBezTo>
                  <a:pt x="1072117" y="3278109"/>
                  <a:pt x="973445" y="3224103"/>
                  <a:pt x="700306" y="3276000"/>
                </a:cubicBezTo>
                <a:cubicBezTo>
                  <a:pt x="427167" y="3327897"/>
                  <a:pt x="291885" y="3246560"/>
                  <a:pt x="0" y="3276000"/>
                </a:cubicBezTo>
                <a:cubicBezTo>
                  <a:pt x="-44935" y="3139025"/>
                  <a:pt x="5295" y="3033424"/>
                  <a:pt x="0" y="2828280"/>
                </a:cubicBezTo>
                <a:cubicBezTo>
                  <a:pt x="-5295" y="2623136"/>
                  <a:pt x="34683" y="2564818"/>
                  <a:pt x="0" y="2347800"/>
                </a:cubicBezTo>
                <a:cubicBezTo>
                  <a:pt x="-34683" y="2130782"/>
                  <a:pt x="43132" y="2037779"/>
                  <a:pt x="0" y="1867320"/>
                </a:cubicBezTo>
                <a:cubicBezTo>
                  <a:pt x="-43132" y="1696861"/>
                  <a:pt x="29646" y="1471576"/>
                  <a:pt x="0" y="1354080"/>
                </a:cubicBezTo>
                <a:cubicBezTo>
                  <a:pt x="-29646" y="1236584"/>
                  <a:pt x="40781" y="1040908"/>
                  <a:pt x="0" y="742560"/>
                </a:cubicBezTo>
                <a:cubicBezTo>
                  <a:pt x="-40781" y="444212"/>
                  <a:pt x="82313" y="321736"/>
                  <a:pt x="0" y="0"/>
                </a:cubicBezTo>
                <a:close/>
              </a:path>
              <a:path w="3829800" h="3276000" stroke="0" extrusionOk="0">
                <a:moveTo>
                  <a:pt x="0" y="0"/>
                </a:moveTo>
                <a:cubicBezTo>
                  <a:pt x="136846" y="-45338"/>
                  <a:pt x="492451" y="34563"/>
                  <a:pt x="623710" y="0"/>
                </a:cubicBezTo>
                <a:cubicBezTo>
                  <a:pt x="754969" y="-34563"/>
                  <a:pt x="966194" y="41103"/>
                  <a:pt x="1094229" y="0"/>
                </a:cubicBezTo>
                <a:cubicBezTo>
                  <a:pt x="1222264" y="-41103"/>
                  <a:pt x="1435770" y="10742"/>
                  <a:pt x="1679641" y="0"/>
                </a:cubicBezTo>
                <a:cubicBezTo>
                  <a:pt x="1923512" y="-10742"/>
                  <a:pt x="2084523" y="61680"/>
                  <a:pt x="2265053" y="0"/>
                </a:cubicBezTo>
                <a:cubicBezTo>
                  <a:pt x="2445583" y="-61680"/>
                  <a:pt x="2634281" y="52916"/>
                  <a:pt x="2888763" y="0"/>
                </a:cubicBezTo>
                <a:cubicBezTo>
                  <a:pt x="3143245" y="-52916"/>
                  <a:pt x="3381393" y="21516"/>
                  <a:pt x="3829800" y="0"/>
                </a:cubicBezTo>
                <a:cubicBezTo>
                  <a:pt x="3866629" y="217408"/>
                  <a:pt x="3796478" y="245587"/>
                  <a:pt x="3829800" y="447720"/>
                </a:cubicBezTo>
                <a:cubicBezTo>
                  <a:pt x="3863122" y="649853"/>
                  <a:pt x="3789742" y="858206"/>
                  <a:pt x="3829800" y="960960"/>
                </a:cubicBezTo>
                <a:cubicBezTo>
                  <a:pt x="3869858" y="1063714"/>
                  <a:pt x="3795957" y="1348688"/>
                  <a:pt x="3829800" y="1474200"/>
                </a:cubicBezTo>
                <a:cubicBezTo>
                  <a:pt x="3863643" y="1599712"/>
                  <a:pt x="3828121" y="1746780"/>
                  <a:pt x="3829800" y="1987440"/>
                </a:cubicBezTo>
                <a:cubicBezTo>
                  <a:pt x="3831479" y="2228100"/>
                  <a:pt x="3771393" y="2274328"/>
                  <a:pt x="3829800" y="2533440"/>
                </a:cubicBezTo>
                <a:cubicBezTo>
                  <a:pt x="3888207" y="2792552"/>
                  <a:pt x="3826084" y="2910124"/>
                  <a:pt x="3829800" y="3276000"/>
                </a:cubicBezTo>
                <a:cubicBezTo>
                  <a:pt x="3605957" y="3313810"/>
                  <a:pt x="3523732" y="3240401"/>
                  <a:pt x="3320984" y="3276000"/>
                </a:cubicBezTo>
                <a:cubicBezTo>
                  <a:pt x="3118236" y="3311599"/>
                  <a:pt x="2979887" y="3246441"/>
                  <a:pt x="2812167" y="3276000"/>
                </a:cubicBezTo>
                <a:cubicBezTo>
                  <a:pt x="2644447" y="3305559"/>
                  <a:pt x="2510893" y="3258091"/>
                  <a:pt x="2303351" y="3276000"/>
                </a:cubicBezTo>
                <a:cubicBezTo>
                  <a:pt x="2095809" y="3293909"/>
                  <a:pt x="1872634" y="3230028"/>
                  <a:pt x="1679641" y="3276000"/>
                </a:cubicBezTo>
                <a:cubicBezTo>
                  <a:pt x="1486648" y="3321972"/>
                  <a:pt x="1364155" y="3249810"/>
                  <a:pt x="1055931" y="3276000"/>
                </a:cubicBezTo>
                <a:cubicBezTo>
                  <a:pt x="747707" y="3302190"/>
                  <a:pt x="797672" y="3242145"/>
                  <a:pt x="585412" y="3276000"/>
                </a:cubicBezTo>
                <a:cubicBezTo>
                  <a:pt x="373152" y="3309855"/>
                  <a:pt x="121866" y="3236285"/>
                  <a:pt x="0" y="3276000"/>
                </a:cubicBezTo>
                <a:cubicBezTo>
                  <a:pt x="-49316" y="3093658"/>
                  <a:pt x="58590" y="2816985"/>
                  <a:pt x="0" y="2664480"/>
                </a:cubicBezTo>
                <a:cubicBezTo>
                  <a:pt x="-58590" y="2511975"/>
                  <a:pt x="36875" y="2309921"/>
                  <a:pt x="0" y="2085720"/>
                </a:cubicBezTo>
                <a:cubicBezTo>
                  <a:pt x="-36875" y="1861519"/>
                  <a:pt x="5643" y="1716103"/>
                  <a:pt x="0" y="1605240"/>
                </a:cubicBezTo>
                <a:cubicBezTo>
                  <a:pt x="-5643" y="1494377"/>
                  <a:pt x="3316" y="1324072"/>
                  <a:pt x="0" y="1157520"/>
                </a:cubicBezTo>
                <a:cubicBezTo>
                  <a:pt x="-3316" y="990968"/>
                  <a:pt x="20035" y="890600"/>
                  <a:pt x="0" y="709800"/>
                </a:cubicBezTo>
                <a:cubicBezTo>
                  <a:pt x="-20035" y="529000"/>
                  <a:pt x="82662" y="237965"/>
                  <a:pt x="0" y="0"/>
                </a:cubicBezTo>
                <a:close/>
              </a:path>
            </a:pathLst>
          </a:custGeom>
          <a:ln>
            <a:solidFill>
              <a:schemeClr val="tx1">
                <a:lumMod val="85000"/>
                <a:lumOff val="15000"/>
              </a:schemeClr>
            </a:solidFill>
            <a:extLst>
              <a:ext uri="{C807C97D-BFC1-408E-A445-0C87EB9F89A2}">
                <ask:lineSketchStyleProps xmlns:ask="http://schemas.microsoft.com/office/drawing/2018/sketchyshapes" sd="600180604">
                  <a:prstGeom prst="rect">
                    <a:avLst/>
                  </a:prstGeom>
                  <ask:type>
                    <ask:lineSketchScribble/>
                  </ask:type>
                </ask:lineSketchStyleProps>
              </a:ext>
            </a:extLst>
          </a:ln>
        </p:spPr>
      </p:pic>
      <p:pic>
        <p:nvPicPr>
          <p:cNvPr id="7" name="Picture 6">
            <a:extLst>
              <a:ext uri="{FF2B5EF4-FFF2-40B4-BE49-F238E27FC236}">
                <a16:creationId xmlns:a16="http://schemas.microsoft.com/office/drawing/2014/main" id="{03711FA3-4AE5-4DAE-A82C-5DEACFC403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4008" y="3212976"/>
            <a:ext cx="4203858" cy="3276000"/>
          </a:xfrm>
          <a:custGeom>
            <a:avLst/>
            <a:gdLst>
              <a:gd name="connsiteX0" fmla="*/ 0 w 4203858"/>
              <a:gd name="connsiteY0" fmla="*/ 0 h 3276000"/>
              <a:gd name="connsiteX1" fmla="*/ 483444 w 4203858"/>
              <a:gd name="connsiteY1" fmla="*/ 0 h 3276000"/>
              <a:gd name="connsiteX2" fmla="*/ 882810 w 4203858"/>
              <a:gd name="connsiteY2" fmla="*/ 0 h 3276000"/>
              <a:gd name="connsiteX3" fmla="*/ 1324215 w 4203858"/>
              <a:gd name="connsiteY3" fmla="*/ 0 h 3276000"/>
              <a:gd name="connsiteX4" fmla="*/ 1849698 w 4203858"/>
              <a:gd name="connsiteY4" fmla="*/ 0 h 3276000"/>
              <a:gd name="connsiteX5" fmla="*/ 2333141 w 4203858"/>
              <a:gd name="connsiteY5" fmla="*/ 0 h 3276000"/>
              <a:gd name="connsiteX6" fmla="*/ 2732508 w 4203858"/>
              <a:gd name="connsiteY6" fmla="*/ 0 h 3276000"/>
              <a:gd name="connsiteX7" fmla="*/ 3215951 w 4203858"/>
              <a:gd name="connsiteY7" fmla="*/ 0 h 3276000"/>
              <a:gd name="connsiteX8" fmla="*/ 4203858 w 4203858"/>
              <a:gd name="connsiteY8" fmla="*/ 0 h 3276000"/>
              <a:gd name="connsiteX9" fmla="*/ 4203858 w 4203858"/>
              <a:gd name="connsiteY9" fmla="*/ 480480 h 3276000"/>
              <a:gd name="connsiteX10" fmla="*/ 4203858 w 4203858"/>
              <a:gd name="connsiteY10" fmla="*/ 1026480 h 3276000"/>
              <a:gd name="connsiteX11" fmla="*/ 4203858 w 4203858"/>
              <a:gd name="connsiteY11" fmla="*/ 1506960 h 3276000"/>
              <a:gd name="connsiteX12" fmla="*/ 4203858 w 4203858"/>
              <a:gd name="connsiteY12" fmla="*/ 2052960 h 3276000"/>
              <a:gd name="connsiteX13" fmla="*/ 4203858 w 4203858"/>
              <a:gd name="connsiteY13" fmla="*/ 2566200 h 3276000"/>
              <a:gd name="connsiteX14" fmla="*/ 4203858 w 4203858"/>
              <a:gd name="connsiteY14" fmla="*/ 3276000 h 3276000"/>
              <a:gd name="connsiteX15" fmla="*/ 3594299 w 4203858"/>
              <a:gd name="connsiteY15" fmla="*/ 3276000 h 3276000"/>
              <a:gd name="connsiteX16" fmla="*/ 3194932 w 4203858"/>
              <a:gd name="connsiteY16" fmla="*/ 3276000 h 3276000"/>
              <a:gd name="connsiteX17" fmla="*/ 2711488 w 4203858"/>
              <a:gd name="connsiteY17" fmla="*/ 3276000 h 3276000"/>
              <a:gd name="connsiteX18" fmla="*/ 2143968 w 4203858"/>
              <a:gd name="connsiteY18" fmla="*/ 3276000 h 3276000"/>
              <a:gd name="connsiteX19" fmla="*/ 1660524 w 4203858"/>
              <a:gd name="connsiteY19" fmla="*/ 3276000 h 3276000"/>
              <a:gd name="connsiteX20" fmla="*/ 1135042 w 4203858"/>
              <a:gd name="connsiteY20" fmla="*/ 3276000 h 3276000"/>
              <a:gd name="connsiteX21" fmla="*/ 735675 w 4203858"/>
              <a:gd name="connsiteY21" fmla="*/ 3276000 h 3276000"/>
              <a:gd name="connsiteX22" fmla="*/ 0 w 4203858"/>
              <a:gd name="connsiteY22" fmla="*/ 3276000 h 3276000"/>
              <a:gd name="connsiteX23" fmla="*/ 0 w 4203858"/>
              <a:gd name="connsiteY23" fmla="*/ 2730000 h 3276000"/>
              <a:gd name="connsiteX24" fmla="*/ 0 w 4203858"/>
              <a:gd name="connsiteY24" fmla="*/ 2282280 h 3276000"/>
              <a:gd name="connsiteX25" fmla="*/ 0 w 4203858"/>
              <a:gd name="connsiteY25" fmla="*/ 1736280 h 3276000"/>
              <a:gd name="connsiteX26" fmla="*/ 0 w 4203858"/>
              <a:gd name="connsiteY26" fmla="*/ 1223040 h 3276000"/>
              <a:gd name="connsiteX27" fmla="*/ 0 w 4203858"/>
              <a:gd name="connsiteY27" fmla="*/ 742560 h 3276000"/>
              <a:gd name="connsiteX28" fmla="*/ 0 w 4203858"/>
              <a:gd name="connsiteY28" fmla="*/ 0 h 32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03858" h="3276000" fill="none" extrusionOk="0">
                <a:moveTo>
                  <a:pt x="0" y="0"/>
                </a:moveTo>
                <a:cubicBezTo>
                  <a:pt x="152842" y="-16529"/>
                  <a:pt x="276019" y="14289"/>
                  <a:pt x="483444" y="0"/>
                </a:cubicBezTo>
                <a:cubicBezTo>
                  <a:pt x="690869" y="-14289"/>
                  <a:pt x="734793" y="43729"/>
                  <a:pt x="882810" y="0"/>
                </a:cubicBezTo>
                <a:cubicBezTo>
                  <a:pt x="1030827" y="-43729"/>
                  <a:pt x="1220223" y="21014"/>
                  <a:pt x="1324215" y="0"/>
                </a:cubicBezTo>
                <a:cubicBezTo>
                  <a:pt x="1428208" y="-21014"/>
                  <a:pt x="1593240" y="49112"/>
                  <a:pt x="1849698" y="0"/>
                </a:cubicBezTo>
                <a:cubicBezTo>
                  <a:pt x="2106156" y="-49112"/>
                  <a:pt x="2124870" y="30387"/>
                  <a:pt x="2333141" y="0"/>
                </a:cubicBezTo>
                <a:cubicBezTo>
                  <a:pt x="2541412" y="-30387"/>
                  <a:pt x="2603621" y="25324"/>
                  <a:pt x="2732508" y="0"/>
                </a:cubicBezTo>
                <a:cubicBezTo>
                  <a:pt x="2861395" y="-25324"/>
                  <a:pt x="3044279" y="38237"/>
                  <a:pt x="3215951" y="0"/>
                </a:cubicBezTo>
                <a:cubicBezTo>
                  <a:pt x="3387623" y="-38237"/>
                  <a:pt x="3873826" y="38330"/>
                  <a:pt x="4203858" y="0"/>
                </a:cubicBezTo>
                <a:cubicBezTo>
                  <a:pt x="4208857" y="153390"/>
                  <a:pt x="4146672" y="323214"/>
                  <a:pt x="4203858" y="480480"/>
                </a:cubicBezTo>
                <a:cubicBezTo>
                  <a:pt x="4261044" y="637746"/>
                  <a:pt x="4146509" y="903565"/>
                  <a:pt x="4203858" y="1026480"/>
                </a:cubicBezTo>
                <a:cubicBezTo>
                  <a:pt x="4261207" y="1149395"/>
                  <a:pt x="4172616" y="1336375"/>
                  <a:pt x="4203858" y="1506960"/>
                </a:cubicBezTo>
                <a:cubicBezTo>
                  <a:pt x="4235100" y="1677545"/>
                  <a:pt x="4180919" y="1854084"/>
                  <a:pt x="4203858" y="2052960"/>
                </a:cubicBezTo>
                <a:cubicBezTo>
                  <a:pt x="4226797" y="2251836"/>
                  <a:pt x="4181885" y="2400577"/>
                  <a:pt x="4203858" y="2566200"/>
                </a:cubicBezTo>
                <a:cubicBezTo>
                  <a:pt x="4225831" y="2731823"/>
                  <a:pt x="4136004" y="2962821"/>
                  <a:pt x="4203858" y="3276000"/>
                </a:cubicBezTo>
                <a:cubicBezTo>
                  <a:pt x="3952137" y="3293581"/>
                  <a:pt x="3841112" y="3253351"/>
                  <a:pt x="3594299" y="3276000"/>
                </a:cubicBezTo>
                <a:cubicBezTo>
                  <a:pt x="3347486" y="3298649"/>
                  <a:pt x="3277615" y="3273003"/>
                  <a:pt x="3194932" y="3276000"/>
                </a:cubicBezTo>
                <a:cubicBezTo>
                  <a:pt x="3112249" y="3278997"/>
                  <a:pt x="2897512" y="3268150"/>
                  <a:pt x="2711488" y="3276000"/>
                </a:cubicBezTo>
                <a:cubicBezTo>
                  <a:pt x="2525464" y="3283850"/>
                  <a:pt x="2285400" y="3224932"/>
                  <a:pt x="2143968" y="3276000"/>
                </a:cubicBezTo>
                <a:cubicBezTo>
                  <a:pt x="2002536" y="3327068"/>
                  <a:pt x="1757805" y="3244206"/>
                  <a:pt x="1660524" y="3276000"/>
                </a:cubicBezTo>
                <a:cubicBezTo>
                  <a:pt x="1563243" y="3307794"/>
                  <a:pt x="1258492" y="3243214"/>
                  <a:pt x="1135042" y="3276000"/>
                </a:cubicBezTo>
                <a:cubicBezTo>
                  <a:pt x="1011592" y="3308786"/>
                  <a:pt x="876106" y="3230524"/>
                  <a:pt x="735675" y="3276000"/>
                </a:cubicBezTo>
                <a:cubicBezTo>
                  <a:pt x="595244" y="3321476"/>
                  <a:pt x="242190" y="3228495"/>
                  <a:pt x="0" y="3276000"/>
                </a:cubicBezTo>
                <a:cubicBezTo>
                  <a:pt x="-62835" y="3086152"/>
                  <a:pt x="63281" y="2860255"/>
                  <a:pt x="0" y="2730000"/>
                </a:cubicBezTo>
                <a:cubicBezTo>
                  <a:pt x="-63281" y="2599745"/>
                  <a:pt x="10878" y="2416199"/>
                  <a:pt x="0" y="2282280"/>
                </a:cubicBezTo>
                <a:cubicBezTo>
                  <a:pt x="-10878" y="2148361"/>
                  <a:pt x="63787" y="1906236"/>
                  <a:pt x="0" y="1736280"/>
                </a:cubicBezTo>
                <a:cubicBezTo>
                  <a:pt x="-63787" y="1566324"/>
                  <a:pt x="32827" y="1346862"/>
                  <a:pt x="0" y="1223040"/>
                </a:cubicBezTo>
                <a:cubicBezTo>
                  <a:pt x="-32827" y="1099218"/>
                  <a:pt x="26683" y="856811"/>
                  <a:pt x="0" y="742560"/>
                </a:cubicBezTo>
                <a:cubicBezTo>
                  <a:pt x="-26683" y="628309"/>
                  <a:pt x="86740" y="152401"/>
                  <a:pt x="0" y="0"/>
                </a:cubicBezTo>
                <a:close/>
              </a:path>
              <a:path w="4203858" h="3276000" stroke="0" extrusionOk="0">
                <a:moveTo>
                  <a:pt x="0" y="0"/>
                </a:moveTo>
                <a:cubicBezTo>
                  <a:pt x="150103" y="-15324"/>
                  <a:pt x="361392" y="8206"/>
                  <a:pt x="609559" y="0"/>
                </a:cubicBezTo>
                <a:cubicBezTo>
                  <a:pt x="857726" y="-8206"/>
                  <a:pt x="960426" y="61201"/>
                  <a:pt x="1135042" y="0"/>
                </a:cubicBezTo>
                <a:cubicBezTo>
                  <a:pt x="1309658" y="-61201"/>
                  <a:pt x="1430117" y="53428"/>
                  <a:pt x="1660524" y="0"/>
                </a:cubicBezTo>
                <a:cubicBezTo>
                  <a:pt x="1890931" y="-53428"/>
                  <a:pt x="1994934" y="23614"/>
                  <a:pt x="2270083" y="0"/>
                </a:cubicBezTo>
                <a:cubicBezTo>
                  <a:pt x="2545232" y="-23614"/>
                  <a:pt x="2578725" y="16109"/>
                  <a:pt x="2669450" y="0"/>
                </a:cubicBezTo>
                <a:cubicBezTo>
                  <a:pt x="2760175" y="-16109"/>
                  <a:pt x="3047931" y="36337"/>
                  <a:pt x="3194932" y="0"/>
                </a:cubicBezTo>
                <a:cubicBezTo>
                  <a:pt x="3341933" y="-36337"/>
                  <a:pt x="3576979" y="63018"/>
                  <a:pt x="3720414" y="0"/>
                </a:cubicBezTo>
                <a:cubicBezTo>
                  <a:pt x="3863849" y="-63018"/>
                  <a:pt x="4066125" y="51361"/>
                  <a:pt x="4203858" y="0"/>
                </a:cubicBezTo>
                <a:cubicBezTo>
                  <a:pt x="4209513" y="217303"/>
                  <a:pt x="4149239" y="342396"/>
                  <a:pt x="4203858" y="578760"/>
                </a:cubicBezTo>
                <a:cubicBezTo>
                  <a:pt x="4258477" y="815124"/>
                  <a:pt x="4169406" y="960556"/>
                  <a:pt x="4203858" y="1124760"/>
                </a:cubicBezTo>
                <a:cubicBezTo>
                  <a:pt x="4238310" y="1288964"/>
                  <a:pt x="4163771" y="1375791"/>
                  <a:pt x="4203858" y="1572480"/>
                </a:cubicBezTo>
                <a:cubicBezTo>
                  <a:pt x="4243945" y="1769169"/>
                  <a:pt x="4201455" y="1946135"/>
                  <a:pt x="4203858" y="2184000"/>
                </a:cubicBezTo>
                <a:cubicBezTo>
                  <a:pt x="4206261" y="2421865"/>
                  <a:pt x="4156432" y="2605066"/>
                  <a:pt x="4203858" y="2762760"/>
                </a:cubicBezTo>
                <a:cubicBezTo>
                  <a:pt x="4251284" y="2920454"/>
                  <a:pt x="4146461" y="3034487"/>
                  <a:pt x="4203858" y="3276000"/>
                </a:cubicBezTo>
                <a:cubicBezTo>
                  <a:pt x="4040194" y="3276926"/>
                  <a:pt x="3864020" y="3224965"/>
                  <a:pt x="3636337" y="3276000"/>
                </a:cubicBezTo>
                <a:cubicBezTo>
                  <a:pt x="3408654" y="3327035"/>
                  <a:pt x="3363535" y="3248737"/>
                  <a:pt x="3152894" y="3276000"/>
                </a:cubicBezTo>
                <a:cubicBezTo>
                  <a:pt x="2942253" y="3303263"/>
                  <a:pt x="2831488" y="3217005"/>
                  <a:pt x="2585373" y="3276000"/>
                </a:cubicBezTo>
                <a:cubicBezTo>
                  <a:pt x="2339258" y="3334995"/>
                  <a:pt x="2269584" y="3253590"/>
                  <a:pt x="2186006" y="3276000"/>
                </a:cubicBezTo>
                <a:cubicBezTo>
                  <a:pt x="2102428" y="3298410"/>
                  <a:pt x="1850694" y="3265451"/>
                  <a:pt x="1744601" y="3276000"/>
                </a:cubicBezTo>
                <a:cubicBezTo>
                  <a:pt x="1638509" y="3286549"/>
                  <a:pt x="1416904" y="3206396"/>
                  <a:pt x="1135042" y="3276000"/>
                </a:cubicBezTo>
                <a:cubicBezTo>
                  <a:pt x="853180" y="3345604"/>
                  <a:pt x="871222" y="3239382"/>
                  <a:pt x="693637" y="3276000"/>
                </a:cubicBezTo>
                <a:cubicBezTo>
                  <a:pt x="516053" y="3312618"/>
                  <a:pt x="257611" y="3274083"/>
                  <a:pt x="0" y="3276000"/>
                </a:cubicBezTo>
                <a:cubicBezTo>
                  <a:pt x="-14096" y="3052956"/>
                  <a:pt x="48733" y="2995349"/>
                  <a:pt x="0" y="2730000"/>
                </a:cubicBezTo>
                <a:cubicBezTo>
                  <a:pt x="-48733" y="2464651"/>
                  <a:pt x="19424" y="2463751"/>
                  <a:pt x="0" y="2282280"/>
                </a:cubicBezTo>
                <a:cubicBezTo>
                  <a:pt x="-19424" y="2100809"/>
                  <a:pt x="5070" y="1977962"/>
                  <a:pt x="0" y="1834560"/>
                </a:cubicBezTo>
                <a:cubicBezTo>
                  <a:pt x="-5070" y="1691158"/>
                  <a:pt x="19000" y="1491238"/>
                  <a:pt x="0" y="1288560"/>
                </a:cubicBezTo>
                <a:cubicBezTo>
                  <a:pt x="-19000" y="1085882"/>
                  <a:pt x="59193" y="898289"/>
                  <a:pt x="0" y="742560"/>
                </a:cubicBezTo>
                <a:cubicBezTo>
                  <a:pt x="-59193" y="586831"/>
                  <a:pt x="39331" y="341024"/>
                  <a:pt x="0" y="0"/>
                </a:cubicBezTo>
                <a:close/>
              </a:path>
            </a:pathLst>
          </a:custGeom>
          <a:ln>
            <a:solidFill>
              <a:schemeClr val="tx1"/>
            </a:solidFill>
            <a:extLst>
              <a:ext uri="{C807C97D-BFC1-408E-A445-0C87EB9F89A2}">
                <ask:lineSketchStyleProps xmlns:ask="http://schemas.microsoft.com/office/drawing/2018/sketchyshapes" sd="1475536034">
                  <a:prstGeom prst="rect">
                    <a:avLst/>
                  </a:prstGeom>
                  <ask:type>
                    <ask:lineSketchScribble/>
                  </ask:type>
                </ask:lineSketchStyleProps>
              </a:ext>
            </a:extLst>
          </a:ln>
        </p:spPr>
      </p:pic>
      <p:sp>
        <p:nvSpPr>
          <p:cNvPr id="8" name="TextBox 7">
            <a:extLst>
              <a:ext uri="{FF2B5EF4-FFF2-40B4-BE49-F238E27FC236}">
                <a16:creationId xmlns:a16="http://schemas.microsoft.com/office/drawing/2014/main" id="{94973EF1-3079-43F0-8F94-8E5EEF865FBE}"/>
              </a:ext>
            </a:extLst>
          </p:cNvPr>
          <p:cNvSpPr txBox="1"/>
          <p:nvPr/>
        </p:nvSpPr>
        <p:spPr>
          <a:xfrm>
            <a:off x="611560" y="1340768"/>
            <a:ext cx="8208912"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Graphics for healthcare professionals to use to explain inheritance to women or couples and discuss next steps and choices</a:t>
            </a:r>
          </a:p>
        </p:txBody>
      </p:sp>
    </p:spTree>
    <p:extLst>
      <p:ext uri="{BB962C8B-B14F-4D97-AF65-F5344CB8AC3E}">
        <p14:creationId xmlns:p14="http://schemas.microsoft.com/office/powerpoint/2010/main" val="120224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264A-610B-4B74-B87D-D6205A48B211}"/>
              </a:ext>
            </a:extLst>
          </p:cNvPr>
          <p:cNvSpPr>
            <a:spLocks noGrp="1"/>
          </p:cNvSpPr>
          <p:nvPr>
            <p:ph type="title"/>
          </p:nvPr>
        </p:nvSpPr>
        <p:spPr/>
        <p:txBody>
          <a:bodyPr/>
          <a:lstStyle/>
          <a:p>
            <a:r>
              <a:rPr lang="en-GB" b="1" dirty="0"/>
              <a:t>To consider</a:t>
            </a:r>
          </a:p>
        </p:txBody>
      </p:sp>
      <p:sp>
        <p:nvSpPr>
          <p:cNvPr id="3" name="Content Placeholder 2">
            <a:extLst>
              <a:ext uri="{FF2B5EF4-FFF2-40B4-BE49-F238E27FC236}">
                <a16:creationId xmlns:a16="http://schemas.microsoft.com/office/drawing/2014/main" id="{458B6EF4-7816-4F06-970A-32E632D4E37A}"/>
              </a:ext>
            </a:extLst>
          </p:cNvPr>
          <p:cNvSpPr>
            <a:spLocks noGrp="1"/>
          </p:cNvSpPr>
          <p:nvPr>
            <p:ph idx="1"/>
          </p:nvPr>
        </p:nvSpPr>
        <p:spPr/>
        <p:txBody>
          <a:bodyPr/>
          <a:lstStyle/>
          <a:p>
            <a:pPr>
              <a:buFont typeface="Arial" panose="020B0604020202020204" pitchFamily="34" charset="0"/>
              <a:buChar char="•"/>
            </a:pPr>
            <a:r>
              <a:rPr lang="en-GB" sz="2400" dirty="0"/>
              <a:t>Information is targeted to antenatal woman who is a carrier.  What about information for carrier fathers?</a:t>
            </a:r>
          </a:p>
          <a:p>
            <a:pPr>
              <a:buFont typeface="Arial" panose="020B0604020202020204" pitchFamily="34" charset="0"/>
              <a:buChar char="•"/>
            </a:pPr>
            <a:endParaRPr lang="en-GB" sz="2400" dirty="0"/>
          </a:p>
          <a:p>
            <a:pPr>
              <a:buFont typeface="Arial" panose="020B0604020202020204" pitchFamily="34" charset="0"/>
              <a:buChar char="•"/>
            </a:pPr>
            <a:r>
              <a:rPr lang="en-GB" sz="2400" dirty="0"/>
              <a:t>Accessible carrier information for individuals who do not read well?</a:t>
            </a:r>
          </a:p>
          <a:p>
            <a:pPr>
              <a:buFont typeface="Arial" panose="020B0604020202020204" pitchFamily="34" charset="0"/>
              <a:buChar char="•"/>
            </a:pPr>
            <a:endParaRPr lang="en-GB" sz="2400" dirty="0"/>
          </a:p>
          <a:p>
            <a:pPr>
              <a:buFont typeface="Arial" panose="020B0604020202020204" pitchFamily="34" charset="0"/>
              <a:buChar char="•"/>
            </a:pPr>
            <a:r>
              <a:rPr lang="en-GB" sz="2400" dirty="0"/>
              <a:t>Accessible carrier information for individuals whose first language is not English?</a:t>
            </a:r>
          </a:p>
        </p:txBody>
      </p:sp>
      <p:sp>
        <p:nvSpPr>
          <p:cNvPr id="4" name="Footer Placeholder 3">
            <a:extLst>
              <a:ext uri="{FF2B5EF4-FFF2-40B4-BE49-F238E27FC236}">
                <a16:creationId xmlns:a16="http://schemas.microsoft.com/office/drawing/2014/main" id="{099519C1-9107-4FCB-8AED-08D4A0349999}"/>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itchFamily="34" charset="0"/>
                <a:ea typeface="+mn-ea"/>
                <a:cs typeface="+mn-cs"/>
              </a:rPr>
              <a:t>Breast office managers meeting</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1177315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000" y="2492896"/>
            <a:ext cx="7633648" cy="1152128"/>
          </a:xfrm>
        </p:spPr>
        <p:txBody>
          <a:bodyPr/>
          <a:lstStyle/>
          <a:p>
            <a:r>
              <a:rPr lang="en-GB" dirty="0"/>
              <a:t>Laboratory Handbooks</a:t>
            </a:r>
            <a:br>
              <a:rPr lang="en-GB" dirty="0"/>
            </a:br>
            <a:br>
              <a:rPr lang="en-GB" dirty="0"/>
            </a:br>
            <a:endParaRPr lang="en-GB" dirty="0"/>
          </a:p>
        </p:txBody>
      </p:sp>
      <p:sp>
        <p:nvSpPr>
          <p:cNvPr id="3" name="Subtitle 2"/>
          <p:cNvSpPr>
            <a:spLocks noGrp="1"/>
          </p:cNvSpPr>
          <p:nvPr>
            <p:ph type="subTitle" idx="1"/>
          </p:nvPr>
        </p:nvSpPr>
        <p:spPr>
          <a:xfrm>
            <a:off x="558000" y="5949280"/>
            <a:ext cx="7633648" cy="410344"/>
          </a:xfrm>
        </p:spPr>
        <p:txBody>
          <a:bodyPr>
            <a:normAutofit/>
          </a:bodyPr>
          <a:lstStyle/>
          <a:p>
            <a:r>
              <a:rPr lang="en-GB" dirty="0"/>
              <a:t>Dr Yvonne Daniel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908" y="295286"/>
            <a:ext cx="8028000" cy="648072"/>
          </a:xfrm>
        </p:spPr>
        <p:txBody>
          <a:bodyPr/>
          <a:lstStyle/>
          <a:p>
            <a:r>
              <a:rPr lang="en-GB" dirty="0"/>
              <a:t>Handbooks </a:t>
            </a:r>
          </a:p>
        </p:txBody>
      </p:sp>
      <p:sp>
        <p:nvSpPr>
          <p:cNvPr id="3" name="Content Placeholder 2"/>
          <p:cNvSpPr>
            <a:spLocks noGrp="1"/>
          </p:cNvSpPr>
          <p:nvPr>
            <p:ph idx="1"/>
          </p:nvPr>
        </p:nvSpPr>
        <p:spPr>
          <a:xfrm>
            <a:off x="288436" y="868140"/>
            <a:ext cx="8262472" cy="5331048"/>
          </a:xfrm>
        </p:spPr>
        <p:txBody>
          <a:bodyPr/>
          <a:lstStyle/>
          <a:p>
            <a:pPr marL="285750" lvl="0" indent="-285750">
              <a:buFont typeface="Arial" panose="020B0604020202020204" pitchFamily="34" charset="0"/>
              <a:buChar char="•"/>
            </a:pPr>
            <a:endParaRPr lang="en-US" b="1" dirty="0">
              <a:latin typeface="Arial" pitchFamily="84" charset="0"/>
            </a:endParaRPr>
          </a:p>
          <a:p>
            <a:pPr marL="342900" indent="-342900">
              <a:buFont typeface="Arial" panose="020B0604020202020204" pitchFamily="34" charset="0"/>
              <a:buChar char="•"/>
            </a:pPr>
            <a:r>
              <a:rPr lang="en-GB" sz="2000" dirty="0"/>
              <a:t>Update cycle – 2 years</a:t>
            </a:r>
          </a:p>
          <a:p>
            <a:pPr marL="692150" lvl="1" indent="-342900">
              <a:buFont typeface="Arial" panose="020B0604020202020204" pitchFamily="34" charset="0"/>
              <a:buChar char="•"/>
            </a:pPr>
            <a:r>
              <a:rPr lang="en-GB" sz="2000" dirty="0"/>
              <a:t>Current versions published 2017</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Antenatal handbook</a:t>
            </a:r>
          </a:p>
          <a:p>
            <a:pPr marL="692150" lvl="1" indent="-342900">
              <a:buFont typeface="Arial" panose="020B0604020202020204" pitchFamily="34" charset="0"/>
              <a:buChar char="•"/>
            </a:pPr>
            <a:r>
              <a:rPr lang="en-GB" sz="2000" dirty="0"/>
              <a:t>Approved</a:t>
            </a:r>
          </a:p>
          <a:p>
            <a:pPr marL="692150" lvl="1" indent="-342900">
              <a:buFont typeface="Arial" panose="020B0604020202020204" pitchFamily="34" charset="0"/>
              <a:buChar char="•"/>
            </a:pPr>
            <a:r>
              <a:rPr lang="en-GB" sz="2000" dirty="0"/>
              <a:t>Waiting for final review</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err="1"/>
              <a:t>Newborn</a:t>
            </a:r>
            <a:r>
              <a:rPr lang="en-GB" sz="2000" dirty="0"/>
              <a:t> handbook</a:t>
            </a:r>
          </a:p>
          <a:p>
            <a:pPr marL="692150" lvl="1" indent="-342900">
              <a:buFont typeface="Arial" panose="020B0604020202020204" pitchFamily="34" charset="0"/>
              <a:buChar char="•"/>
            </a:pPr>
            <a:r>
              <a:rPr lang="en-GB" sz="2000" dirty="0"/>
              <a:t>Pending final edits and approvals</a:t>
            </a:r>
          </a:p>
          <a:p>
            <a:pPr marL="0" indent="0"/>
            <a:r>
              <a:rPr lang="en-GB" sz="2000" dirty="0"/>
              <a:t>	</a:t>
            </a:r>
          </a:p>
          <a:p>
            <a:pPr marL="342900" indent="-342900">
              <a:buFont typeface="Arial" panose="020B0604020202020204" pitchFamily="34" charset="0"/>
              <a:buChar char="•"/>
            </a:pPr>
            <a:r>
              <a:rPr lang="en-GB" sz="2000" dirty="0"/>
              <a:t>Programme handbook </a:t>
            </a:r>
          </a:p>
          <a:p>
            <a:pPr marL="692150" lvl="1" indent="-342900">
              <a:buFont typeface="Arial" panose="020B0604020202020204" pitchFamily="34" charset="0"/>
              <a:buChar char="•"/>
            </a:pPr>
            <a:r>
              <a:rPr lang="en-GB" sz="2000" dirty="0"/>
              <a:t>Pending final edits and approvals	</a:t>
            </a:r>
          </a:p>
          <a:p>
            <a:pPr marL="349250" lvl="1" indent="0"/>
            <a:endParaRPr lang="en-GB" sz="2000" dirty="0"/>
          </a:p>
          <a:p>
            <a:pPr marL="285750" indent="-285750">
              <a:buFont typeface="Arial" panose="020B0604020202020204" pitchFamily="34" charset="0"/>
              <a:buChar char="•"/>
            </a:pPr>
            <a:r>
              <a:rPr lang="en-GB" sz="2000" dirty="0"/>
              <a:t>Published as HTML	</a:t>
            </a: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p:txBody>
      </p:sp>
      <p:pic>
        <p:nvPicPr>
          <p:cNvPr id="7" name="Picture 6" descr="A picture containing application&#10;&#10;Description automatically generated">
            <a:extLst>
              <a:ext uri="{FF2B5EF4-FFF2-40B4-BE49-F238E27FC236}">
                <a16:creationId xmlns:a16="http://schemas.microsoft.com/office/drawing/2014/main" id="{3E42D9EC-DB69-FF44-BE6A-B7FE043F5D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8872" y="3394383"/>
            <a:ext cx="2498837" cy="3058954"/>
          </a:xfrm>
          <a:prstGeom prst="rect">
            <a:avLst/>
          </a:prstGeom>
        </p:spPr>
      </p:pic>
      <p:pic>
        <p:nvPicPr>
          <p:cNvPr id="11" name="Picture 10" descr="A picture containing text, person, screenshot&#10;&#10;Description automatically generated">
            <a:extLst>
              <a:ext uri="{FF2B5EF4-FFF2-40B4-BE49-F238E27FC236}">
                <a16:creationId xmlns:a16="http://schemas.microsoft.com/office/drawing/2014/main" id="{E54FEAEE-58BB-8B44-BCCC-8DCD6C2174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463" y="85698"/>
            <a:ext cx="2498837" cy="3447966"/>
          </a:xfrm>
          <a:prstGeom prst="rect">
            <a:avLst/>
          </a:prstGeom>
        </p:spPr>
      </p:pic>
      <p:sp>
        <p:nvSpPr>
          <p:cNvPr id="15" name="Slide Number Placeholder 3">
            <a:extLst>
              <a:ext uri="{FF2B5EF4-FFF2-40B4-BE49-F238E27FC236}">
                <a16:creationId xmlns:a16="http://schemas.microsoft.com/office/drawing/2014/main" id="{928F3973-22F4-8049-A6A3-B947D1846732}"/>
              </a:ext>
            </a:extLst>
          </p:cNvPr>
          <p:cNvSpPr txBox="1">
            <a:spLocks/>
          </p:cNvSpPr>
          <p:nvPr/>
        </p:nvSpPr>
        <p:spPr>
          <a:xfrm>
            <a:off x="20148"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bg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46</a:t>
            </a:fld>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 Laboratory Handbooks</a:t>
            </a:r>
          </a:p>
        </p:txBody>
      </p:sp>
    </p:spTree>
    <p:extLst>
      <p:ext uri="{BB962C8B-B14F-4D97-AF65-F5344CB8AC3E}">
        <p14:creationId xmlns:p14="http://schemas.microsoft.com/office/powerpoint/2010/main" val="3603312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378752"/>
            <a:ext cx="8028000" cy="648072"/>
          </a:xfrm>
        </p:spPr>
        <p:txBody>
          <a:bodyPr/>
          <a:lstStyle/>
          <a:p>
            <a:r>
              <a:rPr lang="en-GB" dirty="0"/>
              <a:t>Handbooks </a:t>
            </a:r>
          </a:p>
        </p:txBody>
      </p:sp>
      <p:sp>
        <p:nvSpPr>
          <p:cNvPr id="3" name="Content Placeholder 2"/>
          <p:cNvSpPr>
            <a:spLocks noGrp="1"/>
          </p:cNvSpPr>
          <p:nvPr>
            <p:ph idx="1"/>
          </p:nvPr>
        </p:nvSpPr>
        <p:spPr>
          <a:xfrm>
            <a:off x="5026265" y="1199997"/>
            <a:ext cx="3847767" cy="3528392"/>
          </a:xfrm>
        </p:spPr>
        <p:txBody>
          <a:bodyPr/>
          <a:lstStyle/>
          <a:p>
            <a:pPr marL="285750" indent="-285750">
              <a:buFont typeface="Arial" panose="020B0604020202020204" pitchFamily="34" charset="0"/>
              <a:buChar char="•"/>
            </a:pPr>
            <a:r>
              <a:rPr lang="en-GB" sz="2000" dirty="0"/>
              <a:t>Detailed guidance for the laboratories:</a:t>
            </a:r>
          </a:p>
          <a:p>
            <a:pPr marL="635000" lvl="1" indent="-285750">
              <a:buFont typeface="Arial" panose="020B0604020202020204" pitchFamily="34" charset="0"/>
              <a:buChar char="•"/>
            </a:pPr>
            <a:r>
              <a:rPr lang="en-GB" sz="2000" dirty="0"/>
              <a:t>Methods</a:t>
            </a:r>
          </a:p>
          <a:p>
            <a:pPr marL="635000" lvl="1" indent="-285750">
              <a:buFont typeface="Arial" panose="020B0604020202020204" pitchFamily="34" charset="0"/>
              <a:buChar char="•"/>
            </a:pPr>
            <a:r>
              <a:rPr lang="en-GB" sz="2000" dirty="0"/>
              <a:t>Instruments</a:t>
            </a:r>
          </a:p>
          <a:p>
            <a:pPr marL="635000" lvl="1" indent="-285750">
              <a:buFont typeface="Arial" panose="020B0604020202020204" pitchFamily="34" charset="0"/>
              <a:buChar char="•"/>
            </a:pPr>
            <a:r>
              <a:rPr lang="en-GB" sz="2000" dirty="0"/>
              <a:t>Protocols</a:t>
            </a:r>
          </a:p>
          <a:p>
            <a:pPr marL="635000" lvl="1" indent="-285750">
              <a:buFont typeface="Arial" panose="020B0604020202020204" pitchFamily="34" charset="0"/>
              <a:buChar char="•"/>
            </a:pPr>
            <a:r>
              <a:rPr lang="en-GB" sz="2000" dirty="0"/>
              <a:t>Testing strategies</a:t>
            </a:r>
          </a:p>
          <a:p>
            <a:pPr marL="635000" lvl="1" indent="-285750">
              <a:buFont typeface="Arial" panose="020B0604020202020204" pitchFamily="34" charset="0"/>
              <a:buChar char="•"/>
            </a:pPr>
            <a:r>
              <a:rPr lang="en-GB" sz="2000" dirty="0"/>
              <a:t>Interpretation, </a:t>
            </a:r>
          </a:p>
          <a:p>
            <a:pPr marL="635000" lvl="1" indent="-285750">
              <a:buFont typeface="Arial" panose="020B0604020202020204" pitchFamily="34" charset="0"/>
              <a:buChar char="•"/>
            </a:pPr>
            <a:r>
              <a:rPr lang="en-GB" sz="2000" dirty="0"/>
              <a:t>Reporting</a:t>
            </a:r>
          </a:p>
          <a:p>
            <a:pPr marL="635000" lvl="1" indent="-285750">
              <a:buFont typeface="Arial" panose="020B0604020202020204" pitchFamily="34" charset="0"/>
              <a:buChar char="•"/>
            </a:pPr>
            <a:r>
              <a:rPr lang="en-GB" sz="2000" dirty="0"/>
              <a:t>Risk assessments</a:t>
            </a:r>
          </a:p>
          <a:p>
            <a:pPr marL="211137" lvl="2" indent="0">
              <a:buNone/>
            </a:pPr>
            <a:r>
              <a:rPr lang="en-GB" sz="2000" dirty="0"/>
              <a:t>	</a:t>
            </a:r>
          </a:p>
          <a:p>
            <a:endParaRPr lang="en-GB" dirty="0"/>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p:txBody>
      </p:sp>
      <p:sp>
        <p:nvSpPr>
          <p:cNvPr id="15" name="Slide Number Placeholder 3">
            <a:extLst>
              <a:ext uri="{FF2B5EF4-FFF2-40B4-BE49-F238E27FC236}">
                <a16:creationId xmlns:a16="http://schemas.microsoft.com/office/drawing/2014/main" id="{928F3973-22F4-8049-A6A3-B947D1846732}"/>
              </a:ext>
            </a:extLst>
          </p:cNvPr>
          <p:cNvSpPr txBox="1">
            <a:spLocks/>
          </p:cNvSpPr>
          <p:nvPr/>
        </p:nvSpPr>
        <p:spPr>
          <a:xfrm>
            <a:off x="20148"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bg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a:lstStyle>
          <a:p>
            <a:pPr marL="531813" lvl="0">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lvl="0">
                <a:defRPr/>
              </a:pPr>
              <a:t>47</a:t>
            </a:fld>
            <a:r>
              <a:rPr lang="en-US" dirty="0">
                <a:solidFill>
                  <a:prstClr val="white"/>
                </a:solidFill>
              </a:rPr>
              <a:t> - Laboratory Handbooks</a:t>
            </a:r>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pic>
        <p:nvPicPr>
          <p:cNvPr id="6" name="Picture 5" descr="Text&#10;&#10;Description automatically generated with medium confidence">
            <a:extLst>
              <a:ext uri="{FF2B5EF4-FFF2-40B4-BE49-F238E27FC236}">
                <a16:creationId xmlns:a16="http://schemas.microsoft.com/office/drawing/2014/main" id="{A5643165-935C-754D-A1DA-D709EC3F2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69" y="260648"/>
            <a:ext cx="4436474" cy="5891807"/>
          </a:xfrm>
          <a:prstGeom prst="rect">
            <a:avLst/>
          </a:prstGeom>
        </p:spPr>
      </p:pic>
    </p:spTree>
    <p:extLst>
      <p:ext uri="{BB962C8B-B14F-4D97-AF65-F5344CB8AC3E}">
        <p14:creationId xmlns:p14="http://schemas.microsoft.com/office/powerpoint/2010/main" val="104545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948349"/>
            <a:ext cx="2468166" cy="1800199"/>
          </a:xfrm>
        </p:spPr>
        <p:txBody>
          <a:bodyPr anchor="ctr">
            <a:normAutofit/>
          </a:bodyPr>
          <a:lstStyle/>
          <a:p>
            <a:r>
              <a:rPr lang="en-GB" sz="3100" dirty="0"/>
              <a:t>Review criteria</a:t>
            </a:r>
          </a:p>
        </p:txBody>
      </p:sp>
      <p:pic>
        <p:nvPicPr>
          <p:cNvPr id="7" name="Picture 6" descr="A picture containing metalware, chain, necklet, cloth&#10;&#10;Description automatically generated">
            <a:extLst>
              <a:ext uri="{FF2B5EF4-FFF2-40B4-BE49-F238E27FC236}">
                <a16:creationId xmlns:a16="http://schemas.microsoft.com/office/drawing/2014/main" id="{CF357087-7C7E-C748-A6FA-C133B9F19719}"/>
              </a:ext>
            </a:extLst>
          </p:cNvPr>
          <p:cNvPicPr>
            <a:picLocks noChangeAspect="1"/>
          </p:cNvPicPr>
          <p:nvPr/>
        </p:nvPicPr>
        <p:blipFill rotWithShape="1">
          <a:blip r:embed="rId2">
            <a:extLst>
              <a:ext uri="{28A0092B-C50C-407E-A947-70E740481C1C}">
                <a14:useLocalDpi xmlns:a14="http://schemas.microsoft.com/office/drawing/2010/main" val="0"/>
              </a:ext>
            </a:extLst>
          </a:blip>
          <a:srcRect t="10592" b="7841"/>
          <a:stretch/>
        </p:blipFill>
        <p:spPr>
          <a:xfrm>
            <a:off x="305790" y="0"/>
            <a:ext cx="8532420" cy="279650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059832" y="2963156"/>
            <a:ext cx="5614060" cy="3096343"/>
          </a:xfrm>
        </p:spPr>
        <p:txBody>
          <a:bodyPr anchor="ctr">
            <a:noAutofit/>
          </a:bodyPr>
          <a:lstStyle/>
          <a:p>
            <a:pPr marL="342900" lvl="0" indent="-342900">
              <a:lnSpc>
                <a:spcPct val="90000"/>
              </a:lnSpc>
              <a:buFont typeface="Arial" panose="020B0604020202020204" pitchFamily="34" charset="0"/>
              <a:buChar char="•"/>
            </a:pPr>
            <a:r>
              <a:rPr lang="en-GB" dirty="0">
                <a:cs typeface="Arial" panose="020B0604020202020204" pitchFamily="34" charset="0"/>
              </a:rPr>
              <a:t>Incidents</a:t>
            </a:r>
          </a:p>
          <a:p>
            <a:pPr marL="0" lvl="0" indent="0">
              <a:lnSpc>
                <a:spcPct val="90000"/>
              </a:lnSpc>
            </a:pPr>
            <a:endParaRPr lang="en-GB" dirty="0">
              <a:cs typeface="Arial" panose="020B0604020202020204" pitchFamily="34" charset="0"/>
            </a:endParaRPr>
          </a:p>
          <a:p>
            <a:pPr marL="342900" lvl="0" indent="-342900">
              <a:lnSpc>
                <a:spcPct val="90000"/>
              </a:lnSpc>
              <a:buFont typeface="Arial" panose="020B0604020202020204" pitchFamily="34" charset="0"/>
              <a:buChar char="•"/>
            </a:pPr>
            <a:r>
              <a:rPr lang="en-GB" dirty="0">
                <a:cs typeface="Arial" panose="020B0604020202020204" pitchFamily="34" charset="0"/>
              </a:rPr>
              <a:t>Queries </a:t>
            </a:r>
          </a:p>
          <a:p>
            <a:pPr marL="692150" lvl="1" indent="-342900">
              <a:lnSpc>
                <a:spcPct val="90000"/>
              </a:lnSpc>
              <a:buFont typeface="Arial" panose="020B0604020202020204" pitchFamily="34" charset="0"/>
              <a:buChar char="•"/>
            </a:pPr>
            <a:r>
              <a:rPr lang="en-GB" dirty="0">
                <a:cs typeface="Arial" panose="020B0604020202020204" pitchFamily="34" charset="0"/>
              </a:rPr>
              <a:t>Programme Helpline</a:t>
            </a:r>
          </a:p>
          <a:p>
            <a:pPr marL="692150" lvl="1" indent="-342900">
              <a:lnSpc>
                <a:spcPct val="90000"/>
              </a:lnSpc>
              <a:buFont typeface="Arial" panose="020B0604020202020204" pitchFamily="34" charset="0"/>
              <a:buChar char="•"/>
            </a:pPr>
            <a:r>
              <a:rPr lang="en-GB" dirty="0">
                <a:cs typeface="Arial" panose="020B0604020202020204" pitchFamily="34" charset="0"/>
              </a:rPr>
              <a:t>Support Service</a:t>
            </a:r>
          </a:p>
          <a:p>
            <a:pPr marL="0" lvl="0" indent="0">
              <a:lnSpc>
                <a:spcPct val="90000"/>
              </a:lnSpc>
            </a:pPr>
            <a:endParaRPr lang="en-GB" dirty="0">
              <a:cs typeface="Arial" panose="020B0604020202020204" pitchFamily="34" charset="0"/>
            </a:endParaRPr>
          </a:p>
          <a:p>
            <a:pPr marL="342900" lvl="0" indent="-342900">
              <a:lnSpc>
                <a:spcPct val="90000"/>
              </a:lnSpc>
              <a:buFont typeface="Arial" panose="020B0604020202020204" pitchFamily="34" charset="0"/>
              <a:buChar char="•"/>
            </a:pPr>
            <a:r>
              <a:rPr lang="en-GB" dirty="0">
                <a:cs typeface="Arial" panose="020B0604020202020204" pitchFamily="34" charset="0"/>
              </a:rPr>
              <a:t>Changes in practice</a:t>
            </a:r>
          </a:p>
          <a:p>
            <a:pPr marL="0" lvl="0" indent="0">
              <a:lnSpc>
                <a:spcPct val="90000"/>
              </a:lnSpc>
            </a:pPr>
            <a:endParaRPr lang="en-GB" dirty="0">
              <a:cs typeface="Arial" panose="020B0604020202020204" pitchFamily="34" charset="0"/>
            </a:endParaRPr>
          </a:p>
          <a:p>
            <a:pPr marL="342900" lvl="0" indent="-342900">
              <a:lnSpc>
                <a:spcPct val="90000"/>
              </a:lnSpc>
              <a:buFont typeface="Arial" panose="020B0604020202020204" pitchFamily="34" charset="0"/>
              <a:buChar char="•"/>
            </a:pPr>
            <a:r>
              <a:rPr lang="en-GB" dirty="0">
                <a:cs typeface="Arial" panose="020B0604020202020204" pitchFamily="34" charset="0"/>
              </a:rPr>
              <a:t>New guidance</a:t>
            </a:r>
          </a:p>
          <a:p>
            <a:pPr marL="0" lvl="0" indent="0">
              <a:lnSpc>
                <a:spcPct val="90000"/>
              </a:lnSpc>
            </a:pPr>
            <a:endParaRPr lang="en-GB" dirty="0">
              <a:cs typeface="Arial" panose="020B0604020202020204" pitchFamily="34" charset="0"/>
            </a:endParaRPr>
          </a:p>
          <a:p>
            <a:pPr marL="342900" lvl="0" indent="-342900">
              <a:lnSpc>
                <a:spcPct val="90000"/>
              </a:lnSpc>
              <a:buFont typeface="Arial" panose="020B0604020202020204" pitchFamily="34" charset="0"/>
              <a:buChar char="•"/>
            </a:pPr>
            <a:r>
              <a:rPr lang="en-GB" dirty="0">
                <a:cs typeface="Arial" panose="020B0604020202020204" pitchFamily="34" charset="0"/>
              </a:rPr>
              <a:t>Feedback from work shops/training events</a:t>
            </a:r>
          </a:p>
          <a:p>
            <a:pPr marL="0" lvl="0" indent="0">
              <a:lnSpc>
                <a:spcPct val="90000"/>
              </a:lnSpc>
            </a:pPr>
            <a:endParaRPr lang="en-GB" dirty="0">
              <a:cs typeface="Arial" panose="020B0604020202020204" pitchFamily="34" charset="0"/>
            </a:endParaRPr>
          </a:p>
          <a:p>
            <a:pPr marL="342900" lvl="0" indent="-342900">
              <a:lnSpc>
                <a:spcPct val="90000"/>
              </a:lnSpc>
              <a:buFont typeface="Arial" panose="020B0604020202020204" pitchFamily="34" charset="0"/>
              <a:buChar char="•"/>
            </a:pPr>
            <a:r>
              <a:rPr lang="en-GB" dirty="0">
                <a:cs typeface="Arial" panose="020B0604020202020204" pitchFamily="34" charset="0"/>
              </a:rPr>
              <a:t>Advisory groups</a:t>
            </a:r>
          </a:p>
          <a:p>
            <a:pPr marL="692150" lvl="1" indent="-342900">
              <a:lnSpc>
                <a:spcPct val="90000"/>
              </a:lnSpc>
              <a:buFont typeface="Arial" panose="020B0604020202020204" pitchFamily="34" charset="0"/>
              <a:buChar char="•"/>
            </a:pPr>
            <a:r>
              <a:rPr lang="en-GB" dirty="0">
                <a:cs typeface="Arial" panose="020B0604020202020204" pitchFamily="34" charset="0"/>
              </a:rPr>
              <a:t>UK NEQAS</a:t>
            </a:r>
          </a:p>
        </p:txBody>
      </p:sp>
      <p:sp>
        <p:nvSpPr>
          <p:cNvPr id="11" name="Slide Number Placeholder 3">
            <a:extLst>
              <a:ext uri="{FF2B5EF4-FFF2-40B4-BE49-F238E27FC236}">
                <a16:creationId xmlns:a16="http://schemas.microsoft.com/office/drawing/2014/main" id="{4BD2F395-630E-E646-8E90-30162F094BDA}"/>
              </a:ext>
            </a:extLst>
          </p:cNvPr>
          <p:cNvSpPr txBox="1">
            <a:spLocks/>
          </p:cNvSpPr>
          <p:nvPr/>
        </p:nvSpPr>
        <p:spPr>
          <a:xfrm>
            <a:off x="20148" y="6381327"/>
            <a:ext cx="9144000" cy="476673"/>
          </a:xfrm>
          <a:prstGeom prst="rect">
            <a:avLst/>
          </a:prstGeom>
          <a:solidFill>
            <a:schemeClr val="bg2"/>
          </a:solidFill>
        </p:spPr>
        <p:txBody>
          <a:bodyPr vert="horz" wrap="square" lIns="0" tIns="0" rIns="91440" bIns="0"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bg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a:lstStyle>
          <a:p>
            <a:pPr marL="531813" lvl="0">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lvl="0">
                <a:defRPr/>
              </a:pPr>
              <a:t>48</a:t>
            </a:fld>
            <a:r>
              <a:rPr lang="en-US" dirty="0">
                <a:solidFill>
                  <a:prstClr val="white"/>
                </a:solidFill>
              </a:rPr>
              <a:t> - Laboratory Handbooks</a:t>
            </a:r>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Tree>
    <p:extLst>
      <p:ext uri="{BB962C8B-B14F-4D97-AF65-F5344CB8AC3E}">
        <p14:creationId xmlns:p14="http://schemas.microsoft.com/office/powerpoint/2010/main" val="2575003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200" y="2724748"/>
            <a:ext cx="8028000" cy="648072"/>
          </a:xfrm>
        </p:spPr>
        <p:txBody>
          <a:bodyPr>
            <a:normAutofit fontScale="90000"/>
          </a:bodyPr>
          <a:lstStyle/>
          <a:p>
            <a:r>
              <a:rPr lang="en-GB" dirty="0"/>
              <a:t>What’s new:  </a:t>
            </a:r>
            <a:r>
              <a:rPr lang="en-GB" dirty="0" err="1"/>
              <a:t>Newborn</a:t>
            </a:r>
            <a:br>
              <a:rPr lang="en-GB" dirty="0"/>
            </a:br>
            <a:endParaRPr lang="en-GB" dirty="0"/>
          </a:p>
        </p:txBody>
      </p:sp>
      <p:sp>
        <p:nvSpPr>
          <p:cNvPr id="3" name="Content Placeholder 2"/>
          <p:cNvSpPr>
            <a:spLocks noGrp="1"/>
          </p:cNvSpPr>
          <p:nvPr>
            <p:ph idx="1"/>
          </p:nvPr>
        </p:nvSpPr>
        <p:spPr>
          <a:xfrm>
            <a:off x="323528" y="3372825"/>
            <a:ext cx="8028000" cy="3334228"/>
          </a:xfrm>
        </p:spPr>
        <p:txBody>
          <a:bodyPr/>
          <a:lstStyle/>
          <a:p>
            <a:pPr lvl="0"/>
            <a:endParaRPr lang="en-GB" sz="1400" dirty="0">
              <a:cs typeface="Arial" panose="020B0604020202020204" pitchFamily="34" charset="0"/>
            </a:endParaRPr>
          </a:p>
          <a:p>
            <a:pPr marL="342900" lvl="0" indent="-342900">
              <a:buFont typeface="Arial" panose="020B0604020202020204" pitchFamily="34" charset="0"/>
              <a:buChar char="•"/>
            </a:pPr>
            <a:r>
              <a:rPr lang="en-GB" sz="2000" dirty="0">
                <a:cs typeface="Arial" panose="020B0604020202020204" pitchFamily="34" charset="0"/>
              </a:rPr>
              <a:t>MSMS – guidance updated</a:t>
            </a:r>
          </a:p>
          <a:p>
            <a:pPr marL="692150" lvl="1" indent="-342900">
              <a:buFont typeface="Arial" panose="020B0604020202020204" pitchFamily="34" charset="0"/>
              <a:buChar char="•"/>
            </a:pPr>
            <a:r>
              <a:rPr lang="en-GB" sz="2000" dirty="0">
                <a:cs typeface="Arial" panose="020B0604020202020204" pitchFamily="34" charset="0"/>
              </a:rPr>
              <a:t>More users            more cases             more evidence</a:t>
            </a:r>
          </a:p>
          <a:p>
            <a:pPr marL="692150" lvl="1" indent="-342900">
              <a:buFont typeface="Arial" panose="020B0604020202020204" pitchFamily="34" charset="0"/>
              <a:buChar char="•"/>
            </a:pPr>
            <a:r>
              <a:rPr lang="en-GB" sz="2000" dirty="0">
                <a:cs typeface="Arial" panose="020B0604020202020204" pitchFamily="34" charset="0"/>
              </a:rPr>
              <a:t>Limitations of techniques</a:t>
            </a:r>
          </a:p>
          <a:p>
            <a:pPr marL="692150" lvl="1" indent="-342900">
              <a:buFont typeface="Arial" panose="020B0604020202020204" pitchFamily="34" charset="0"/>
              <a:buChar char="•"/>
            </a:pPr>
            <a:r>
              <a:rPr lang="en-GB" sz="2000" dirty="0">
                <a:cs typeface="Arial" panose="020B0604020202020204" pitchFamily="34" charset="0"/>
              </a:rPr>
              <a:t>More explicit in appropriate second test techniques</a:t>
            </a:r>
          </a:p>
          <a:p>
            <a:pPr marL="349250" lvl="1" indent="0"/>
            <a:endParaRPr lang="en-GB" sz="2000" dirty="0">
              <a:cs typeface="Arial" panose="020B0604020202020204" pitchFamily="34" charset="0"/>
            </a:endParaRPr>
          </a:p>
          <a:p>
            <a:pPr marL="342900" lvl="0" indent="-342900">
              <a:buFont typeface="Arial" panose="020B0604020202020204" pitchFamily="34" charset="0"/>
              <a:buChar char="•"/>
            </a:pPr>
            <a:r>
              <a:rPr lang="en-GB" sz="2000" dirty="0">
                <a:cs typeface="Arial" panose="020B0604020202020204" pitchFamily="34" charset="0"/>
              </a:rPr>
              <a:t>Linkage with UKAS</a:t>
            </a:r>
          </a:p>
        </p:txBody>
      </p:sp>
      <p:sp>
        <p:nvSpPr>
          <p:cNvPr id="4" name="Slide Number Placeholder 3"/>
          <p:cNvSpPr>
            <a:spLocks noGrp="1"/>
          </p:cNvSpPr>
          <p:nvPr>
            <p:ph type="sldNum" sz="quarter" idx="10"/>
          </p:nvPr>
        </p:nvSpPr>
        <p:spPr/>
        <p:txBody>
          <a:bodyPr/>
          <a:lstStyle/>
          <a:p>
            <a:pPr marL="531813" lvl="0">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lvl="0">
                <a:defRPr/>
              </a:pPr>
              <a:t>49</a:t>
            </a:fld>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r>
              <a:rPr lang="en-US" dirty="0">
                <a:solidFill>
                  <a:prstClr val="white"/>
                </a:solidFill>
              </a:rPr>
              <a:t>- Laboratory Handbooks</a:t>
            </a:r>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cxnSp>
        <p:nvCxnSpPr>
          <p:cNvPr id="9" name="Straight Arrow Connector 8">
            <a:extLst>
              <a:ext uri="{FF2B5EF4-FFF2-40B4-BE49-F238E27FC236}">
                <a16:creationId xmlns:a16="http://schemas.microsoft.com/office/drawing/2014/main" id="{99D0ADED-8E01-EA46-ADC7-1E97F1F78BA1}"/>
              </a:ext>
            </a:extLst>
          </p:cNvPr>
          <p:cNvCxnSpPr/>
          <p:nvPr/>
        </p:nvCxnSpPr>
        <p:spPr>
          <a:xfrm>
            <a:off x="2358200" y="4221088"/>
            <a:ext cx="57606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02E5EFC-88D9-5443-9FEA-059EE4F8454B}"/>
              </a:ext>
            </a:extLst>
          </p:cNvPr>
          <p:cNvCxnSpPr/>
          <p:nvPr/>
        </p:nvCxnSpPr>
        <p:spPr>
          <a:xfrm>
            <a:off x="4572000" y="4221088"/>
            <a:ext cx="57606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1" name="Picture 10" descr="Clouds in the sky&#10;&#10;Description automatically generated with low confidence">
            <a:extLst>
              <a:ext uri="{FF2B5EF4-FFF2-40B4-BE49-F238E27FC236}">
                <a16:creationId xmlns:a16="http://schemas.microsoft.com/office/drawing/2014/main" id="{69EAE70E-3BA6-1C43-9523-99AAD7B296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372200" y="19272"/>
            <a:ext cx="2771798" cy="2379369"/>
          </a:xfrm>
          <a:prstGeom prst="rect">
            <a:avLst/>
          </a:prstGeom>
        </p:spPr>
      </p:pic>
      <p:sp>
        <p:nvSpPr>
          <p:cNvPr id="23" name="TextBox 22">
            <a:extLst>
              <a:ext uri="{FF2B5EF4-FFF2-40B4-BE49-F238E27FC236}">
                <a16:creationId xmlns:a16="http://schemas.microsoft.com/office/drawing/2014/main" id="{8FCE94F1-5320-9148-96C9-570CD6DC8C0C}"/>
              </a:ext>
            </a:extLst>
          </p:cNvPr>
          <p:cNvSpPr txBox="1"/>
          <p:nvPr/>
        </p:nvSpPr>
        <p:spPr>
          <a:xfrm>
            <a:off x="-463826" y="2398643"/>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sp>
        <p:nvSpPr>
          <p:cNvPr id="24" name="TextBox 23">
            <a:extLst>
              <a:ext uri="{FF2B5EF4-FFF2-40B4-BE49-F238E27FC236}">
                <a16:creationId xmlns:a16="http://schemas.microsoft.com/office/drawing/2014/main" id="{43F9C15B-7F4F-2046-BC70-769C4C963AAB}"/>
              </a:ext>
            </a:extLst>
          </p:cNvPr>
          <p:cNvSpPr txBox="1"/>
          <p:nvPr/>
        </p:nvSpPr>
        <p:spPr>
          <a:xfrm>
            <a:off x="8017565" y="7116417"/>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pic>
        <p:nvPicPr>
          <p:cNvPr id="12" name="Picture 11" descr="A picture containing nature, dirty&#10;&#10;Description automatically generated">
            <a:extLst>
              <a:ext uri="{FF2B5EF4-FFF2-40B4-BE49-F238E27FC236}">
                <a16:creationId xmlns:a16="http://schemas.microsoft.com/office/drawing/2014/main" id="{B5DD7543-568A-3B40-AA8C-70C9E5BD25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27029" y="-176939"/>
            <a:ext cx="2379370" cy="2771800"/>
          </a:xfrm>
          <a:prstGeom prst="rect">
            <a:avLst/>
          </a:prstGeom>
        </p:spPr>
      </p:pic>
      <p:sp>
        <p:nvSpPr>
          <p:cNvPr id="14" name="TextBox 13">
            <a:extLst>
              <a:ext uri="{FF2B5EF4-FFF2-40B4-BE49-F238E27FC236}">
                <a16:creationId xmlns:a16="http://schemas.microsoft.com/office/drawing/2014/main" id="{420DEEF0-FF30-8A41-A863-D9DC580A41B0}"/>
              </a:ext>
            </a:extLst>
          </p:cNvPr>
          <p:cNvSpPr txBox="1"/>
          <p:nvPr/>
        </p:nvSpPr>
        <p:spPr>
          <a:xfrm>
            <a:off x="757813" y="1774988"/>
            <a:ext cx="135165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auhaus 93" pitchFamily="82" charset="77"/>
                <a:ea typeface="ヒラギノ角ゴ Pro W3" pitchFamily="84" charset="-128"/>
              </a:rPr>
              <a:t>2020</a:t>
            </a:r>
          </a:p>
        </p:txBody>
      </p:sp>
      <p:sp>
        <p:nvSpPr>
          <p:cNvPr id="16" name="TextBox 15">
            <a:extLst>
              <a:ext uri="{FF2B5EF4-FFF2-40B4-BE49-F238E27FC236}">
                <a16:creationId xmlns:a16="http://schemas.microsoft.com/office/drawing/2014/main" id="{0D6D4FC9-D7FA-5445-86A1-FA00A2DB161C}"/>
              </a:ext>
            </a:extLst>
          </p:cNvPr>
          <p:cNvSpPr txBox="1"/>
          <p:nvPr/>
        </p:nvSpPr>
        <p:spPr>
          <a:xfrm>
            <a:off x="6758278" y="1742950"/>
            <a:ext cx="135165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Bauhaus 93" pitchFamily="82" charset="77"/>
                <a:ea typeface="ヒラギノ角ゴ Pro W3" pitchFamily="84" charset="-128"/>
              </a:rPr>
              <a:t>2021</a:t>
            </a:r>
          </a:p>
        </p:txBody>
      </p:sp>
    </p:spTree>
    <p:extLst>
      <p:ext uri="{BB962C8B-B14F-4D97-AF65-F5344CB8AC3E}">
        <p14:creationId xmlns:p14="http://schemas.microsoft.com/office/powerpoint/2010/main" val="993201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dirty="0"/>
              <a:t>BACKGROUND</a:t>
            </a:r>
            <a:endParaRPr lang="en-GB" dirty="0"/>
          </a:p>
        </p:txBody>
      </p:sp>
      <p:sp>
        <p:nvSpPr>
          <p:cNvPr id="3" name="Content Placeholder 2"/>
          <p:cNvSpPr>
            <a:spLocks noGrp="1"/>
          </p:cNvSpPr>
          <p:nvPr>
            <p:ph idx="1"/>
          </p:nvPr>
        </p:nvSpPr>
        <p:spPr/>
        <p:txBody>
          <a:bodyPr/>
          <a:lstStyle/>
          <a:p>
            <a:pPr lvl="0"/>
            <a:endParaRPr lang="en-GB" b="1" dirty="0">
              <a:cs typeface="Arial" panose="020B0604020202020204" pitchFamily="34" charset="0"/>
            </a:endParaRPr>
          </a:p>
          <a:p>
            <a:pPr marL="0" indent="0"/>
            <a:r>
              <a:rPr lang="en-GB" altLang="en-US" b="1" dirty="0"/>
              <a:t>QUALITITES OF A GENETIC COUNSELLOR:</a:t>
            </a:r>
          </a:p>
          <a:p>
            <a:pPr marL="342900" indent="-342900">
              <a:buFontTx/>
              <a:buAutoNum type="arabicPeriod"/>
            </a:pPr>
            <a:endParaRPr lang="en-GB" altLang="en-US" b="1" dirty="0"/>
          </a:p>
          <a:p>
            <a:pPr marL="342900" indent="-342900">
              <a:buFontTx/>
              <a:buAutoNum type="arabicPeriod"/>
            </a:pPr>
            <a:r>
              <a:rPr lang="en-GB" altLang="en-US" b="1" dirty="0"/>
              <a:t>KNOWLEDGE OF THE GENETIC DISEASE</a:t>
            </a:r>
          </a:p>
          <a:p>
            <a:pPr marL="342900" indent="-342900">
              <a:buFontTx/>
              <a:buAutoNum type="arabicPeriod"/>
            </a:pPr>
            <a:r>
              <a:rPr lang="en-GB" altLang="en-US" b="1" dirty="0"/>
              <a:t>ABILITY TO PROVIDE &amp; IMPART UP TO DATE INFORMATION</a:t>
            </a:r>
          </a:p>
          <a:p>
            <a:pPr marL="342900" indent="-342900">
              <a:buFontTx/>
              <a:buAutoNum type="arabicPeriod"/>
            </a:pPr>
            <a:r>
              <a:rPr lang="en-GB" altLang="en-US" b="1" dirty="0"/>
              <a:t>CAPACITY TO LISTEN AND BE EMPATHETIC</a:t>
            </a:r>
          </a:p>
          <a:p>
            <a:pPr marL="342900" indent="-342900">
              <a:buFontTx/>
              <a:buAutoNum type="arabicPeriod" startAt="4"/>
            </a:pPr>
            <a:r>
              <a:rPr lang="en-GB" altLang="en-US" b="1" dirty="0"/>
              <a:t>KNOWLEDGE OF MECHANISMS AVAILABLE TO SUPPPORT </a:t>
            </a:r>
          </a:p>
          <a:p>
            <a:pPr marL="0" indent="0"/>
            <a:r>
              <a:rPr lang="en-GB" altLang="en-US" b="1" dirty="0"/>
              <a:t>      INDIVIDUALS, FAMILIES &amp; COMMUNITIES</a:t>
            </a:r>
          </a:p>
          <a:p>
            <a:pPr marL="342900" indent="-342900">
              <a:buAutoNum type="arabicPeriod" startAt="5"/>
            </a:pPr>
            <a:r>
              <a:rPr lang="en-GB" altLang="en-US" b="1" dirty="0"/>
              <a:t>ABILITY TO TAKE ACCOUNT OF SOCIO-CULTURAL DIVERSITY AND RESPOND ACCORDING TO CLIENT’S NEED</a:t>
            </a:r>
          </a:p>
          <a:p>
            <a:pPr marL="342900" indent="-342900">
              <a:buAutoNum type="arabicPeriod" startAt="5"/>
            </a:pPr>
            <a:r>
              <a:rPr lang="en-GB" altLang="en-US" b="1" dirty="0"/>
              <a:t>ABILITY TO BE NON-DIRECTIVE AND NON JUDGMENTAL</a:t>
            </a:r>
          </a:p>
          <a:p>
            <a:pPr marL="342900" indent="-342900">
              <a:buAutoNum type="arabicPeriod" startAt="5"/>
            </a:pPr>
            <a:r>
              <a:rPr lang="en-GB" altLang="en-US" b="1" dirty="0"/>
              <a:t>ABILITY TO COPE WITH REPETITION</a:t>
            </a:r>
          </a:p>
          <a:p>
            <a:pPr marL="342900" indent="-342900">
              <a:buAutoNum type="arabicPeriod" startAt="5"/>
            </a:pPr>
            <a:r>
              <a:rPr lang="en-GB" altLang="en-US" b="1" dirty="0"/>
              <a:t>BE ACCOUNTABLE FOR ACTIONS AND OMISSIONS</a:t>
            </a:r>
          </a:p>
          <a:p>
            <a:pPr>
              <a:buFontTx/>
              <a:buNone/>
            </a:pPr>
            <a:r>
              <a:rPr lang="en-GB" altLang="en-US" b="1" dirty="0"/>
              <a:t>9.   MAINTAIN  CONFIDENTIALITY</a:t>
            </a: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Counselling, Knowledge &amp; Skills Guidelines - Background &amp; introduction to the new Guidelines </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1452465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200" y="2724748"/>
            <a:ext cx="8028000" cy="648072"/>
          </a:xfrm>
        </p:spPr>
        <p:txBody>
          <a:bodyPr>
            <a:normAutofit fontScale="90000"/>
          </a:bodyPr>
          <a:lstStyle/>
          <a:p>
            <a:r>
              <a:rPr lang="en-GB" dirty="0"/>
              <a:t>What’s new:  Antenatal</a:t>
            </a:r>
            <a:br>
              <a:rPr lang="en-GB" dirty="0"/>
            </a:br>
            <a:endParaRPr lang="en-GB" dirty="0"/>
          </a:p>
        </p:txBody>
      </p:sp>
      <p:sp>
        <p:nvSpPr>
          <p:cNvPr id="3" name="Content Placeholder 2"/>
          <p:cNvSpPr>
            <a:spLocks noGrp="1"/>
          </p:cNvSpPr>
          <p:nvPr>
            <p:ph idx="1"/>
          </p:nvPr>
        </p:nvSpPr>
        <p:spPr>
          <a:xfrm>
            <a:off x="323528" y="3372825"/>
            <a:ext cx="8028000" cy="2504447"/>
          </a:xfrm>
        </p:spPr>
        <p:txBody>
          <a:bodyPr/>
          <a:lstStyle/>
          <a:p>
            <a:pPr lvl="0"/>
            <a:endParaRPr lang="en-GB" sz="1400" dirty="0">
              <a:cs typeface="Arial" panose="020B0604020202020204" pitchFamily="34" charset="0"/>
            </a:endParaRPr>
          </a:p>
          <a:p>
            <a:pPr marL="342900" lvl="0" indent="-342900">
              <a:buFont typeface="Arial" panose="020B0604020202020204" pitchFamily="34" charset="0"/>
              <a:buChar char="•"/>
            </a:pPr>
            <a:r>
              <a:rPr lang="en-GB" sz="2000" dirty="0">
                <a:cs typeface="Arial" panose="020B0604020202020204" pitchFamily="34" charset="0"/>
              </a:rPr>
              <a:t>Language more consistent across handbooks</a:t>
            </a:r>
          </a:p>
          <a:p>
            <a:pPr marL="342900" lvl="0" indent="-342900">
              <a:buFont typeface="Arial" panose="020B0604020202020204" pitchFamily="34" charset="0"/>
              <a:buChar char="•"/>
            </a:pPr>
            <a:r>
              <a:rPr lang="en-GB" sz="2000" dirty="0">
                <a:cs typeface="Arial" panose="020B0604020202020204" pitchFamily="34" charset="0"/>
              </a:rPr>
              <a:t>Removed some schematics due to increasing complexity</a:t>
            </a:r>
          </a:p>
          <a:p>
            <a:pPr marL="342900" lvl="0" indent="-342900">
              <a:buFont typeface="Arial" panose="020B0604020202020204" pitchFamily="34" charset="0"/>
              <a:buChar char="•"/>
            </a:pPr>
            <a:r>
              <a:rPr lang="en-GB" sz="2000" dirty="0">
                <a:cs typeface="Arial" panose="020B0604020202020204" pitchFamily="34" charset="0"/>
              </a:rPr>
              <a:t>Emphasised co-inheritance of conditions</a:t>
            </a:r>
          </a:p>
          <a:p>
            <a:pPr marL="349250" lvl="1" indent="0"/>
            <a:endParaRPr lang="en-GB" sz="2000" dirty="0">
              <a:cs typeface="Arial" panose="020B0604020202020204" pitchFamily="34" charset="0"/>
            </a:endParaRPr>
          </a:p>
          <a:p>
            <a:pPr marL="342900" lvl="0" indent="-342900">
              <a:buFont typeface="Arial" panose="020B0604020202020204" pitchFamily="34" charset="0"/>
              <a:buChar char="•"/>
            </a:pPr>
            <a:r>
              <a:rPr lang="en-GB" sz="2000" dirty="0">
                <a:cs typeface="Arial" panose="020B0604020202020204" pitchFamily="34" charset="0"/>
              </a:rPr>
              <a:t>Linkage with UKAS</a:t>
            </a:r>
          </a:p>
        </p:txBody>
      </p:sp>
      <p:sp>
        <p:nvSpPr>
          <p:cNvPr id="4" name="Slide Number Placeholder 3"/>
          <p:cNvSpPr>
            <a:spLocks noGrp="1"/>
          </p:cNvSpPr>
          <p:nvPr>
            <p:ph type="sldNum" sz="quarter" idx="10"/>
          </p:nvPr>
        </p:nvSpPr>
        <p:spPr/>
        <p:txBody>
          <a:bodyPr/>
          <a:lstStyle/>
          <a:p>
            <a:pPr marL="531813" lvl="0">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lvl="0">
                <a:defRPr/>
              </a:pPr>
              <a:t>50</a:t>
            </a:fld>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r>
              <a:rPr lang="en-US" dirty="0">
                <a:solidFill>
                  <a:prstClr val="white"/>
                </a:solidFill>
              </a:rPr>
              <a:t>- Laboratory Handbooks</a:t>
            </a:r>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pic>
        <p:nvPicPr>
          <p:cNvPr id="11" name="Picture 10" descr="Clouds in the sky&#10;&#10;Description automatically generated with low confidence">
            <a:extLst>
              <a:ext uri="{FF2B5EF4-FFF2-40B4-BE49-F238E27FC236}">
                <a16:creationId xmlns:a16="http://schemas.microsoft.com/office/drawing/2014/main" id="{69EAE70E-3BA6-1C43-9523-99AAD7B29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372200" y="19272"/>
            <a:ext cx="2771798" cy="2379369"/>
          </a:xfrm>
          <a:prstGeom prst="rect">
            <a:avLst/>
          </a:prstGeom>
        </p:spPr>
      </p:pic>
      <p:sp>
        <p:nvSpPr>
          <p:cNvPr id="23" name="TextBox 22">
            <a:extLst>
              <a:ext uri="{FF2B5EF4-FFF2-40B4-BE49-F238E27FC236}">
                <a16:creationId xmlns:a16="http://schemas.microsoft.com/office/drawing/2014/main" id="{8FCE94F1-5320-9148-96C9-570CD6DC8C0C}"/>
              </a:ext>
            </a:extLst>
          </p:cNvPr>
          <p:cNvSpPr txBox="1"/>
          <p:nvPr/>
        </p:nvSpPr>
        <p:spPr>
          <a:xfrm>
            <a:off x="-463826" y="2398643"/>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sp>
        <p:nvSpPr>
          <p:cNvPr id="24" name="TextBox 23">
            <a:extLst>
              <a:ext uri="{FF2B5EF4-FFF2-40B4-BE49-F238E27FC236}">
                <a16:creationId xmlns:a16="http://schemas.microsoft.com/office/drawing/2014/main" id="{43F9C15B-7F4F-2046-BC70-769C4C963AAB}"/>
              </a:ext>
            </a:extLst>
          </p:cNvPr>
          <p:cNvSpPr txBox="1"/>
          <p:nvPr/>
        </p:nvSpPr>
        <p:spPr>
          <a:xfrm>
            <a:off x="8017565" y="7116417"/>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84" charset="0"/>
              <a:ea typeface="ヒラギノ角ゴ Pro W3" pitchFamily="84" charset="-128"/>
            </a:endParaRPr>
          </a:p>
        </p:txBody>
      </p:sp>
      <p:pic>
        <p:nvPicPr>
          <p:cNvPr id="12" name="Picture 11" descr="A picture containing nature, dirty&#10;&#10;Description automatically generated">
            <a:extLst>
              <a:ext uri="{FF2B5EF4-FFF2-40B4-BE49-F238E27FC236}">
                <a16:creationId xmlns:a16="http://schemas.microsoft.com/office/drawing/2014/main" id="{B5DD7543-568A-3B40-AA8C-70C9E5BD25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7029" y="-176939"/>
            <a:ext cx="2379370" cy="2771800"/>
          </a:xfrm>
          <a:prstGeom prst="rect">
            <a:avLst/>
          </a:prstGeom>
        </p:spPr>
      </p:pic>
      <p:sp>
        <p:nvSpPr>
          <p:cNvPr id="14" name="TextBox 13">
            <a:extLst>
              <a:ext uri="{FF2B5EF4-FFF2-40B4-BE49-F238E27FC236}">
                <a16:creationId xmlns:a16="http://schemas.microsoft.com/office/drawing/2014/main" id="{420DEEF0-FF30-8A41-A863-D9DC580A41B0}"/>
              </a:ext>
            </a:extLst>
          </p:cNvPr>
          <p:cNvSpPr txBox="1"/>
          <p:nvPr/>
        </p:nvSpPr>
        <p:spPr>
          <a:xfrm>
            <a:off x="757813" y="1774988"/>
            <a:ext cx="135165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auhaus 93" pitchFamily="82" charset="77"/>
                <a:ea typeface="ヒラギノ角ゴ Pro W3" pitchFamily="84" charset="-128"/>
              </a:rPr>
              <a:t>2020</a:t>
            </a:r>
          </a:p>
        </p:txBody>
      </p:sp>
      <p:sp>
        <p:nvSpPr>
          <p:cNvPr id="16" name="TextBox 15">
            <a:extLst>
              <a:ext uri="{FF2B5EF4-FFF2-40B4-BE49-F238E27FC236}">
                <a16:creationId xmlns:a16="http://schemas.microsoft.com/office/drawing/2014/main" id="{0D6D4FC9-D7FA-5445-86A1-FA00A2DB161C}"/>
              </a:ext>
            </a:extLst>
          </p:cNvPr>
          <p:cNvSpPr txBox="1"/>
          <p:nvPr/>
        </p:nvSpPr>
        <p:spPr>
          <a:xfrm>
            <a:off x="7082273" y="1774988"/>
            <a:ext cx="135165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Bauhaus 93" pitchFamily="82" charset="77"/>
                <a:ea typeface="ヒラギノ角ゴ Pro W3" pitchFamily="84" charset="-128"/>
              </a:rPr>
              <a:t>2021</a:t>
            </a:r>
          </a:p>
        </p:txBody>
      </p:sp>
    </p:spTree>
    <p:extLst>
      <p:ext uri="{BB962C8B-B14F-4D97-AF65-F5344CB8AC3E}">
        <p14:creationId xmlns:p14="http://schemas.microsoft.com/office/powerpoint/2010/main" val="543437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144" y="2331411"/>
            <a:ext cx="8028000" cy="4739679"/>
          </a:xfrm>
        </p:spPr>
        <p:txBody>
          <a:bodyPr/>
          <a:lstStyle/>
          <a:p>
            <a:pPr marL="342900" indent="-342900">
              <a:buFont typeface="Arial" panose="020B0604020202020204" pitchFamily="34" charset="0"/>
              <a:buChar char="•"/>
            </a:pPr>
            <a:r>
              <a:rPr lang="en-GB" sz="2000" dirty="0">
                <a:cs typeface="Arial" panose="020B0604020202020204" pitchFamily="34" charset="0"/>
              </a:rPr>
              <a:t>7 Genomics Centres</a:t>
            </a:r>
          </a:p>
          <a:p>
            <a:pPr marL="342900" indent="-342900">
              <a:buFont typeface="Arial" panose="020B0604020202020204" pitchFamily="34" charset="0"/>
              <a:buChar char="•"/>
            </a:pPr>
            <a:r>
              <a:rPr lang="en-GB" sz="2000" dirty="0">
                <a:cs typeface="Arial" panose="020B0604020202020204" pitchFamily="34" charset="0"/>
              </a:rPr>
              <a:t>4 Haematology</a:t>
            </a:r>
          </a:p>
          <a:p>
            <a:pPr marL="342900" indent="-342900">
              <a:buFont typeface="Arial" panose="020B0604020202020204" pitchFamily="34" charset="0"/>
              <a:buChar char="•"/>
            </a:pPr>
            <a:r>
              <a:rPr lang="en-GB" sz="2000" dirty="0">
                <a:cs typeface="Arial" panose="020B0604020202020204" pitchFamily="34" charset="0"/>
              </a:rPr>
              <a:t>Implementation on going</a:t>
            </a:r>
          </a:p>
          <a:p>
            <a:pPr marL="342900" indent="-342900">
              <a:buFont typeface="Arial" panose="020B0604020202020204" pitchFamily="34" charset="0"/>
              <a:buChar char="•"/>
            </a:pPr>
            <a:r>
              <a:rPr lang="en-GB" sz="2000" dirty="0">
                <a:cs typeface="Arial" panose="020B0604020202020204" pitchFamily="34" charset="0"/>
              </a:rPr>
              <a:t>Ultimately no direct charge to requestor</a:t>
            </a:r>
          </a:p>
          <a:p>
            <a:pPr marL="342900" indent="-342900">
              <a:buFont typeface="Arial" panose="020B0604020202020204" pitchFamily="34" charset="0"/>
              <a:buChar char="•"/>
            </a:pPr>
            <a:r>
              <a:rPr lang="en-GB" sz="2000" dirty="0">
                <a:cs typeface="Arial" panose="020B0604020202020204" pitchFamily="34" charset="0"/>
              </a:rPr>
              <a:t>PHE engagement:</a:t>
            </a:r>
          </a:p>
          <a:p>
            <a:pPr marL="692150" lvl="1" indent="-342900">
              <a:buFont typeface="Arial" panose="020B0604020202020204" pitchFamily="34" charset="0"/>
              <a:buChar char="•"/>
            </a:pPr>
            <a:r>
              <a:rPr lang="en-GB" sz="2000" dirty="0">
                <a:cs typeface="Arial" panose="020B0604020202020204" pitchFamily="34" charset="0"/>
              </a:rPr>
              <a:t>Reporting</a:t>
            </a:r>
          </a:p>
          <a:p>
            <a:pPr marL="692150" lvl="1" indent="-342900">
              <a:buFont typeface="Arial" panose="020B0604020202020204" pitchFamily="34" charset="0"/>
              <a:buChar char="•"/>
            </a:pPr>
            <a:r>
              <a:rPr lang="en-GB" sz="2000" dirty="0">
                <a:cs typeface="Arial" panose="020B0604020202020204" pitchFamily="34" charset="0"/>
              </a:rPr>
              <a:t>Testing strategies for DNA transfused babies</a:t>
            </a:r>
          </a:p>
          <a:p>
            <a:pPr marL="692150" lvl="1" indent="-342900">
              <a:buFont typeface="Arial" panose="020B0604020202020204" pitchFamily="34" charset="0"/>
              <a:buChar char="•"/>
            </a:pPr>
            <a:r>
              <a:rPr lang="en-GB" sz="2000" dirty="0">
                <a:cs typeface="Arial" panose="020B0604020202020204" pitchFamily="34" charset="0"/>
              </a:rPr>
              <a:t>Ensure that it meets the needs of the screening programme</a:t>
            </a:r>
          </a:p>
          <a:p>
            <a:pPr lvl="0"/>
            <a:endParaRPr lang="en-GB" sz="14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531813" lvl="0">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lvl="0">
                <a:defRPr/>
              </a:pPr>
              <a:t>51</a:t>
            </a:fld>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r>
              <a:rPr lang="en-US" dirty="0">
                <a:solidFill>
                  <a:prstClr val="white"/>
                </a:solidFill>
              </a:rPr>
              <a:t>- Laboratory Handbooks</a:t>
            </a:r>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pic>
        <p:nvPicPr>
          <p:cNvPr id="7" name="Picture 6" descr="A close - up of a logo&#10;&#10;Description automatically generated with low confidence">
            <a:extLst>
              <a:ext uri="{FF2B5EF4-FFF2-40B4-BE49-F238E27FC236}">
                <a16:creationId xmlns:a16="http://schemas.microsoft.com/office/drawing/2014/main" id="{2260FAD9-717C-7B49-8760-53281D939D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7283" y="1784142"/>
            <a:ext cx="3374358" cy="2808312"/>
          </a:xfrm>
          <a:prstGeom prst="rect">
            <a:avLst/>
          </a:prstGeom>
        </p:spPr>
      </p:pic>
      <p:sp>
        <p:nvSpPr>
          <p:cNvPr id="2" name="Title 1"/>
          <p:cNvSpPr>
            <a:spLocks noGrp="1"/>
          </p:cNvSpPr>
          <p:nvPr>
            <p:ph type="title"/>
          </p:nvPr>
        </p:nvSpPr>
        <p:spPr>
          <a:xfrm>
            <a:off x="251520" y="560006"/>
            <a:ext cx="8028000" cy="1224136"/>
          </a:xfrm>
        </p:spPr>
        <p:txBody>
          <a:bodyPr>
            <a:normAutofit/>
          </a:bodyPr>
          <a:lstStyle/>
          <a:p>
            <a:r>
              <a:rPr lang="en-GB" dirty="0"/>
              <a:t>NHSE – </a:t>
            </a:r>
            <a:br>
              <a:rPr lang="en-GB" dirty="0"/>
            </a:br>
            <a:r>
              <a:rPr lang="en-GB" dirty="0"/>
              <a:t>Genomics Laboratory Hubs</a:t>
            </a:r>
          </a:p>
        </p:txBody>
      </p:sp>
    </p:spTree>
    <p:extLst>
      <p:ext uri="{BB962C8B-B14F-4D97-AF65-F5344CB8AC3E}">
        <p14:creationId xmlns:p14="http://schemas.microsoft.com/office/powerpoint/2010/main" val="2387923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00" y="5258780"/>
            <a:ext cx="8028000" cy="648072"/>
          </a:xfrm>
        </p:spPr>
        <p:txBody>
          <a:bodyPr/>
          <a:lstStyle/>
          <a:p>
            <a:r>
              <a:rPr lang="en-GB" dirty="0"/>
              <a:t>Thank you</a:t>
            </a:r>
          </a:p>
        </p:txBody>
      </p:sp>
      <p:pic>
        <p:nvPicPr>
          <p:cNvPr id="7" name="Content Placeholder 6" descr="Fireworks in the sky&#10;&#10;Description automatically generated">
            <a:extLst>
              <a:ext uri="{FF2B5EF4-FFF2-40B4-BE49-F238E27FC236}">
                <a16:creationId xmlns:a16="http://schemas.microsoft.com/office/drawing/2014/main" id="{E2EC7599-9B74-F544-8A4E-7B0E483BCDB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43608" y="116632"/>
            <a:ext cx="6320366" cy="4740275"/>
          </a:xfrm>
        </p:spPr>
      </p:pic>
      <p:sp>
        <p:nvSpPr>
          <p:cNvPr id="4" name="Slide Number Placeholder 3"/>
          <p:cNvSpPr>
            <a:spLocks noGrp="1"/>
          </p:cNvSpPr>
          <p:nvPr>
            <p:ph type="sldNum" sz="quarter" idx="10"/>
          </p:nvPr>
        </p:nvSpPr>
        <p:spPr/>
        <p:txBody>
          <a:bodyPr/>
          <a:lstStyle/>
          <a:p>
            <a:pPr marL="531813" lvl="0">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lvl="0">
                <a:defRPr/>
              </a:pPr>
              <a:t>52</a:t>
            </a:fld>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r>
              <a:rPr lang="en-US" dirty="0">
                <a:solidFill>
                  <a:prstClr val="white"/>
                </a:solidFill>
              </a:rPr>
              <a:t>- Laboratory Handbooks</a:t>
            </a:r>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Tree>
    <p:extLst>
      <p:ext uri="{BB962C8B-B14F-4D97-AF65-F5344CB8AC3E}">
        <p14:creationId xmlns:p14="http://schemas.microsoft.com/office/powerpoint/2010/main" val="375935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70" y="2996952"/>
            <a:ext cx="7633648" cy="1724503"/>
          </a:xfrm>
        </p:spPr>
        <p:txBody>
          <a:bodyPr/>
          <a:lstStyle/>
          <a:p>
            <a:pPr algn="ctr"/>
            <a:r>
              <a:rPr lang="en-GB" dirty="0"/>
              <a:t>Menti Questions</a:t>
            </a:r>
            <a:br>
              <a:rPr lang="en-GB" dirty="0"/>
            </a:br>
            <a:r>
              <a:rPr lang="en-GB" sz="2000" dirty="0"/>
              <a:t>Siobhan, Cynthia and Yvonne</a:t>
            </a:r>
          </a:p>
        </p:txBody>
      </p:sp>
    </p:spTree>
    <p:extLst>
      <p:ext uri="{BB962C8B-B14F-4D97-AF65-F5344CB8AC3E}">
        <p14:creationId xmlns:p14="http://schemas.microsoft.com/office/powerpoint/2010/main" val="4212148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Two New Publications and the Consultation with Sickle Cell Service Users</a:t>
            </a:r>
          </a:p>
        </p:txBody>
      </p:sp>
      <p:sp>
        <p:nvSpPr>
          <p:cNvPr id="3" name="Subtitle 2"/>
          <p:cNvSpPr>
            <a:spLocks noGrp="1"/>
          </p:cNvSpPr>
          <p:nvPr>
            <p:ph type="subTitle" idx="1"/>
          </p:nvPr>
        </p:nvSpPr>
        <p:spPr>
          <a:xfrm>
            <a:off x="558000" y="5589240"/>
            <a:ext cx="7633648" cy="410344"/>
          </a:xfrm>
        </p:spPr>
        <p:txBody>
          <a:bodyPr>
            <a:normAutofit/>
          </a:bodyPr>
          <a:lstStyle/>
          <a:p>
            <a:r>
              <a:rPr lang="en-GB" dirty="0"/>
              <a:t>Iyamide Thomas, NHS Engagement Lead, Sickle Cell Society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00" y="116632"/>
            <a:ext cx="8028000" cy="648072"/>
          </a:xfrm>
        </p:spPr>
        <p:txBody>
          <a:bodyPr>
            <a:noAutofit/>
          </a:bodyPr>
          <a:lstStyle/>
          <a:p>
            <a:pPr algn="ctr"/>
            <a:r>
              <a:rPr lang="en-GB" dirty="0"/>
              <a:t>Background &amp; Objectives</a:t>
            </a:r>
            <a:br>
              <a:rPr lang="en-GB" dirty="0"/>
            </a:br>
            <a:br>
              <a:rPr lang="en-GB" dirty="0"/>
            </a:br>
            <a:br>
              <a:rPr lang="en-GB" dirty="0"/>
            </a:br>
            <a:br>
              <a:rPr lang="en-GB" dirty="0"/>
            </a:br>
            <a:br>
              <a:rPr lang="en-GB" dirty="0"/>
            </a:br>
            <a:br>
              <a:rPr lang="en-GB" dirty="0"/>
            </a:br>
            <a:br>
              <a:rPr lang="en-GB" dirty="0"/>
            </a:br>
            <a:br>
              <a:rPr lang="en-GB" dirty="0"/>
            </a:br>
            <a:endParaRPr lang="en-GB" dirty="0"/>
          </a:p>
        </p:txBody>
      </p:sp>
      <p:sp>
        <p:nvSpPr>
          <p:cNvPr id="3" name="Content Placeholder 2"/>
          <p:cNvSpPr>
            <a:spLocks noGrp="1"/>
          </p:cNvSpPr>
          <p:nvPr>
            <p:ph idx="1"/>
          </p:nvPr>
        </p:nvSpPr>
        <p:spPr>
          <a:xfrm>
            <a:off x="683568" y="908720"/>
            <a:ext cx="8028000" cy="4739679"/>
          </a:xfrm>
        </p:spPr>
        <p:txBody>
          <a:bodyPr/>
          <a:lstStyle/>
          <a:p>
            <a:pPr lvl="0"/>
            <a:endParaRPr lang="en-US" b="1" dirty="0">
              <a:latin typeface="Arial" pitchFamily="84" charset="0"/>
            </a:endParaRPr>
          </a:p>
          <a:p>
            <a:pPr marL="285750" indent="-285750">
              <a:buFont typeface="Arial" panose="020B0604020202020204" pitchFamily="34" charset="0"/>
              <a:buChar char="•"/>
            </a:pPr>
            <a:r>
              <a:rPr lang="en-GB" sz="2000" dirty="0"/>
              <a:t>In 2018 NHS SCT Programme Commissioned Sickle Cell Society and UKTS to work collaboratively with them in ‘Engagement, Outreach and Programme Development’ Project. Work Specification included:</a:t>
            </a:r>
          </a:p>
          <a:p>
            <a:pPr marL="0" indent="0"/>
            <a:endParaRPr lang="en-GB" sz="2000" dirty="0"/>
          </a:p>
          <a:p>
            <a:pPr marL="285750" indent="-285750">
              <a:buFont typeface="Arial" panose="020B0604020202020204" pitchFamily="34" charset="0"/>
              <a:buChar char="•"/>
            </a:pPr>
            <a:r>
              <a:rPr lang="en-GB" sz="2000" b="1" dirty="0">
                <a:solidFill>
                  <a:srgbClr val="C00000"/>
                </a:solidFill>
              </a:rPr>
              <a:t>Review and update publication </a:t>
            </a:r>
            <a:r>
              <a:rPr lang="en-GB" sz="2000" b="1" i="1" dirty="0">
                <a:solidFill>
                  <a:srgbClr val="C00000"/>
                </a:solidFill>
              </a:rPr>
              <a:t>‘Sickle cell disease in childhood:  standards and guidelines for clinical care’ (2010 Edition) –’Paediatric Standards’</a:t>
            </a:r>
          </a:p>
          <a:p>
            <a:pPr marL="285750" indent="-285750">
              <a:buFont typeface="Arial" panose="020B0604020202020204" pitchFamily="34" charset="0"/>
              <a:buChar char="•"/>
            </a:pPr>
            <a:r>
              <a:rPr lang="en-GB" sz="2000" dirty="0"/>
              <a:t>Project Advisory Group decided that this publication should remain focused on the clinical management of sickle cell so added:</a:t>
            </a:r>
          </a:p>
          <a:p>
            <a:pPr marL="285750" indent="-285750">
              <a:buFont typeface="Arial" panose="020B0604020202020204" pitchFamily="34" charset="0"/>
              <a:buChar char="•"/>
            </a:pPr>
            <a:r>
              <a:rPr lang="en-GB" sz="2000" b="1" dirty="0">
                <a:solidFill>
                  <a:srgbClr val="C00000"/>
                </a:solidFill>
              </a:rPr>
              <a:t>Update of </a:t>
            </a:r>
            <a:r>
              <a:rPr lang="en-GB" sz="2000" b="1" i="1" dirty="0">
                <a:solidFill>
                  <a:srgbClr val="C00000"/>
                </a:solidFill>
              </a:rPr>
              <a:t>‘Parent’s Guide to Managing Sickle Cell Disease’ to include the wider determinants of health relevant to living with sickle cell (2012 Edition) – ‘Parents Handbook’</a:t>
            </a:r>
          </a:p>
          <a:p>
            <a:pPr marL="0" indent="0"/>
            <a:endParaRPr lang="en-GB" sz="2000" dirty="0">
              <a:solidFill>
                <a:srgbClr val="C00000"/>
              </a:solidFill>
            </a:endParaRP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p:txBody>
      </p:sp>
      <p:sp>
        <p:nvSpPr>
          <p:cNvPr id="5" name="Footer Placeholder 4"/>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rPr>
              <a:t>Two New </a:t>
            </a:r>
            <a:r>
              <a:rPr lang="en-US" dirty="0">
                <a:solidFill>
                  <a:prstClr val="white"/>
                </a:solidFill>
              </a:rPr>
              <a:t>P</a:t>
            </a:r>
            <a:r>
              <a:rPr kumimoji="0" lang="en-US" sz="1200" b="0" i="0" u="none" strike="noStrike" kern="1200" cap="none" spc="0" normalizeH="0" baseline="0" noProof="0" dirty="0" err="1">
                <a:ln>
                  <a:noFill/>
                </a:ln>
                <a:solidFill>
                  <a:prstClr val="white"/>
                </a:solidFill>
                <a:effectLst/>
                <a:uLnTx/>
                <a:uFillTx/>
                <a:latin typeface="Arial" pitchFamily="34" charset="0"/>
                <a:ea typeface="+mn-ea"/>
                <a:cs typeface="+mn-cs"/>
              </a:rPr>
              <a:t>ublications</a:t>
            </a:r>
            <a:r>
              <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rPr>
              <a:t> and the Consultation with Sickle Cell and Service Users</a:t>
            </a:r>
          </a:p>
        </p:txBody>
      </p:sp>
    </p:spTree>
    <p:extLst>
      <p:ext uri="{BB962C8B-B14F-4D97-AF65-F5344CB8AC3E}">
        <p14:creationId xmlns:p14="http://schemas.microsoft.com/office/powerpoint/2010/main" val="30504282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5" y="365126"/>
            <a:ext cx="7400925" cy="1325563"/>
          </a:xfrm>
        </p:spPr>
        <p:txBody>
          <a:bodyPr/>
          <a:lstStyle/>
          <a:p>
            <a:r>
              <a:rPr lang="en-GB" dirty="0"/>
              <a:t>Updating Two New Publications</a:t>
            </a:r>
          </a:p>
        </p:txBody>
      </p:sp>
      <p:sp>
        <p:nvSpPr>
          <p:cNvPr id="3" name="Text Placeholder 2"/>
          <p:cNvSpPr>
            <a:spLocks noGrp="1"/>
          </p:cNvSpPr>
          <p:nvPr>
            <p:ph type="body" idx="1"/>
          </p:nvPr>
        </p:nvSpPr>
        <p:spPr/>
        <p:txBody>
          <a:bodyPr/>
          <a:lstStyle/>
          <a:p>
            <a:pPr algn="ctr"/>
            <a:r>
              <a:rPr lang="en-GB" dirty="0"/>
              <a:t>‘Paediatric Standards’</a:t>
            </a:r>
          </a:p>
          <a:p>
            <a:endParaRPr lang="en-GB" dirty="0"/>
          </a:p>
        </p:txBody>
      </p:sp>
      <p:sp>
        <p:nvSpPr>
          <p:cNvPr id="5" name="Text Placeholder 4"/>
          <p:cNvSpPr>
            <a:spLocks noGrp="1"/>
          </p:cNvSpPr>
          <p:nvPr>
            <p:ph type="body" sz="quarter" idx="3"/>
          </p:nvPr>
        </p:nvSpPr>
        <p:spPr/>
        <p:txBody>
          <a:bodyPr/>
          <a:lstStyle/>
          <a:p>
            <a:pPr algn="ctr"/>
            <a:r>
              <a:rPr lang="en-GB" dirty="0"/>
              <a:t>‘Parents Handbook’</a:t>
            </a:r>
          </a:p>
          <a:p>
            <a:endParaRPr lang="en-GB" dirty="0"/>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Slide Number Placeholder 7"/>
          <p:cNvSpPr>
            <a:spLocks noGrp="1"/>
          </p:cNvSpPr>
          <p:nvPr>
            <p:ph type="sldNum" sz="quarter" idx="12"/>
          </p:nvPr>
        </p:nvSpPr>
        <p:spPr/>
        <p:txBody>
          <a:bodyPr/>
          <a:lstStyle/>
          <a:p>
            <a:r>
              <a:rPr lang="en-US" dirty="0">
                <a:solidFill>
                  <a:prstClr val="white"/>
                </a:solidFill>
                <a:latin typeface="Arial" pitchFamily="34" charset="0"/>
              </a:rPr>
              <a:t>                Two New </a:t>
            </a:r>
            <a:r>
              <a:rPr lang="en-US" dirty="0">
                <a:solidFill>
                  <a:prstClr val="white"/>
                </a:solidFill>
              </a:rPr>
              <a:t>P</a:t>
            </a:r>
            <a:r>
              <a:rPr lang="en-US" dirty="0">
                <a:solidFill>
                  <a:prstClr val="white"/>
                </a:solidFill>
                <a:latin typeface="Arial" pitchFamily="34" charset="0"/>
              </a:rPr>
              <a:t>ublications and the Consultation with Sickle Cell and Service Users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pic>
        <p:nvPicPr>
          <p:cNvPr id="9" name="Content Placeholder 9"/>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256674" y="2229663"/>
            <a:ext cx="2614675" cy="3960000"/>
          </a:xfrm>
        </p:spPr>
      </p:pic>
      <p:pic>
        <p:nvPicPr>
          <p:cNvPr id="10" name="Content Placeholder 10"/>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5125014" y="2175663"/>
            <a:ext cx="3026922" cy="4068000"/>
          </a:xfrm>
        </p:spPr>
      </p:pic>
    </p:spTree>
    <p:extLst>
      <p:ext uri="{BB962C8B-B14F-4D97-AF65-F5344CB8AC3E}">
        <p14:creationId xmlns:p14="http://schemas.microsoft.com/office/powerpoint/2010/main" val="1260624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028000" cy="648072"/>
          </a:xfrm>
        </p:spPr>
        <p:txBody>
          <a:bodyPr/>
          <a:lstStyle/>
          <a:p>
            <a:pPr algn="ctr"/>
            <a:r>
              <a:rPr lang="en-GB" dirty="0"/>
              <a:t>Consultation Outputs</a:t>
            </a:r>
          </a:p>
        </p:txBody>
      </p:sp>
      <p:sp>
        <p:nvSpPr>
          <p:cNvPr id="3" name="Content Placeholder 2"/>
          <p:cNvSpPr>
            <a:spLocks noGrp="1"/>
          </p:cNvSpPr>
          <p:nvPr>
            <p:ph idx="1"/>
          </p:nvPr>
        </p:nvSpPr>
        <p:spPr>
          <a:xfrm>
            <a:off x="827584" y="1088972"/>
            <a:ext cx="8028000" cy="5219753"/>
          </a:xfrm>
        </p:spPr>
        <p:txBody>
          <a:bodyPr/>
          <a:lstStyle/>
          <a:p>
            <a:r>
              <a:rPr lang="en-GB" sz="2000" dirty="0"/>
              <a:t>Consult stakeholders (i.e. sickle cell service users) to solicit opinion on any changes they might want to see and whether the Parents Handbook (PH) should be reproduced in print or electronic format. </a:t>
            </a:r>
          </a:p>
          <a:p>
            <a:pPr marL="342900" indent="-342900">
              <a:lnSpc>
                <a:spcPct val="150000"/>
              </a:lnSpc>
              <a:buFont typeface="Wingdings" panose="05000000000000000000" pitchFamily="2" charset="2"/>
              <a:buChar char="Ø"/>
            </a:pPr>
            <a:r>
              <a:rPr lang="en-GB" sz="2000" dirty="0"/>
              <a:t>Design and pilot user questionnaire at support group (PH only)</a:t>
            </a:r>
          </a:p>
          <a:p>
            <a:pPr marL="342900" indent="-342900">
              <a:lnSpc>
                <a:spcPct val="150000"/>
              </a:lnSpc>
              <a:buFont typeface="Wingdings" panose="05000000000000000000" pitchFamily="2" charset="2"/>
              <a:buChar char="Ø"/>
            </a:pPr>
            <a:r>
              <a:rPr lang="en-GB" sz="2000" dirty="0"/>
              <a:t>Finalise questionnaires for hard copy and online consultation</a:t>
            </a:r>
          </a:p>
          <a:p>
            <a:pPr marL="342900" indent="-342900">
              <a:lnSpc>
                <a:spcPct val="150000"/>
              </a:lnSpc>
              <a:buFont typeface="Wingdings" panose="05000000000000000000" pitchFamily="2" charset="2"/>
              <a:buChar char="Ø"/>
            </a:pPr>
            <a:r>
              <a:rPr lang="en-GB" sz="2000" dirty="0"/>
              <a:t>Disseminate hard copy to parents in Brent and Milton Keynes </a:t>
            </a:r>
            <a:r>
              <a:rPr lang="en-GB" sz="2000" dirty="0" err="1"/>
              <a:t>SCaT</a:t>
            </a:r>
            <a:r>
              <a:rPr lang="en-GB" sz="2000" dirty="0"/>
              <a:t> for on site completion (PH only)</a:t>
            </a:r>
          </a:p>
          <a:p>
            <a:pPr marL="342900" indent="-342900">
              <a:lnSpc>
                <a:spcPct val="150000"/>
              </a:lnSpc>
              <a:buFont typeface="Wingdings" panose="05000000000000000000" pitchFamily="2" charset="2"/>
              <a:buChar char="Ø"/>
            </a:pPr>
            <a:r>
              <a:rPr lang="en-GB" sz="2000" dirty="0"/>
              <a:t> Conduct service user focus group in central London</a:t>
            </a:r>
          </a:p>
          <a:p>
            <a:pPr marL="342900" indent="-342900">
              <a:lnSpc>
                <a:spcPct val="150000"/>
              </a:lnSpc>
              <a:buFont typeface="Wingdings" panose="05000000000000000000" pitchFamily="2" charset="2"/>
              <a:buChar char="Ø"/>
            </a:pPr>
            <a:r>
              <a:rPr lang="en-GB" sz="2000" dirty="0"/>
              <a:t>Design &amp; Disseminate advertising graphics for online questionnaires</a:t>
            </a:r>
          </a:p>
          <a:p>
            <a:pPr marL="342900" indent="-342900">
              <a:lnSpc>
                <a:spcPct val="150000"/>
              </a:lnSpc>
              <a:buFont typeface="Wingdings" panose="05000000000000000000" pitchFamily="2" charset="2"/>
              <a:buChar char="Ø"/>
            </a:pPr>
            <a:r>
              <a:rPr lang="en-GB" sz="2000" dirty="0"/>
              <a:t>Analyse questionnaires and produce report for Editorial Teams of both publications to incorporate user feedback as necessary</a:t>
            </a: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p:txBody>
      </p:sp>
      <p:sp>
        <p:nvSpPr>
          <p:cNvPr id="5" name="Footer Placeholder 4"/>
          <p:cNvSpPr>
            <a:spLocks noGrp="1"/>
          </p:cNvSpPr>
          <p:nvPr>
            <p:ph type="ftr" sz="quarter" idx="11"/>
          </p:nvPr>
        </p:nvSpPr>
        <p:spPr/>
        <p:txBody>
          <a:bodyPr/>
          <a:lstStyle/>
          <a:p>
            <a:pPr>
              <a:defRPr/>
            </a:pPr>
            <a:endParaRPr lang="en-US" dirty="0">
              <a:solidFill>
                <a:prstClr val="white"/>
              </a:solidFill>
            </a:endParaRPr>
          </a:p>
          <a:p>
            <a:pPr>
              <a:defRPr/>
            </a:pPr>
            <a:r>
              <a:rPr lang="en-US" dirty="0">
                <a:solidFill>
                  <a:prstClr val="white"/>
                </a:solidFill>
              </a:rPr>
              <a:t>Two New Publications and the Consultation with Sickle Cell and Service Users</a:t>
            </a:r>
          </a:p>
          <a:p>
            <a:pPr marL="173038"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2712338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Consulting Parents Face-to-Face</a:t>
            </a:r>
          </a:p>
        </p:txBody>
      </p:sp>
      <p:sp>
        <p:nvSpPr>
          <p:cNvPr id="3" name="Text Placeholder 2"/>
          <p:cNvSpPr>
            <a:spLocks noGrp="1"/>
          </p:cNvSpPr>
          <p:nvPr>
            <p:ph type="body" idx="1"/>
          </p:nvPr>
        </p:nvSpPr>
        <p:spPr/>
        <p:txBody>
          <a:bodyPr/>
          <a:lstStyle/>
          <a:p>
            <a:pPr algn="ctr"/>
            <a:r>
              <a:rPr lang="en-GB" dirty="0"/>
              <a:t>Parents’ Support Group</a:t>
            </a:r>
          </a:p>
        </p:txBody>
      </p:sp>
      <p:pic>
        <p:nvPicPr>
          <p:cNvPr id="9" name="Content Placeholder 8"/>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30238" y="2896593"/>
            <a:ext cx="3868737" cy="2901552"/>
          </a:xfrm>
        </p:spPr>
      </p:pic>
      <p:sp>
        <p:nvSpPr>
          <p:cNvPr id="5" name="Text Placeholder 4"/>
          <p:cNvSpPr>
            <a:spLocks noGrp="1"/>
          </p:cNvSpPr>
          <p:nvPr>
            <p:ph type="body" sz="quarter" idx="3"/>
          </p:nvPr>
        </p:nvSpPr>
        <p:spPr/>
        <p:txBody>
          <a:bodyPr/>
          <a:lstStyle/>
          <a:p>
            <a:pPr algn="ctr"/>
            <a:r>
              <a:rPr lang="en-GB" dirty="0"/>
              <a:t>Parents Focus Group in Euston</a:t>
            </a:r>
          </a:p>
        </p:txBody>
      </p:sp>
      <p:pic>
        <p:nvPicPr>
          <p:cNvPr id="10" name="Content Placeholder 9"/>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4629150" y="2890579"/>
            <a:ext cx="3887788" cy="2913580"/>
          </a:xfrm>
        </p:spPr>
      </p:pic>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Slide Number Placeholder 7"/>
          <p:cNvSpPr>
            <a:spLocks noGrp="1"/>
          </p:cNvSpPr>
          <p:nvPr>
            <p:ph type="sldNum" sz="quarter" idx="12"/>
          </p:nvPr>
        </p:nvSpPr>
        <p:spPr/>
        <p:txBody>
          <a:bodyPr/>
          <a:lstStyle/>
          <a:p>
            <a:r>
              <a:rPr kumimoji="0" lang="en-GB"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a:p>
            <a:r>
              <a:rPr lang="en-US" dirty="0">
                <a:solidFill>
                  <a:prstClr val="white"/>
                </a:solidFill>
                <a:latin typeface="Arial" pitchFamily="34" charset="0"/>
              </a:rPr>
              <a:t>              Two New </a:t>
            </a:r>
            <a:r>
              <a:rPr lang="en-US" dirty="0">
                <a:solidFill>
                  <a:prstClr val="white"/>
                </a:solidFill>
              </a:rPr>
              <a:t>P</a:t>
            </a:r>
            <a:r>
              <a:rPr lang="en-US" dirty="0">
                <a:solidFill>
                  <a:prstClr val="white"/>
                </a:solidFill>
                <a:latin typeface="Arial" pitchFamily="34" charset="0"/>
              </a:rPr>
              <a:t>ublications and the Consultation with Sickle Cell and Service Users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Tree>
    <p:extLst>
      <p:ext uri="{BB962C8B-B14F-4D97-AF65-F5344CB8AC3E}">
        <p14:creationId xmlns:p14="http://schemas.microsoft.com/office/powerpoint/2010/main" val="2608089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Galvanising Online User Input</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7213" y="1775619"/>
            <a:ext cx="8029575" cy="4014787"/>
          </a:xfrm>
        </p:spPr>
      </p:pic>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p:txBody>
      </p:sp>
      <p:sp>
        <p:nvSpPr>
          <p:cNvPr id="5" name="Footer Placeholder 4"/>
          <p:cNvSpPr>
            <a:spLocks noGrp="1"/>
          </p:cNvSpPr>
          <p:nvPr>
            <p:ph type="ftr" sz="quarter" idx="11"/>
          </p:nvPr>
        </p:nvSpPr>
        <p:spPr/>
        <p:txBody>
          <a:bodyPr/>
          <a:lstStyle/>
          <a:p>
            <a:pPr>
              <a:defRPr/>
            </a:pPr>
            <a:endParaRPr lang="en-US" dirty="0">
              <a:solidFill>
                <a:prstClr val="white"/>
              </a:solidFill>
            </a:endParaRPr>
          </a:p>
          <a:p>
            <a:pPr>
              <a:defRPr/>
            </a:pPr>
            <a:r>
              <a:rPr lang="en-US" dirty="0">
                <a:solidFill>
                  <a:prstClr val="white"/>
                </a:solidFill>
              </a:rPr>
              <a:t>Two New Publications and the Consultation with Sickle Cell and Service Users</a:t>
            </a:r>
          </a:p>
          <a:p>
            <a:pPr marL="173038"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2984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b="1" dirty="0"/>
              <a:t>KEY OBJECTIVE OF GENETIC COUNSELLING </a:t>
            </a:r>
            <a:endParaRPr lang="en-GB" dirty="0"/>
          </a:p>
        </p:txBody>
      </p:sp>
      <p:sp>
        <p:nvSpPr>
          <p:cNvPr id="3" name="Content Placeholder 2"/>
          <p:cNvSpPr>
            <a:spLocks noGrp="1"/>
          </p:cNvSpPr>
          <p:nvPr>
            <p:ph idx="1"/>
          </p:nvPr>
        </p:nvSpPr>
        <p:spPr>
          <a:xfrm>
            <a:off x="611560" y="2204864"/>
            <a:ext cx="8028000" cy="3096344"/>
          </a:xfrm>
        </p:spPr>
        <p:txBody>
          <a:bodyPr/>
          <a:lstStyle/>
          <a:p>
            <a:pPr lvl="0"/>
            <a:endParaRPr lang="en-GB" b="1" dirty="0">
              <a:cs typeface="Arial" panose="020B0604020202020204" pitchFamily="34" charset="0"/>
            </a:endParaRPr>
          </a:p>
          <a:p>
            <a:pPr marL="0" indent="0"/>
            <a:r>
              <a:rPr lang="en-GB" altLang="en-US" b="1" dirty="0"/>
              <a:t>To provide the family with a realistic view of the situation, the nature of the inherited disorder already manifested in a family member, the risk of occurrence or re-occurrence, what this may mean in practical terms for all concerned, and to assist the family through what is often a difficult phase of their life…</a:t>
            </a:r>
            <a:endParaRPr lang="en-GB" b="1"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Counselling, Knowledge &amp; Skills Guidelines - Background &amp; introduction to the new Guidelines </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3265633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Galvanising Online User Input</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7213" y="1775619"/>
            <a:ext cx="8029575" cy="4014787"/>
          </a:xfrm>
        </p:spPr>
      </p:pic>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p:txBody>
      </p:sp>
      <p:sp>
        <p:nvSpPr>
          <p:cNvPr id="5" name="Footer Placeholder 4"/>
          <p:cNvSpPr>
            <a:spLocks noGrp="1"/>
          </p:cNvSpPr>
          <p:nvPr>
            <p:ph type="ftr" sz="quarter" idx="11"/>
          </p:nvPr>
        </p:nvSpPr>
        <p:spPr/>
        <p:txBody>
          <a:bodyPr/>
          <a:lstStyle/>
          <a:p>
            <a:pPr>
              <a:defRPr/>
            </a:pPr>
            <a:endParaRPr lang="en-US" dirty="0">
              <a:solidFill>
                <a:prstClr val="white"/>
              </a:solidFill>
            </a:endParaRPr>
          </a:p>
          <a:p>
            <a:pPr>
              <a:defRPr/>
            </a:pPr>
            <a:r>
              <a:rPr lang="en-US" dirty="0">
                <a:solidFill>
                  <a:prstClr val="white"/>
                </a:solidFill>
              </a:rPr>
              <a:t>Two New Publications and the Consultation with Sickle Cell and Service Users</a:t>
            </a:r>
          </a:p>
          <a:p>
            <a:pPr marL="173038"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263748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21019"/>
            <a:ext cx="8028000" cy="648072"/>
          </a:xfrm>
        </p:spPr>
        <p:txBody>
          <a:bodyPr>
            <a:normAutofit fontScale="90000"/>
          </a:bodyPr>
          <a:lstStyle/>
          <a:p>
            <a:pPr algn="ctr"/>
            <a:r>
              <a:rPr lang="en-GB" sz="3600" dirty="0"/>
              <a:t>Some Summary Results for Parents Handbook</a:t>
            </a:r>
          </a:p>
        </p:txBody>
      </p:sp>
      <p:sp>
        <p:nvSpPr>
          <p:cNvPr id="3" name="Content Placeholder 2"/>
          <p:cNvSpPr>
            <a:spLocks noGrp="1"/>
          </p:cNvSpPr>
          <p:nvPr>
            <p:ph idx="1"/>
          </p:nvPr>
        </p:nvSpPr>
        <p:spPr>
          <a:xfrm>
            <a:off x="558000" y="1124744"/>
            <a:ext cx="8028000" cy="5112568"/>
          </a:xfrm>
        </p:spPr>
        <p:txBody>
          <a:bodyPr/>
          <a:lstStyle/>
          <a:p>
            <a:pPr marL="285750" lvl="0" indent="-285750" algn="ctr">
              <a:buFont typeface="Wingdings" panose="05000000000000000000" pitchFamily="2" charset="2"/>
              <a:buChar char="v"/>
            </a:pPr>
            <a:r>
              <a:rPr lang="en-US" dirty="0">
                <a:solidFill>
                  <a:srgbClr val="C00000"/>
                </a:solidFill>
                <a:latin typeface="Arial" pitchFamily="84" charset="0"/>
              </a:rPr>
              <a:t>51 completed questionnaires returned – half done online</a:t>
            </a:r>
          </a:p>
          <a:p>
            <a:pPr marL="285750" lvl="0" indent="-285750" algn="ctr">
              <a:buFont typeface="Wingdings" panose="05000000000000000000" pitchFamily="2" charset="2"/>
              <a:buChar char="v"/>
            </a:pPr>
            <a:r>
              <a:rPr lang="en-US" b="1" dirty="0">
                <a:latin typeface="Arial" pitchFamily="84" charset="0"/>
              </a:rPr>
              <a:t>20% respondents knew nothing about SCD before the PH</a:t>
            </a:r>
          </a:p>
          <a:p>
            <a:pPr marL="285750" indent="-285750" algn="ctr">
              <a:buFont typeface="Wingdings" panose="05000000000000000000" pitchFamily="2" charset="2"/>
              <a:buChar char="v"/>
            </a:pPr>
            <a:r>
              <a:rPr lang="en-GB" b="1" dirty="0"/>
              <a:t>97% stated they found the 2012 edition useful for reasons such as</a:t>
            </a:r>
            <a:r>
              <a:rPr lang="en-GB" dirty="0"/>
              <a:t>:</a:t>
            </a:r>
          </a:p>
          <a:p>
            <a:pPr marL="0" indent="0" algn="ctr"/>
            <a:r>
              <a:rPr lang="en-GB" i="1" dirty="0"/>
              <a:t>“Gives different signs and symptoms of the disease and what to look out for”</a:t>
            </a:r>
          </a:p>
          <a:p>
            <a:pPr marL="0" indent="0" algn="ctr"/>
            <a:r>
              <a:rPr lang="en-GB" dirty="0">
                <a:solidFill>
                  <a:srgbClr val="C00000"/>
                </a:solidFill>
              </a:rPr>
              <a:t>Parents who did not find the book useful  said:</a:t>
            </a:r>
          </a:p>
          <a:p>
            <a:pPr marL="0" indent="0" algn="ctr"/>
            <a:r>
              <a:rPr lang="en-GB" dirty="0"/>
              <a:t>“</a:t>
            </a:r>
            <a:r>
              <a:rPr lang="en-GB" i="1" dirty="0"/>
              <a:t>Sometimes have difficulty reading the</a:t>
            </a:r>
            <a:r>
              <a:rPr lang="en-GB" dirty="0"/>
              <a:t> </a:t>
            </a:r>
            <a:r>
              <a:rPr lang="en-GB" i="1" dirty="0"/>
              <a:t>English or medical jargon”</a:t>
            </a:r>
            <a:endParaRPr lang="en-GB" dirty="0"/>
          </a:p>
          <a:p>
            <a:pPr marL="285750" indent="-285750" algn="ctr">
              <a:buFont typeface="Wingdings" panose="05000000000000000000" pitchFamily="2" charset="2"/>
              <a:buChar char="v"/>
            </a:pPr>
            <a:r>
              <a:rPr lang="en-GB" b="1" dirty="0"/>
              <a:t>90% felt a printed copy of the PH should be given to all new parents </a:t>
            </a:r>
          </a:p>
          <a:p>
            <a:pPr marL="285750" indent="-285750" algn="ctr">
              <a:buFont typeface="Wingdings" panose="05000000000000000000" pitchFamily="2" charset="2"/>
              <a:buChar char="v"/>
            </a:pPr>
            <a:r>
              <a:rPr lang="en-GB" b="1" dirty="0"/>
              <a:t>67% said child’s symptoms less manageable without book</a:t>
            </a:r>
          </a:p>
          <a:p>
            <a:pPr marL="0" indent="0" algn="ctr"/>
            <a:r>
              <a:rPr lang="en-GB" dirty="0">
                <a:solidFill>
                  <a:srgbClr val="C00000"/>
                </a:solidFill>
              </a:rPr>
              <a:t>What format of the PH will you find most useful?</a:t>
            </a:r>
          </a:p>
          <a:p>
            <a:pPr marL="0" indent="0" algn="ctr"/>
            <a:r>
              <a:rPr lang="en-GB" b="1" dirty="0"/>
              <a:t>65% (Both internet and hard copy) 33% (Hard copy) 2% (internet copy)</a:t>
            </a:r>
          </a:p>
          <a:p>
            <a:pPr marL="0" lvl="0" indent="0" algn="ctr"/>
            <a:r>
              <a:rPr lang="en-GB" dirty="0">
                <a:solidFill>
                  <a:srgbClr val="C00000"/>
                </a:solidFill>
              </a:rPr>
              <a:t>What new information would you like in the Handbook?</a:t>
            </a:r>
          </a:p>
          <a:p>
            <a:pPr marL="285750" indent="-285750">
              <a:buFont typeface="Wingdings" panose="05000000000000000000" pitchFamily="2" charset="2"/>
              <a:buChar char="v"/>
            </a:pPr>
            <a:r>
              <a:rPr lang="en-GB" dirty="0"/>
              <a:t>“Parents’ Experiences”, “Breaking news of SCD to child”, “Direct references to legal /statutory support for parents to access when making bids to employers for flexible working” “ Extra curricular activities like ballet” “More information on potential need for counselling psychological support, particularly in adolescence and onwards” </a:t>
            </a:r>
          </a:p>
          <a:p>
            <a:pPr marL="285750" lvl="0" indent="-285750">
              <a:buFont typeface="Wingdings" panose="05000000000000000000" pitchFamily="2" charset="2"/>
              <a:buChar char="v"/>
            </a:pPr>
            <a:endParaRPr lang="en-GB" dirty="0"/>
          </a:p>
          <a:p>
            <a:pPr marL="0" indent="0"/>
            <a:endParaRPr lang="en-GB" dirty="0"/>
          </a:p>
          <a:p>
            <a:pPr marL="0" indent="0"/>
            <a:endParaRPr lang="en-GB" dirty="0"/>
          </a:p>
          <a:p>
            <a:pPr marL="285750" lvl="0" indent="-285750" algn="ctr">
              <a:buFont typeface="Wingdings" panose="05000000000000000000" pitchFamily="2" charset="2"/>
              <a:buChar char="v"/>
            </a:pPr>
            <a:endParaRPr lang="en-US" sz="2000" dirty="0">
              <a:latin typeface="Arial" pitchFamily="84" charset="0"/>
            </a:endParaRPr>
          </a:p>
          <a:p>
            <a:pPr marL="285750" lvl="0" indent="-285750" algn="ctr">
              <a:buFont typeface="Wingdings" panose="05000000000000000000" pitchFamily="2" charset="2"/>
              <a:buChar char="v"/>
            </a:pPr>
            <a:endParaRPr lang="en-US" sz="2000" dirty="0">
              <a:latin typeface="Arial" pitchFamily="84" charset="0"/>
            </a:endParaRP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p:txBody>
      </p:sp>
      <p:sp>
        <p:nvSpPr>
          <p:cNvPr id="5" name="Footer Placeholder 4"/>
          <p:cNvSpPr>
            <a:spLocks noGrp="1"/>
          </p:cNvSpPr>
          <p:nvPr>
            <p:ph type="ftr" sz="quarter" idx="11"/>
          </p:nvPr>
        </p:nvSpPr>
        <p:spPr/>
        <p:txBody>
          <a:bodyPr/>
          <a:lstStyle/>
          <a:p>
            <a:pPr>
              <a:defRPr/>
            </a:pPr>
            <a:endParaRPr lang="en-US" dirty="0">
              <a:solidFill>
                <a:prstClr val="white"/>
              </a:solidFill>
            </a:endParaRPr>
          </a:p>
          <a:p>
            <a:pPr>
              <a:defRPr/>
            </a:pPr>
            <a:r>
              <a:rPr lang="en-US" dirty="0">
                <a:solidFill>
                  <a:prstClr val="white"/>
                </a:solidFill>
              </a:rPr>
              <a:t>Two New Publications and the Consultation with Sickle Cell and Service Users</a:t>
            </a:r>
          </a:p>
          <a:p>
            <a:pPr marL="173038"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462367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00" y="224633"/>
            <a:ext cx="8028000" cy="648072"/>
          </a:xfrm>
        </p:spPr>
        <p:txBody>
          <a:bodyPr/>
          <a:lstStyle/>
          <a:p>
            <a:pPr algn="ctr"/>
            <a:r>
              <a:rPr lang="en-GB" dirty="0"/>
              <a:t> Parents’ Handbook – What was Said </a:t>
            </a:r>
          </a:p>
        </p:txBody>
      </p:sp>
      <p:sp>
        <p:nvSpPr>
          <p:cNvPr id="3" name="Content Placeholder 2"/>
          <p:cNvSpPr>
            <a:spLocks noGrp="1"/>
          </p:cNvSpPr>
          <p:nvPr>
            <p:ph idx="1"/>
          </p:nvPr>
        </p:nvSpPr>
        <p:spPr>
          <a:xfrm>
            <a:off x="492396" y="1203801"/>
            <a:ext cx="8028000" cy="4968552"/>
          </a:xfrm>
        </p:spPr>
        <p:txBody>
          <a:bodyPr/>
          <a:lstStyle/>
          <a:p>
            <a:endParaRPr lang="en-US" b="1" dirty="0">
              <a:latin typeface="Arial" pitchFamily="84" charset="0"/>
            </a:endParaRP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p>
        </p:txBody>
      </p:sp>
      <p:sp>
        <p:nvSpPr>
          <p:cNvPr id="5" name="Footer Placeholder 4"/>
          <p:cNvSpPr>
            <a:spLocks noGrp="1"/>
          </p:cNvSpPr>
          <p:nvPr>
            <p:ph type="ftr" sz="quarter" idx="11"/>
          </p:nvPr>
        </p:nvSpPr>
        <p:spPr/>
        <p:txBody>
          <a:bodyPr/>
          <a:lstStyle/>
          <a:p>
            <a:pPr>
              <a:defRPr/>
            </a:pPr>
            <a:endParaRPr lang="en-US" dirty="0">
              <a:solidFill>
                <a:prstClr val="white"/>
              </a:solidFill>
            </a:endParaRPr>
          </a:p>
          <a:p>
            <a:pPr>
              <a:defRPr/>
            </a:pPr>
            <a:r>
              <a:rPr lang="en-US" dirty="0">
                <a:solidFill>
                  <a:prstClr val="white"/>
                </a:solidFill>
              </a:rPr>
              <a:t>Two New Publications and the Consultation with Sickle Cell and Service Users</a:t>
            </a:r>
          </a:p>
          <a:p>
            <a:pPr marL="173038"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8" name="Flowchart: Sequential Access Storage 7"/>
          <p:cNvSpPr/>
          <p:nvPr/>
        </p:nvSpPr>
        <p:spPr>
          <a:xfrm>
            <a:off x="1361748" y="1700808"/>
            <a:ext cx="6192688" cy="1368152"/>
          </a:xfrm>
          <a:prstGeom prst="flowChartMagneticTap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Arial"/>
                <a:ea typeface="+mn-ea"/>
                <a:cs typeface="+mn-cs"/>
              </a:rPr>
              <a:t>“</a:t>
            </a:r>
            <a:r>
              <a:rPr kumimoji="0" lang="en-GB" sz="1800" b="0" i="1" u="none" strike="noStrike" kern="1200" cap="none" spc="0" normalizeH="0" baseline="0" noProof="0" dirty="0">
                <a:ln>
                  <a:noFill/>
                </a:ln>
                <a:solidFill>
                  <a:prstClr val="white"/>
                </a:solidFill>
                <a:effectLst/>
                <a:uLnTx/>
                <a:uFillTx/>
                <a:latin typeface="Arial"/>
                <a:ea typeface="+mn-ea"/>
                <a:cs typeface="+mn-cs"/>
              </a:rPr>
              <a:t>I personally have learnt so much from this book. It has been like our second doctor in my house”</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Flowchart: Sequential Access Storage 8"/>
          <p:cNvSpPr/>
          <p:nvPr/>
        </p:nvSpPr>
        <p:spPr>
          <a:xfrm>
            <a:off x="1662080" y="3697205"/>
            <a:ext cx="5688632" cy="1499914"/>
          </a:xfrm>
          <a:prstGeom prst="flowChartMagneticTap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t>
            </a:r>
            <a:r>
              <a:rPr kumimoji="0" lang="en-GB" sz="1800" b="0" i="1" u="none" strike="noStrike" kern="1200" cap="none" spc="0" normalizeH="0" baseline="0" noProof="0" dirty="0">
                <a:ln>
                  <a:noFill/>
                </a:ln>
                <a:solidFill>
                  <a:prstClr val="white"/>
                </a:solidFill>
                <a:effectLst/>
                <a:uLnTx/>
                <a:uFillTx/>
                <a:latin typeface="Arial"/>
                <a:ea typeface="+mn-ea"/>
                <a:cs typeface="+mn-cs"/>
              </a:rPr>
              <a:t>The book is like the sickle cell bible, very useful”</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13824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Paediatric Standards – Updated!</a:t>
            </a:r>
          </a:p>
        </p:txBody>
      </p:sp>
      <p:sp>
        <p:nvSpPr>
          <p:cNvPr id="3" name="Text Placeholder 2"/>
          <p:cNvSpPr>
            <a:spLocks noGrp="1"/>
          </p:cNvSpPr>
          <p:nvPr>
            <p:ph type="body" idx="1"/>
          </p:nvPr>
        </p:nvSpPr>
        <p:spPr/>
        <p:txBody>
          <a:bodyPr/>
          <a:lstStyle/>
          <a:p>
            <a:pPr algn="ctr"/>
            <a:r>
              <a:rPr lang="en-GB" dirty="0"/>
              <a:t>Second Edition - 2010</a:t>
            </a:r>
          </a:p>
        </p:txBody>
      </p:sp>
      <p:sp>
        <p:nvSpPr>
          <p:cNvPr id="5" name="Text Placeholder 4"/>
          <p:cNvSpPr>
            <a:spLocks noGrp="1"/>
          </p:cNvSpPr>
          <p:nvPr>
            <p:ph type="body" sz="quarter" idx="3"/>
          </p:nvPr>
        </p:nvSpPr>
        <p:spPr/>
        <p:txBody>
          <a:bodyPr/>
          <a:lstStyle/>
          <a:p>
            <a:pPr algn="ctr"/>
            <a:r>
              <a:rPr lang="en-GB" dirty="0"/>
              <a:t>Third Edition - 2019</a:t>
            </a: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Slide Number Placeholder 7"/>
          <p:cNvSpPr>
            <a:spLocks noGrp="1"/>
          </p:cNvSpPr>
          <p:nvPr>
            <p:ph type="sldNum" sz="quarter" idx="12"/>
          </p:nvPr>
        </p:nvSpPr>
        <p:spPr/>
        <p:txBody>
          <a:bodyPr/>
          <a:lstStyle/>
          <a:p>
            <a:endParaRPr lang="en-US" dirty="0">
              <a:solidFill>
                <a:prstClr val="white"/>
              </a:solidFill>
              <a:latin typeface="Arial" pitchFamily="34" charset="0"/>
            </a:endParaRPr>
          </a:p>
          <a:p>
            <a:r>
              <a:rPr lang="en-US" dirty="0">
                <a:solidFill>
                  <a:prstClr val="white"/>
                </a:solidFill>
                <a:latin typeface="Arial" pitchFamily="34" charset="0"/>
              </a:rPr>
              <a:t>                         Two New </a:t>
            </a:r>
            <a:r>
              <a:rPr lang="en-US" dirty="0">
                <a:solidFill>
                  <a:prstClr val="white"/>
                </a:solidFill>
              </a:rPr>
              <a:t>P</a:t>
            </a:r>
            <a:r>
              <a:rPr lang="en-US" dirty="0">
                <a:solidFill>
                  <a:prstClr val="white"/>
                </a:solidFill>
                <a:latin typeface="Arial" pitchFamily="34" charset="0"/>
              </a:rPr>
              <a:t>ublications and the Consultation with Sickle Cell and Service Users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pic>
        <p:nvPicPr>
          <p:cNvPr id="9" name="Content Placeholder 9"/>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348870" y="2506100"/>
            <a:ext cx="2431473" cy="3682538"/>
          </a:xfrm>
        </p:spPr>
      </p:pic>
      <p:pic>
        <p:nvPicPr>
          <p:cNvPr id="10" name="Content Placeholder 8"/>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5281154" y="2505075"/>
            <a:ext cx="2583780" cy="3684588"/>
          </a:xfrm>
        </p:spPr>
      </p:pic>
    </p:spTree>
    <p:extLst>
      <p:ext uri="{BB962C8B-B14F-4D97-AF65-F5344CB8AC3E}">
        <p14:creationId xmlns:p14="http://schemas.microsoft.com/office/powerpoint/2010/main" val="3971588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Parents Handbook – Updated!</a:t>
            </a:r>
          </a:p>
        </p:txBody>
      </p:sp>
      <p:sp>
        <p:nvSpPr>
          <p:cNvPr id="3" name="Text Placeholder 2"/>
          <p:cNvSpPr>
            <a:spLocks noGrp="1"/>
          </p:cNvSpPr>
          <p:nvPr>
            <p:ph type="body" idx="1"/>
          </p:nvPr>
        </p:nvSpPr>
        <p:spPr/>
        <p:txBody>
          <a:bodyPr/>
          <a:lstStyle/>
          <a:p>
            <a:pPr algn="ctr"/>
            <a:r>
              <a:rPr lang="en-GB" dirty="0"/>
              <a:t>Third Edition - 2012</a:t>
            </a:r>
          </a:p>
        </p:txBody>
      </p:sp>
      <p:sp>
        <p:nvSpPr>
          <p:cNvPr id="5" name="Text Placeholder 4"/>
          <p:cNvSpPr>
            <a:spLocks noGrp="1"/>
          </p:cNvSpPr>
          <p:nvPr>
            <p:ph type="body" sz="quarter" idx="3"/>
          </p:nvPr>
        </p:nvSpPr>
        <p:spPr/>
        <p:txBody>
          <a:bodyPr/>
          <a:lstStyle/>
          <a:p>
            <a:pPr algn="ctr"/>
            <a:r>
              <a:rPr lang="en-GB" dirty="0"/>
              <a:t>Fourth Edition - 2021</a:t>
            </a: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Slide Number Placeholder 7"/>
          <p:cNvSpPr>
            <a:spLocks noGrp="1"/>
          </p:cNvSpPr>
          <p:nvPr>
            <p:ph type="sldNum" sz="quarter" idx="12"/>
          </p:nvPr>
        </p:nvSpPr>
        <p:spPr/>
        <p:txBody>
          <a:bodyPr/>
          <a:lstStyle/>
          <a:p>
            <a:r>
              <a:rPr lang="en-US" dirty="0">
                <a:solidFill>
                  <a:prstClr val="white"/>
                </a:solidFill>
                <a:latin typeface="Arial" pitchFamily="34" charset="0"/>
              </a:rPr>
              <a:t>                        Two New </a:t>
            </a:r>
            <a:r>
              <a:rPr lang="en-US" dirty="0">
                <a:solidFill>
                  <a:prstClr val="white"/>
                </a:solidFill>
              </a:rPr>
              <a:t>P</a:t>
            </a:r>
            <a:r>
              <a:rPr lang="en-US" dirty="0">
                <a:solidFill>
                  <a:prstClr val="white"/>
                </a:solidFill>
                <a:latin typeface="Arial" pitchFamily="34" charset="0"/>
              </a:rPr>
              <a:t>ublications and the Consultation with Sickle Cell and Service Users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31640" y="2522567"/>
            <a:ext cx="2741632" cy="3684588"/>
          </a:xfrm>
        </p:spPr>
      </p:pic>
      <p:pic>
        <p:nvPicPr>
          <p:cNvPr id="12" name="Content Placeholder 11"/>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274524" y="2505075"/>
            <a:ext cx="2597040" cy="3684588"/>
          </a:xfrm>
        </p:spPr>
      </p:pic>
    </p:spTree>
    <p:extLst>
      <p:ext uri="{BB962C8B-B14F-4D97-AF65-F5344CB8AC3E}">
        <p14:creationId xmlns:p14="http://schemas.microsoft.com/office/powerpoint/2010/main" val="3272107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22ACAC-55DB-495D-8250-C80BC8522DC2}"/>
              </a:ext>
            </a:extLst>
          </p:cNvPr>
          <p:cNvSpPr/>
          <p:nvPr/>
        </p:nvSpPr>
        <p:spPr>
          <a:xfrm>
            <a:off x="161764" y="5661248"/>
            <a:ext cx="8820472" cy="1515800"/>
          </a:xfrm>
          <a:prstGeom prst="rect">
            <a:avLst/>
          </a:prstGeom>
        </p:spPr>
        <p:txBody>
          <a:bodyPr wrap="square">
            <a:spAutoFit/>
          </a:bodyPr>
          <a:lstStyle/>
          <a:p>
            <a:pPr defTabSz="685800" fontAlgn="auto">
              <a:spcBef>
                <a:spcPts val="0"/>
              </a:spcBef>
              <a:spcAft>
                <a:spcPts val="0"/>
              </a:spcAft>
            </a:pPr>
            <a:endParaRPr lang="en-GB" sz="1600" dirty="0">
              <a:solidFill>
                <a:schemeClr val="bg1"/>
              </a:solidFill>
              <a:latin typeface="Calibri" panose="020F0502020204030204"/>
              <a:ea typeface="+mn-ea"/>
              <a:cs typeface="+mn-cs"/>
            </a:endParaRPr>
          </a:p>
          <a:p>
            <a:pPr defTabSz="685800" fontAlgn="auto">
              <a:spcBef>
                <a:spcPts val="0"/>
              </a:spcBef>
              <a:spcAft>
                <a:spcPts val="0"/>
              </a:spcAft>
            </a:pPr>
            <a:endParaRPr lang="en-GB" sz="1600" dirty="0">
              <a:solidFill>
                <a:schemeClr val="bg1"/>
              </a:solidFill>
              <a:latin typeface="Calibri" panose="020F0502020204030204"/>
              <a:ea typeface="+mn-ea"/>
              <a:cs typeface="+mn-cs"/>
            </a:endParaRPr>
          </a:p>
          <a:p>
            <a:pPr defTabSz="685800" fontAlgn="auto">
              <a:spcBef>
                <a:spcPts val="0"/>
              </a:spcBef>
              <a:spcAft>
                <a:spcPts val="0"/>
              </a:spcAft>
            </a:pPr>
            <a:r>
              <a:rPr lang="en-GB" sz="2000" dirty="0">
                <a:solidFill>
                  <a:schemeClr val="bg1"/>
                </a:solidFill>
                <a:latin typeface="Calibri" panose="020F0502020204030204"/>
                <a:ea typeface="+mn-ea"/>
                <a:cs typeface="+mn-cs"/>
              </a:rPr>
              <a:t>Dr Moira Dick and Professor David Rees on behalf of PHE and the Sickle Cell Society </a:t>
            </a:r>
          </a:p>
          <a:p>
            <a:pPr defTabSz="685800" fontAlgn="auto">
              <a:spcBef>
                <a:spcPts val="0"/>
              </a:spcBef>
              <a:spcAft>
                <a:spcPts val="0"/>
              </a:spcAft>
            </a:pPr>
            <a:endParaRPr lang="en-GB" sz="1350" dirty="0">
              <a:solidFill>
                <a:prstClr val="black"/>
              </a:solidFill>
              <a:latin typeface="Calibri" panose="020F0502020204030204"/>
              <a:ea typeface="+mn-ea"/>
              <a:cs typeface="+mn-cs"/>
            </a:endParaRPr>
          </a:p>
          <a:p>
            <a:pPr defTabSz="685800" fontAlgn="auto">
              <a:spcBef>
                <a:spcPts val="0"/>
              </a:spcBef>
              <a:spcAft>
                <a:spcPts val="0"/>
              </a:spcAft>
            </a:pPr>
            <a:endParaRPr lang="en-GB" sz="1350" dirty="0">
              <a:solidFill>
                <a:prstClr val="black"/>
              </a:solidFill>
              <a:latin typeface="Calibri" panose="020F0502020204030204"/>
              <a:ea typeface="+mn-ea"/>
              <a:cs typeface="+mn-cs"/>
            </a:endParaRPr>
          </a:p>
          <a:p>
            <a:pPr defTabSz="685800" fontAlgn="auto">
              <a:spcBef>
                <a:spcPts val="0"/>
              </a:spcBef>
              <a:spcAft>
                <a:spcPts val="0"/>
              </a:spcAft>
            </a:pPr>
            <a:endParaRPr lang="en-GB" sz="1350" dirty="0">
              <a:solidFill>
                <a:prstClr val="black"/>
              </a:solidFill>
              <a:latin typeface="Calibri" panose="020F0502020204030204"/>
              <a:ea typeface="+mn-ea"/>
              <a:cs typeface="+mn-cs"/>
            </a:endParaRPr>
          </a:p>
        </p:txBody>
      </p:sp>
      <p:sp>
        <p:nvSpPr>
          <p:cNvPr id="8" name="Title 1">
            <a:extLst>
              <a:ext uri="{FF2B5EF4-FFF2-40B4-BE49-F238E27FC236}">
                <a16:creationId xmlns:a16="http://schemas.microsoft.com/office/drawing/2014/main" id="{B1F3299F-B943-4884-BF5E-DC0E89138F7D}"/>
              </a:ext>
            </a:extLst>
          </p:cNvPr>
          <p:cNvSpPr>
            <a:spLocks noGrp="1"/>
          </p:cNvSpPr>
          <p:nvPr>
            <p:ph type="ctrTitle"/>
          </p:nvPr>
        </p:nvSpPr>
        <p:spPr>
          <a:xfrm>
            <a:off x="558000" y="2492896"/>
            <a:ext cx="7633648" cy="1724503"/>
          </a:xfrm>
        </p:spPr>
        <p:txBody>
          <a:bodyPr/>
          <a:lstStyle/>
          <a:p>
            <a:r>
              <a:rPr lang="en-GB" dirty="0"/>
              <a:t>Sickle Cell Disease in Childhood: Standards and Recommendations for Clinical Care. </a:t>
            </a:r>
          </a:p>
        </p:txBody>
      </p:sp>
    </p:spTree>
    <p:extLst>
      <p:ext uri="{BB962C8B-B14F-4D97-AF65-F5344CB8AC3E}">
        <p14:creationId xmlns:p14="http://schemas.microsoft.com/office/powerpoint/2010/main" val="1850858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69A1-BDDA-44F3-8554-2DDD4D50D669}"/>
              </a:ext>
            </a:extLst>
          </p:cNvPr>
          <p:cNvSpPr>
            <a:spLocks noGrp="1"/>
          </p:cNvSpPr>
          <p:nvPr>
            <p:ph type="title"/>
          </p:nvPr>
        </p:nvSpPr>
        <p:spPr/>
        <p:txBody>
          <a:bodyPr/>
          <a:lstStyle/>
          <a:p>
            <a:r>
              <a:rPr lang="en-GB" dirty="0" err="1">
                <a:hlinkClick r:id="rId2"/>
              </a:rPr>
              <a:t>httpstandards</a:t>
            </a:r>
            <a:r>
              <a:rPr lang="en-GB" dirty="0">
                <a:hlinkClick r:id="rId2"/>
              </a:rPr>
              <a:t>/</a:t>
            </a:r>
            <a:endParaRPr lang="en-GB" dirty="0"/>
          </a:p>
        </p:txBody>
      </p:sp>
      <p:pic>
        <p:nvPicPr>
          <p:cNvPr id="7" name="Content Placeholder 6">
            <a:extLst>
              <a:ext uri="{FF2B5EF4-FFF2-40B4-BE49-F238E27FC236}">
                <a16:creationId xmlns:a16="http://schemas.microsoft.com/office/drawing/2014/main" id="{7AB10150-55EC-46B5-87C8-29D339A06015}"/>
              </a:ext>
            </a:extLst>
          </p:cNvPr>
          <p:cNvPicPr>
            <a:picLocks noGrp="1" noChangeAspect="1"/>
          </p:cNvPicPr>
          <p:nvPr>
            <p:ph idx="1"/>
          </p:nvPr>
        </p:nvPicPr>
        <p:blipFill>
          <a:blip r:embed="rId3"/>
          <a:stretch>
            <a:fillRect/>
          </a:stretch>
        </p:blipFill>
        <p:spPr>
          <a:xfrm>
            <a:off x="427512" y="864828"/>
            <a:ext cx="3705101" cy="4880759"/>
          </a:xfrm>
          <a:prstGeom prst="rect">
            <a:avLst/>
          </a:prstGeom>
        </p:spPr>
      </p:pic>
      <p:sp>
        <p:nvSpPr>
          <p:cNvPr id="8" name="Rectangle 7">
            <a:extLst>
              <a:ext uri="{FF2B5EF4-FFF2-40B4-BE49-F238E27FC236}">
                <a16:creationId xmlns:a16="http://schemas.microsoft.com/office/drawing/2014/main" id="{3CA4B1B4-60B7-4878-8F53-91DFC92CCABB}"/>
              </a:ext>
            </a:extLst>
          </p:cNvPr>
          <p:cNvSpPr/>
          <p:nvPr/>
        </p:nvSpPr>
        <p:spPr>
          <a:xfrm>
            <a:off x="4132612" y="3290501"/>
            <a:ext cx="4880759" cy="1754326"/>
          </a:xfrm>
          <a:prstGeom prst="rect">
            <a:avLst/>
          </a:prstGeom>
        </p:spPr>
        <p:txBody>
          <a:bodyPr wrap="square">
            <a:spAutoFit/>
          </a:bodyPr>
          <a:lstStyle/>
          <a:p>
            <a:pPr defTabSz="685800" fontAlgn="auto">
              <a:spcBef>
                <a:spcPts val="0"/>
              </a:spcBef>
              <a:spcAft>
                <a:spcPts val="0"/>
              </a:spcAft>
            </a:pPr>
            <a:r>
              <a:rPr lang="en-GB" sz="1350" dirty="0">
                <a:solidFill>
                  <a:prstClr val="black"/>
                </a:solidFill>
                <a:latin typeface="Calibri" panose="020F0502020204030204"/>
                <a:ea typeface="+mn-ea"/>
                <a:cs typeface="+mn-cs"/>
                <a:hlinkClick r:id="rId2"/>
              </a:rPr>
              <a:t>https://www.sicklecellsociety.org/paediatricstandards/</a:t>
            </a:r>
            <a:endParaRPr lang="en-GB" sz="1350" dirty="0">
              <a:solidFill>
                <a:prstClr val="black"/>
              </a:solidFill>
              <a:latin typeface="Calibri" panose="020F0502020204030204"/>
              <a:ea typeface="+mn-ea"/>
              <a:cs typeface="+mn-cs"/>
            </a:endParaRPr>
          </a:p>
          <a:p>
            <a:pPr defTabSz="685800" fontAlgn="auto">
              <a:spcBef>
                <a:spcPts val="0"/>
              </a:spcBef>
              <a:spcAft>
                <a:spcPts val="0"/>
              </a:spcAft>
            </a:pPr>
            <a:endParaRPr lang="en-GB" sz="1350" dirty="0">
              <a:solidFill>
                <a:prstClr val="black"/>
              </a:solidFill>
              <a:latin typeface="Calibri" panose="020F0502020204030204"/>
              <a:ea typeface="+mn-ea"/>
              <a:cs typeface="+mn-cs"/>
            </a:endParaRPr>
          </a:p>
          <a:p>
            <a:pPr defTabSz="685800" fontAlgn="auto">
              <a:spcBef>
                <a:spcPts val="0"/>
              </a:spcBef>
              <a:spcAft>
                <a:spcPts val="0"/>
              </a:spcAft>
            </a:pPr>
            <a:endParaRPr lang="en-GB" sz="1350" dirty="0">
              <a:solidFill>
                <a:prstClr val="black"/>
              </a:solidFill>
              <a:latin typeface="Calibri" panose="020F0502020204030204"/>
              <a:ea typeface="+mn-ea"/>
              <a:cs typeface="+mn-cs"/>
            </a:endParaRPr>
          </a:p>
          <a:p>
            <a:pPr defTabSz="685800" fontAlgn="auto">
              <a:spcBef>
                <a:spcPts val="0"/>
              </a:spcBef>
              <a:spcAft>
                <a:spcPts val="0"/>
              </a:spcAft>
            </a:pPr>
            <a:r>
              <a:rPr lang="en-GB" sz="1350" dirty="0">
                <a:solidFill>
                  <a:prstClr val="black"/>
                </a:solidFill>
                <a:latin typeface="Calibri" panose="020F0502020204030204"/>
                <a:ea typeface="+mn-ea"/>
                <a:cs typeface="+mn-cs"/>
              </a:rPr>
              <a:t>Dr Moira Dick and Professor David Rees on behalf of PHE and the Sickle Cell Society </a:t>
            </a:r>
          </a:p>
          <a:p>
            <a:pPr defTabSz="685800" fontAlgn="auto">
              <a:spcBef>
                <a:spcPts val="0"/>
              </a:spcBef>
              <a:spcAft>
                <a:spcPts val="0"/>
              </a:spcAft>
            </a:pPr>
            <a:endParaRPr lang="en-GB" sz="1350" dirty="0">
              <a:solidFill>
                <a:prstClr val="black"/>
              </a:solidFill>
              <a:latin typeface="Calibri" panose="020F0502020204030204"/>
              <a:ea typeface="+mn-ea"/>
              <a:cs typeface="+mn-cs"/>
            </a:endParaRPr>
          </a:p>
          <a:p>
            <a:pPr defTabSz="685800" fontAlgn="auto">
              <a:spcBef>
                <a:spcPts val="0"/>
              </a:spcBef>
              <a:spcAft>
                <a:spcPts val="0"/>
              </a:spcAft>
            </a:pPr>
            <a:endParaRPr lang="en-GB" sz="1350" dirty="0">
              <a:solidFill>
                <a:prstClr val="black"/>
              </a:solidFill>
              <a:latin typeface="Calibri" panose="020F0502020204030204"/>
              <a:ea typeface="+mn-ea"/>
              <a:cs typeface="+mn-cs"/>
            </a:endParaRPr>
          </a:p>
          <a:p>
            <a:pPr defTabSz="685800" fontAlgn="auto">
              <a:spcBef>
                <a:spcPts val="0"/>
              </a:spcBef>
              <a:spcAft>
                <a:spcPts val="0"/>
              </a:spcAft>
            </a:pPr>
            <a:endParaRPr lang="en-GB"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34504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7706-14B3-4FB9-8436-5E8798F43DA6}"/>
              </a:ext>
            </a:extLst>
          </p:cNvPr>
          <p:cNvSpPr>
            <a:spLocks noGrp="1"/>
          </p:cNvSpPr>
          <p:nvPr>
            <p:ph type="title"/>
          </p:nvPr>
        </p:nvSpPr>
        <p:spPr/>
        <p:txBody>
          <a:bodyPr/>
          <a:lstStyle/>
          <a:p>
            <a:r>
              <a:rPr lang="en-GB" dirty="0"/>
              <a:t>Sickle cell disease as it was then</a:t>
            </a:r>
          </a:p>
        </p:txBody>
      </p:sp>
      <p:sp>
        <p:nvSpPr>
          <p:cNvPr id="3" name="Content Placeholder 2">
            <a:extLst>
              <a:ext uri="{FF2B5EF4-FFF2-40B4-BE49-F238E27FC236}">
                <a16:creationId xmlns:a16="http://schemas.microsoft.com/office/drawing/2014/main" id="{DB86A982-6767-4ACE-9D64-1AEB8CDF0EBA}"/>
              </a:ext>
            </a:extLst>
          </p:cNvPr>
          <p:cNvSpPr>
            <a:spLocks noGrp="1"/>
          </p:cNvSpPr>
          <p:nvPr>
            <p:ph idx="1"/>
          </p:nvPr>
        </p:nvSpPr>
        <p:spPr>
          <a:xfrm>
            <a:off x="2787733" y="2226469"/>
            <a:ext cx="5888723" cy="3263504"/>
          </a:xfrm>
        </p:spPr>
        <p:txBody>
          <a:bodyPr>
            <a:normAutofit fontScale="92500" lnSpcReduction="20000"/>
          </a:bodyPr>
          <a:lstStyle/>
          <a:p>
            <a:pPr marL="285750" indent="-285750">
              <a:buFont typeface="Arial" panose="020B0604020202020204" pitchFamily="34" charset="0"/>
              <a:buChar char="•"/>
            </a:pPr>
            <a:r>
              <a:rPr lang="en-GB" dirty="0"/>
              <a:t>a rare childhood disease in 1970s- 90s</a:t>
            </a:r>
          </a:p>
          <a:p>
            <a:pPr marL="285750" indent="-285750">
              <a:buFont typeface="Arial" panose="020B0604020202020204" pitchFamily="34" charset="0"/>
              <a:buChar char="•"/>
            </a:pPr>
            <a:r>
              <a:rPr lang="en-GB" dirty="0"/>
              <a:t>considered an acute hospital issue</a:t>
            </a:r>
          </a:p>
          <a:p>
            <a:pPr marL="285750" indent="-285750">
              <a:buFont typeface="Arial" panose="020B0604020202020204" pitchFamily="34" charset="0"/>
              <a:buChar char="•"/>
            </a:pPr>
            <a:r>
              <a:rPr lang="en-GB" dirty="0"/>
              <a:t>childhood mortality 10% due to infection, stroke, acute splenic sequestration, worsening anaemia, acute chest syndrome </a:t>
            </a:r>
          </a:p>
          <a:p>
            <a:pPr marL="285750" indent="-285750">
              <a:buFont typeface="Arial" panose="020B0604020202020204" pitchFamily="34" charset="0"/>
              <a:buChar char="•"/>
            </a:pPr>
            <a:r>
              <a:rPr lang="en-GB" dirty="0"/>
              <a:t>approximately 2000 adults and children in the UK with main populations in London and Birmingham (survey 1979) </a:t>
            </a:r>
            <a:r>
              <a:rPr lang="en-GB" sz="1050" dirty="0"/>
              <a:t>Davis LR et al BMJ 1981 282 </a:t>
            </a:r>
          </a:p>
          <a:p>
            <a:pPr marL="285750" indent="-285750">
              <a:buFont typeface="Arial" panose="020B0604020202020204" pitchFamily="34" charset="0"/>
              <a:buChar char="•"/>
            </a:pPr>
            <a:r>
              <a:rPr lang="en-GB" dirty="0"/>
              <a:t>antenatal and </a:t>
            </a:r>
            <a:r>
              <a:rPr lang="en-GB" dirty="0" err="1"/>
              <a:t>newborn</a:t>
            </a:r>
            <a:r>
              <a:rPr lang="en-GB" dirty="0"/>
              <a:t> screening was  inconsistent across country</a:t>
            </a:r>
          </a:p>
          <a:p>
            <a:pPr marL="342900" indent="-342900">
              <a:buFont typeface="Arial" panose="020B0604020202020204" pitchFamily="34" charset="0"/>
              <a:buChar char="•"/>
            </a:pPr>
            <a:r>
              <a:rPr lang="en-GB" sz="1950" dirty="0"/>
              <a:t>Infants not always followed up after screening </a:t>
            </a:r>
            <a:r>
              <a:rPr lang="en-GB" sz="1050" dirty="0"/>
              <a:t>Assessment of care of children with sickle cell disease: implications for neonatal screening programmes. </a:t>
            </a:r>
            <a:r>
              <a:rPr lang="en-GB" sz="1050" u="sng" dirty="0">
                <a:hlinkClick r:id="rId2"/>
              </a:rPr>
              <a:t>R I Milne</a:t>
            </a:r>
            <a:r>
              <a:rPr lang="en-GB" sz="1050" u="sng" dirty="0"/>
              <a:t> BMJ 1990 300</a:t>
            </a:r>
            <a:endParaRPr lang="en-GB" sz="1050" dirty="0"/>
          </a:p>
        </p:txBody>
      </p:sp>
      <p:pic>
        <p:nvPicPr>
          <p:cNvPr id="4098" name="Picture 2" descr="Streptococcus pneumoniae under microscope: microscopy of Gram-positive  cocci, morphology and microscopic appearance of Streptococcus pneumoniae, Streptococcus  pneumoniae gram stain and colony morphology on agar, clinical significance.">
            <a:extLst>
              <a:ext uri="{FF2B5EF4-FFF2-40B4-BE49-F238E27FC236}">
                <a16:creationId xmlns:a16="http://schemas.microsoft.com/office/drawing/2014/main" id="{4A0FBDBC-9056-4DEC-AAED-971E97911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1" y="2125266"/>
            <a:ext cx="2413660" cy="312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34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DAD8-986F-4434-898C-717D25D3C15B}"/>
              </a:ext>
            </a:extLst>
          </p:cNvPr>
          <p:cNvSpPr>
            <a:spLocks noGrp="1"/>
          </p:cNvSpPr>
          <p:nvPr>
            <p:ph type="title"/>
          </p:nvPr>
        </p:nvSpPr>
        <p:spPr/>
        <p:txBody>
          <a:bodyPr>
            <a:normAutofit fontScale="90000"/>
          </a:bodyPr>
          <a:lstStyle/>
          <a:p>
            <a:r>
              <a:rPr lang="en-GB" sz="3000" dirty="0"/>
              <a:t>Implications due to lack of </a:t>
            </a:r>
            <a:r>
              <a:rPr lang="en-GB" sz="3000" dirty="0" err="1"/>
              <a:t>newborn</a:t>
            </a:r>
            <a:r>
              <a:rPr lang="en-GB" sz="3000" dirty="0"/>
              <a:t> screening and quality of follow up</a:t>
            </a:r>
          </a:p>
        </p:txBody>
      </p:sp>
      <p:sp>
        <p:nvSpPr>
          <p:cNvPr id="3" name="Content Placeholder 2">
            <a:extLst>
              <a:ext uri="{FF2B5EF4-FFF2-40B4-BE49-F238E27FC236}">
                <a16:creationId xmlns:a16="http://schemas.microsoft.com/office/drawing/2014/main" id="{6D8BD06D-0E56-49C4-91A9-B61B6BC9894A}"/>
              </a:ext>
            </a:extLst>
          </p:cNvPr>
          <p:cNvSpPr>
            <a:spLocks noGrp="1"/>
          </p:cNvSpPr>
          <p:nvPr>
            <p:ph idx="1"/>
          </p:nvPr>
        </p:nvSpPr>
        <p:spPr/>
        <p:txBody>
          <a:bodyPr>
            <a:normAutofit/>
          </a:bodyPr>
          <a:lstStyle/>
          <a:p>
            <a:pPr marL="285750" indent="-285750">
              <a:buFont typeface="Arial" panose="020B0604020202020204" pitchFamily="34" charset="0"/>
              <a:buChar char="•"/>
            </a:pPr>
            <a:r>
              <a:rPr lang="en-GB" dirty="0"/>
              <a:t>infant deaths from pneumococcal sepsis or acute splenic sequestration occurred before diagnosis made</a:t>
            </a:r>
          </a:p>
          <a:p>
            <a:pPr marL="285750" indent="-285750">
              <a:buFont typeface="Arial" panose="020B0604020202020204" pitchFamily="34" charset="0"/>
              <a:buChar char="•"/>
            </a:pPr>
            <a:r>
              <a:rPr lang="en-GB" dirty="0"/>
              <a:t>understanding of cerebral vasculopathy limited as no MRI/TCD </a:t>
            </a:r>
          </a:p>
          <a:p>
            <a:pPr marL="285750" indent="-285750">
              <a:buFont typeface="Arial" panose="020B0604020202020204" pitchFamily="34" charset="0"/>
              <a:buChar char="•"/>
            </a:pPr>
            <a:r>
              <a:rPr lang="en-GB" dirty="0"/>
              <a:t>most paediatricians had little or no training or experience  in sickle cell disease</a:t>
            </a:r>
          </a:p>
          <a:p>
            <a:pPr marL="285750" indent="-285750">
              <a:buFont typeface="Arial" panose="020B0604020202020204" pitchFamily="34" charset="0"/>
              <a:buChar char="•"/>
            </a:pPr>
            <a:r>
              <a:rPr lang="en-GB" dirty="0"/>
              <a:t>was it a paediatric or a haematological condition?</a:t>
            </a:r>
          </a:p>
          <a:p>
            <a:pPr marL="285750" indent="-285750">
              <a:buFont typeface="Arial" panose="020B0604020202020204" pitchFamily="34" charset="0"/>
              <a:buChar char="•"/>
            </a:pPr>
            <a:r>
              <a:rPr lang="en-GB" dirty="0"/>
              <a:t>resources and services varied enormously across the country </a:t>
            </a:r>
          </a:p>
          <a:p>
            <a:pPr marL="285750" indent="-285750">
              <a:buFont typeface="Arial" panose="020B0604020202020204" pitchFamily="34" charset="0"/>
              <a:buChar char="•"/>
            </a:pPr>
            <a:r>
              <a:rPr lang="en-GB" dirty="0"/>
              <a:t>widespread experience of stigma </a:t>
            </a:r>
          </a:p>
          <a:p>
            <a:pPr marL="285750" indent="-285750">
              <a:buFont typeface="Arial" panose="020B0604020202020204" pitchFamily="34" charset="0"/>
              <a:buChar char="•"/>
            </a:pPr>
            <a:r>
              <a:rPr lang="en-GB" dirty="0"/>
              <a:t>racist attitudes prevalent </a:t>
            </a:r>
          </a:p>
          <a:p>
            <a:pPr marL="0" indent="0"/>
            <a:endParaRPr lang="en-GB" sz="1200" dirty="0"/>
          </a:p>
          <a:p>
            <a:pPr marL="0" indent="0"/>
            <a:r>
              <a:rPr lang="en-GB" sz="1200" dirty="0"/>
              <a:t>MRI magnetic resonance imaging</a:t>
            </a:r>
          </a:p>
          <a:p>
            <a:pPr marL="0" indent="0"/>
            <a:r>
              <a:rPr lang="en-GB" sz="1200" dirty="0"/>
              <a:t>TCD transcranial Doppler scanning </a:t>
            </a:r>
          </a:p>
          <a:p>
            <a:pPr marL="0" indent="0"/>
            <a:endParaRPr lang="en-GB" dirty="0"/>
          </a:p>
          <a:p>
            <a:endParaRPr lang="en-GB" dirty="0"/>
          </a:p>
        </p:txBody>
      </p:sp>
    </p:spTree>
    <p:extLst>
      <p:ext uri="{BB962C8B-B14F-4D97-AF65-F5344CB8AC3E}">
        <p14:creationId xmlns:p14="http://schemas.microsoft.com/office/powerpoint/2010/main" val="1979553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4258-3086-41FC-9A78-4B86C3617303}"/>
              </a:ext>
            </a:extLst>
          </p:cNvPr>
          <p:cNvSpPr>
            <a:spLocks noGrp="1"/>
          </p:cNvSpPr>
          <p:nvPr>
            <p:ph type="title"/>
          </p:nvPr>
        </p:nvSpPr>
        <p:spPr/>
        <p:txBody>
          <a:bodyPr/>
          <a:lstStyle/>
          <a:p>
            <a:r>
              <a:rPr lang="en-GB" dirty="0"/>
              <a:t>First edition paediatric standards 2005</a:t>
            </a:r>
          </a:p>
        </p:txBody>
      </p:sp>
      <p:sp>
        <p:nvSpPr>
          <p:cNvPr id="3" name="Content Placeholder 2">
            <a:extLst>
              <a:ext uri="{FF2B5EF4-FFF2-40B4-BE49-F238E27FC236}">
                <a16:creationId xmlns:a16="http://schemas.microsoft.com/office/drawing/2014/main" id="{B94BBFDD-49A6-4324-AC3D-E101BE8A325D}"/>
              </a:ext>
            </a:extLst>
          </p:cNvPr>
          <p:cNvSpPr>
            <a:spLocks noGrp="1"/>
          </p:cNvSpPr>
          <p:nvPr>
            <p:ph idx="1"/>
          </p:nvPr>
        </p:nvSpPr>
        <p:spPr>
          <a:xfrm>
            <a:off x="628650" y="2226469"/>
            <a:ext cx="4643994" cy="3263504"/>
          </a:xfrm>
        </p:spPr>
        <p:txBody>
          <a:bodyPr>
            <a:normAutofit fontScale="77500" lnSpcReduction="20000"/>
          </a:bodyPr>
          <a:lstStyle/>
          <a:p>
            <a:pPr marL="285750" indent="-285750">
              <a:buFont typeface="Arial" panose="020B0604020202020204" pitchFamily="34" charset="0"/>
              <a:buChar char="•"/>
            </a:pPr>
            <a:r>
              <a:rPr lang="en-GB" dirty="0"/>
              <a:t>developed in 2005 on behalf of BSH  to support roll out of universal </a:t>
            </a:r>
            <a:r>
              <a:rPr lang="en-GB" dirty="0" err="1"/>
              <a:t>newborn</a:t>
            </a:r>
            <a:r>
              <a:rPr lang="en-GB" dirty="0"/>
              <a:t> screening and aimed at those clinicians working in areas of low prevalence</a:t>
            </a:r>
          </a:p>
          <a:p>
            <a:pPr marL="285750" indent="-285750">
              <a:buFont typeface="Arial" panose="020B0604020202020204" pitchFamily="34" charset="0"/>
              <a:buChar char="•"/>
            </a:pPr>
            <a:r>
              <a:rPr lang="en-GB" dirty="0"/>
              <a:t>dealt with organisation of care as much as clinical recommendations</a:t>
            </a:r>
          </a:p>
          <a:p>
            <a:pPr marL="285750" indent="-285750">
              <a:buFont typeface="Arial" panose="020B0604020202020204" pitchFamily="34" charset="0"/>
              <a:buChar char="•"/>
            </a:pPr>
            <a:r>
              <a:rPr lang="en-GB" dirty="0"/>
              <a:t>audit standards were included – timeliness into care  and prescription of penicillin, timeliness of Pneumovax,  follow up and failsafe arrangements, coverage of TCDs </a:t>
            </a:r>
          </a:p>
          <a:p>
            <a:pPr marL="285750" indent="-285750">
              <a:buFont typeface="Arial" panose="020B0604020202020204" pitchFamily="34" charset="0"/>
              <a:buChar char="•"/>
            </a:pPr>
            <a:r>
              <a:rPr lang="en-GB" dirty="0"/>
              <a:t>evidence only in four areas-  penicillin prophylaxis, TCD screening , hydroxyurea and incentive spirometry  </a:t>
            </a:r>
          </a:p>
          <a:p>
            <a:pPr marL="285750" indent="-285750">
              <a:buFont typeface="Arial" panose="020B0604020202020204" pitchFamily="34" charset="0"/>
              <a:buChar char="•"/>
            </a:pPr>
            <a:r>
              <a:rPr lang="en-GB" dirty="0"/>
              <a:t>mainly based on good practice from UK and USA </a:t>
            </a:r>
          </a:p>
          <a:p>
            <a:pPr marL="0" indent="0"/>
            <a:endParaRPr lang="en-GB" sz="1275" dirty="0"/>
          </a:p>
          <a:p>
            <a:pPr marL="0" indent="0"/>
            <a:endParaRPr lang="en-GB" sz="1275" dirty="0"/>
          </a:p>
          <a:p>
            <a:pPr marL="0" indent="0"/>
            <a:r>
              <a:rPr lang="en-GB" sz="1275" dirty="0"/>
              <a:t>BSH : British Society of Haematology</a:t>
            </a:r>
          </a:p>
          <a:p>
            <a:endParaRPr lang="en-GB" dirty="0"/>
          </a:p>
          <a:p>
            <a:endParaRPr lang="en-GB" dirty="0"/>
          </a:p>
          <a:p>
            <a:endParaRPr lang="en-GB" dirty="0"/>
          </a:p>
        </p:txBody>
      </p:sp>
      <p:pic>
        <p:nvPicPr>
          <p:cNvPr id="2050" name="Picture 2" descr="Newborn screening - Wikipedia">
            <a:extLst>
              <a:ext uri="{FF2B5EF4-FFF2-40B4-BE49-F238E27FC236}">
                <a16:creationId xmlns:a16="http://schemas.microsoft.com/office/drawing/2014/main" id="{654CC9C1-147C-474F-BBCF-93CFE61C942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80112" y="2240524"/>
            <a:ext cx="2752849" cy="235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51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028000" cy="648072"/>
          </a:xfrm>
        </p:spPr>
        <p:txBody>
          <a:bodyPr/>
          <a:lstStyle/>
          <a:p>
            <a:r>
              <a:rPr lang="en-GB" b="1" dirty="0"/>
              <a:t>Aim &amp; Objectives</a:t>
            </a:r>
          </a:p>
        </p:txBody>
      </p:sp>
      <p:sp>
        <p:nvSpPr>
          <p:cNvPr id="3" name="Content Placeholder 2"/>
          <p:cNvSpPr>
            <a:spLocks noGrp="1"/>
          </p:cNvSpPr>
          <p:nvPr>
            <p:ph idx="1"/>
          </p:nvPr>
        </p:nvSpPr>
        <p:spPr>
          <a:xfrm>
            <a:off x="467544" y="1556792"/>
            <a:ext cx="8028000" cy="3875583"/>
          </a:xfrm>
        </p:spPr>
        <p:txBody>
          <a:bodyPr/>
          <a:lstStyle/>
          <a:p>
            <a:endParaRPr lang="en-GB" dirty="0">
              <a:cs typeface="Arial" panose="020B0604020202020204" pitchFamily="34" charset="0"/>
            </a:endParaRPr>
          </a:p>
          <a:p>
            <a:pPr lvl="0"/>
            <a:r>
              <a:rPr lang="en-GB" dirty="0">
                <a:cs typeface="Arial" panose="020B0604020202020204" pitchFamily="34" charset="0"/>
              </a:rPr>
              <a:t>The aim of the competency is to update and provide practice guidance for those involved in providing genetic counselling services for those with and at-risk of sickle cell &amp; thalassaemia. Practitioners include specialist nurses, antenatal &amp; newborn screening coordinators / midwives, genetic counsellors and other relevant health and allied care professionals involved in providing the specialist counselling service </a:t>
            </a:r>
          </a:p>
          <a:p>
            <a:pPr lvl="0"/>
            <a:endParaRPr lang="en-GB" dirty="0">
              <a:cs typeface="Arial" panose="020B0604020202020204" pitchFamily="34" charset="0"/>
            </a:endParaRPr>
          </a:p>
          <a:p>
            <a:r>
              <a:rPr lang="en-GB" dirty="0">
                <a:cs typeface="Arial" panose="020B0604020202020204" pitchFamily="34" charset="0"/>
              </a:rPr>
              <a:t>Promote development of skills, knowledge and competence in order to meet the needs of the client group and enable formalised assessment of individuals. </a:t>
            </a:r>
          </a:p>
          <a:p>
            <a:endParaRPr lang="en-GB" dirty="0">
              <a:cs typeface="Arial" panose="020B0604020202020204" pitchFamily="34" charset="0"/>
            </a:endParaRPr>
          </a:p>
          <a:p>
            <a:r>
              <a:rPr lang="en-GB" dirty="0">
                <a:cs typeface="Arial" panose="020B0604020202020204" pitchFamily="34" charset="0"/>
              </a:rPr>
              <a:t>And, enhance the practitioner’s ability to meet the requirements of their professional code e.g. NMC</a:t>
            </a:r>
          </a:p>
          <a:p>
            <a:pPr lvl="0"/>
            <a:endParaRPr lang="en-GB" dirty="0">
              <a:cs typeface="Arial" panose="020B0604020202020204" pitchFamily="34" charset="0"/>
            </a:endParaRPr>
          </a:p>
          <a:p>
            <a:pPr lvl="0"/>
            <a:endParaRPr lang="en-GB" dirty="0">
              <a:cs typeface="Arial" panose="020B0604020202020204" pitchFamily="34" charset="0"/>
            </a:endParaRPr>
          </a:p>
          <a:p>
            <a:pPr lvl="0"/>
            <a:endParaRPr lang="en-GB" dirty="0">
              <a:cs typeface="Arial" panose="020B0604020202020204" pitchFamily="34" charset="0"/>
            </a:endParaRPr>
          </a:p>
          <a:p>
            <a:pPr lvl="0"/>
            <a:r>
              <a:rPr lang="en-GB" dirty="0">
                <a:cs typeface="Arial" panose="020B0604020202020204" pitchFamily="34" charset="0"/>
              </a:rPr>
              <a:t>  </a:t>
            </a: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 </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Counselling, Knowledge &amp; Skills Guidelines - Background &amp; introduction to the new Guidelines </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a:p>
            <a:pPr marL="173038"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1176471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940D3-9A68-4591-8E68-1989AA260CAE}"/>
              </a:ext>
            </a:extLst>
          </p:cNvPr>
          <p:cNvSpPr>
            <a:spLocks noGrp="1"/>
          </p:cNvSpPr>
          <p:nvPr>
            <p:ph type="title"/>
          </p:nvPr>
        </p:nvSpPr>
        <p:spPr/>
        <p:txBody>
          <a:bodyPr>
            <a:normAutofit fontScale="90000"/>
          </a:bodyPr>
          <a:lstStyle/>
          <a:p>
            <a:r>
              <a:rPr lang="en-GB" dirty="0"/>
              <a:t>2</a:t>
            </a:r>
            <a:r>
              <a:rPr lang="en-GB" baseline="30000" dirty="0"/>
              <a:t>nd</a:t>
            </a:r>
            <a:r>
              <a:rPr lang="en-GB" dirty="0"/>
              <a:t> edition 2010</a:t>
            </a:r>
            <a:br>
              <a:rPr lang="en-GB" dirty="0"/>
            </a:br>
            <a:r>
              <a:rPr lang="en-GB" sz="2700" dirty="0"/>
              <a:t>Sickle cell disease in childhood Standards and Guidelines for clinical care </a:t>
            </a:r>
          </a:p>
        </p:txBody>
      </p:sp>
      <p:sp>
        <p:nvSpPr>
          <p:cNvPr id="3" name="Content Placeholder 2">
            <a:extLst>
              <a:ext uri="{FF2B5EF4-FFF2-40B4-BE49-F238E27FC236}">
                <a16:creationId xmlns:a16="http://schemas.microsoft.com/office/drawing/2014/main" id="{5AB7B047-F472-4CF2-AFA5-AE0883E47C69}"/>
              </a:ext>
            </a:extLst>
          </p:cNvPr>
          <p:cNvSpPr>
            <a:spLocks noGrp="1"/>
          </p:cNvSpPr>
          <p:nvPr>
            <p:ph idx="1"/>
          </p:nvPr>
        </p:nvSpPr>
        <p:spPr>
          <a:xfrm>
            <a:off x="628650" y="2745427"/>
            <a:ext cx="3456463" cy="2744546"/>
          </a:xfrm>
        </p:spPr>
        <p:txBody>
          <a:bodyPr>
            <a:normAutofit/>
          </a:bodyPr>
          <a:lstStyle/>
          <a:p>
            <a:pPr marL="285750" indent="-285750">
              <a:buFont typeface="Arial" panose="020B0604020202020204" pitchFamily="34" charset="0"/>
              <a:buChar char="•"/>
            </a:pPr>
            <a:r>
              <a:rPr lang="en-GB" dirty="0"/>
              <a:t>added a standard on data collection and National Haemoglobin Registry (NHR)</a:t>
            </a:r>
            <a:br>
              <a:rPr lang="en-GB" dirty="0"/>
            </a:br>
            <a:endParaRPr lang="en-GB" dirty="0"/>
          </a:p>
          <a:p>
            <a:pPr marL="285750" indent="-285750">
              <a:buFont typeface="Arial" panose="020B0604020202020204" pitchFamily="34" charset="0"/>
              <a:buChar char="•"/>
            </a:pPr>
            <a:r>
              <a:rPr lang="en-GB" dirty="0"/>
              <a:t>included clinical peer review quality requirements  and specialist services definitions                                                                                                                                                                                                                                                                                                                                                                                                                                                                                                                                                                                                                                                                                                                                                                                                                                                                                                                                          </a:t>
            </a:r>
          </a:p>
        </p:txBody>
      </p:sp>
      <p:pic>
        <p:nvPicPr>
          <p:cNvPr id="1028" name="Picture 4" descr="Sickle Cell Disease in Childhood">
            <a:extLst>
              <a:ext uri="{FF2B5EF4-FFF2-40B4-BE49-F238E27FC236}">
                <a16:creationId xmlns:a16="http://schemas.microsoft.com/office/drawing/2014/main" id="{2B2FB335-D870-4AB4-B187-A1D89F560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026" y="2041814"/>
            <a:ext cx="2404754" cy="338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952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C8A7-487B-4EF9-A033-27DF96DC99E7}"/>
              </a:ext>
            </a:extLst>
          </p:cNvPr>
          <p:cNvSpPr>
            <a:spLocks noGrp="1"/>
          </p:cNvSpPr>
          <p:nvPr>
            <p:ph type="title"/>
          </p:nvPr>
        </p:nvSpPr>
        <p:spPr/>
        <p:txBody>
          <a:bodyPr>
            <a:noAutofit/>
          </a:bodyPr>
          <a:lstStyle/>
          <a:p>
            <a:r>
              <a:rPr lang="en-GB" sz="2700" dirty="0"/>
              <a:t>Latest edition 2019</a:t>
            </a:r>
            <a:br>
              <a:rPr lang="en-GB" sz="2700" dirty="0"/>
            </a:br>
            <a:r>
              <a:rPr lang="en-GB" sz="2700" dirty="0"/>
              <a:t>Standards and clinical recommendations for care of children with SCD </a:t>
            </a:r>
          </a:p>
        </p:txBody>
      </p:sp>
      <p:sp>
        <p:nvSpPr>
          <p:cNvPr id="3" name="Content Placeholder 2">
            <a:extLst>
              <a:ext uri="{FF2B5EF4-FFF2-40B4-BE49-F238E27FC236}">
                <a16:creationId xmlns:a16="http://schemas.microsoft.com/office/drawing/2014/main" id="{60F48B28-BFEE-45E1-9BF9-061B2654A8A0}"/>
              </a:ext>
            </a:extLst>
          </p:cNvPr>
          <p:cNvSpPr>
            <a:spLocks noGrp="1"/>
          </p:cNvSpPr>
          <p:nvPr>
            <p:ph idx="1"/>
          </p:nvPr>
        </p:nvSpPr>
        <p:spPr>
          <a:xfrm>
            <a:off x="558000" y="2132856"/>
            <a:ext cx="8028000" cy="4019599"/>
          </a:xfrm>
        </p:spPr>
        <p:txBody>
          <a:bodyPr>
            <a:normAutofit/>
          </a:bodyPr>
          <a:lstStyle/>
          <a:p>
            <a:pPr marL="285750" indent="-285750">
              <a:buFont typeface="Arial" panose="020B0604020202020204" pitchFamily="34" charset="0"/>
              <a:buChar char="•"/>
            </a:pPr>
            <a:r>
              <a:rPr lang="en-GB" dirty="0"/>
              <a:t>recommendations on cerebrovascular disease, preoperative transfusion and hydroxycarbamide therapy updated as evidence now available in these areas</a:t>
            </a:r>
          </a:p>
          <a:p>
            <a:pPr marL="285750" indent="-285750">
              <a:buFont typeface="Arial" panose="020B0604020202020204" pitchFamily="34" charset="0"/>
              <a:buChar char="•"/>
            </a:pPr>
            <a:r>
              <a:rPr lang="en-GB" dirty="0"/>
              <a:t>standards strengthened in line with Public Health England guidance and Metric Definition Sets that inform the Specialised Services Quality Dashboard commissioned by NHS England</a:t>
            </a:r>
          </a:p>
          <a:p>
            <a:pPr marL="285750" indent="-285750">
              <a:buFont typeface="Arial" panose="020B0604020202020204" pitchFamily="34" charset="0"/>
              <a:buChar char="•"/>
            </a:pPr>
            <a:r>
              <a:rPr lang="en-GB" dirty="0"/>
              <a:t>new standards on coverage of children prescribed hydroxyurea, coverage of children on NHR and completion of annual review</a:t>
            </a:r>
          </a:p>
          <a:p>
            <a:pPr marL="285750" indent="-285750">
              <a:buFont typeface="Arial" panose="020B0604020202020204" pitchFamily="34" charset="0"/>
              <a:buChar char="•"/>
            </a:pPr>
            <a:r>
              <a:rPr lang="en-GB" dirty="0"/>
              <a:t>a new information technology system linked with NHR for referring infants from </a:t>
            </a:r>
            <a:r>
              <a:rPr lang="en-GB" dirty="0" err="1"/>
              <a:t>newborn</a:t>
            </a:r>
            <a:r>
              <a:rPr lang="en-GB" dirty="0"/>
              <a:t> screening into treatment introduced.</a:t>
            </a:r>
            <a:r>
              <a:rPr lang="en-GB" dirty="0">
                <a:hlinkClick r:id="rId2"/>
              </a:rPr>
              <a:t> </a:t>
            </a:r>
            <a:r>
              <a:rPr lang="en-GB" sz="1125" dirty="0">
                <a:hlinkClick r:id="rId2"/>
              </a:rPr>
              <a:t>https://www.gov.uk/government/publications/sickle-cell-and-thalassaemia-screening-newborn-outcomes-system/clinical-user-guide-newborn-outcomes-system</a:t>
            </a:r>
            <a:endParaRPr lang="en-GB" sz="1125" dirty="0"/>
          </a:p>
        </p:txBody>
      </p:sp>
    </p:spTree>
    <p:extLst>
      <p:ext uri="{BB962C8B-B14F-4D97-AF65-F5344CB8AC3E}">
        <p14:creationId xmlns:p14="http://schemas.microsoft.com/office/powerpoint/2010/main" val="458492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9CD4-3C91-47AD-BAF3-0591C300DE9D}"/>
              </a:ext>
            </a:extLst>
          </p:cNvPr>
          <p:cNvSpPr>
            <a:spLocks noGrp="1"/>
          </p:cNvSpPr>
          <p:nvPr>
            <p:ph type="title"/>
          </p:nvPr>
        </p:nvSpPr>
        <p:spPr/>
        <p:txBody>
          <a:bodyPr>
            <a:normAutofit fontScale="90000"/>
          </a:bodyPr>
          <a:lstStyle/>
          <a:p>
            <a:r>
              <a:rPr lang="en-GB" dirty="0"/>
              <a:t>Grade A recommendations</a:t>
            </a:r>
            <a:br>
              <a:rPr lang="en-GB" dirty="0"/>
            </a:br>
            <a:r>
              <a:rPr lang="en-GB" sz="2700" dirty="0"/>
              <a:t>Requires at  least one clinical trial </a:t>
            </a:r>
            <a:endParaRPr lang="en-GB" dirty="0"/>
          </a:p>
        </p:txBody>
      </p:sp>
      <p:sp>
        <p:nvSpPr>
          <p:cNvPr id="3" name="Content Placeholder 2">
            <a:extLst>
              <a:ext uri="{FF2B5EF4-FFF2-40B4-BE49-F238E27FC236}">
                <a16:creationId xmlns:a16="http://schemas.microsoft.com/office/drawing/2014/main" id="{0559F374-1B85-4FB5-98AE-7DACCF17F643}"/>
              </a:ext>
            </a:extLst>
          </p:cNvPr>
          <p:cNvSpPr>
            <a:spLocks noGrp="1"/>
          </p:cNvSpPr>
          <p:nvPr>
            <p:ph idx="1"/>
          </p:nvPr>
        </p:nvSpPr>
        <p:spPr>
          <a:xfrm>
            <a:off x="558000" y="1700808"/>
            <a:ext cx="8028000" cy="4451647"/>
          </a:xfrm>
        </p:spPr>
        <p:txBody>
          <a:bodyPr>
            <a:normAutofit fontScale="92500" lnSpcReduction="10000"/>
          </a:bodyPr>
          <a:lstStyle/>
          <a:p>
            <a:pPr marL="342900" indent="-342900">
              <a:buFont typeface="Arial" panose="020B0604020202020204" pitchFamily="34" charset="0"/>
              <a:buChar char="•"/>
            </a:pPr>
            <a:r>
              <a:rPr lang="en-GB" sz="2100" dirty="0"/>
              <a:t>the </a:t>
            </a:r>
            <a:r>
              <a:rPr lang="en-GB" sz="2100" dirty="0" err="1"/>
              <a:t>TWiTCH</a:t>
            </a:r>
            <a:r>
              <a:rPr lang="en-GB" sz="2100" dirty="0"/>
              <a:t> study looked at the safety of switching children with abnormal TCDs from regular transfusions to hydroxycarbamide and found that hydroxycarbamide was equivalent to transfusion, with no increase in TCD velocities or cerebrovascular events </a:t>
            </a:r>
            <a:r>
              <a:rPr lang="en-GB" sz="2100" dirty="0">
                <a:solidFill>
                  <a:srgbClr val="FF0000"/>
                </a:solidFill>
              </a:rPr>
              <a:t>(A)</a:t>
            </a:r>
            <a:br>
              <a:rPr lang="en-GB" sz="2100" dirty="0">
                <a:solidFill>
                  <a:srgbClr val="FF0000"/>
                </a:solidFill>
              </a:rPr>
            </a:br>
            <a:endParaRPr lang="en-GB" sz="2100" dirty="0">
              <a:solidFill>
                <a:srgbClr val="FF0000"/>
              </a:solidFill>
            </a:endParaRPr>
          </a:p>
          <a:p>
            <a:pPr marL="342900" indent="-342900">
              <a:buFont typeface="Arial" panose="020B0604020202020204" pitchFamily="34" charset="0"/>
              <a:buChar char="•"/>
            </a:pPr>
            <a:r>
              <a:rPr lang="en-GB" sz="2100" dirty="0"/>
              <a:t>children with </a:t>
            </a:r>
            <a:r>
              <a:rPr lang="en-GB" sz="2100" dirty="0" err="1"/>
              <a:t>HbSS</a:t>
            </a:r>
            <a:r>
              <a:rPr lang="en-GB" sz="2100" dirty="0"/>
              <a:t> and </a:t>
            </a:r>
            <a:r>
              <a:rPr lang="en-GB" sz="2100" dirty="0" err="1"/>
              <a:t>HbS</a:t>
            </a:r>
            <a:r>
              <a:rPr lang="en-GB" sz="2100" dirty="0"/>
              <a:t>/β</a:t>
            </a:r>
            <a:r>
              <a:rPr lang="en-GB" sz="2100" baseline="30000" dirty="0"/>
              <a:t>0</a:t>
            </a:r>
            <a:r>
              <a:rPr lang="en-GB" sz="2100" dirty="0"/>
              <a:t> thalassaemia undergoing low- and moderate-risk surgery should have a preoperative transfusion to increase the Hb level to 100 g/L </a:t>
            </a:r>
            <a:r>
              <a:rPr lang="en-GB" sz="2100" dirty="0">
                <a:solidFill>
                  <a:srgbClr val="FF0000"/>
                </a:solidFill>
              </a:rPr>
              <a:t>(A)</a:t>
            </a:r>
          </a:p>
          <a:p>
            <a:pPr marL="0" indent="0"/>
            <a:endParaRPr lang="en-GB" sz="1050" dirty="0"/>
          </a:p>
          <a:p>
            <a:pPr marL="0" indent="0"/>
            <a:endParaRPr lang="en-GB" sz="1050" dirty="0"/>
          </a:p>
          <a:p>
            <a:pPr marL="0" indent="0"/>
            <a:endParaRPr lang="en-GB" sz="1050" dirty="0"/>
          </a:p>
          <a:p>
            <a:pPr marL="0" indent="0"/>
            <a:endParaRPr lang="en-GB" sz="1050" dirty="0"/>
          </a:p>
          <a:p>
            <a:pPr marL="0" indent="0"/>
            <a:r>
              <a:rPr lang="en-GB" sz="1050" dirty="0"/>
              <a:t>DeBaun MR, Gordon M, McKinstry RC, et al. Controlled trial of transfusions for silent cerebral infarcts in sickle cell </a:t>
            </a:r>
            <a:r>
              <a:rPr lang="en-GB" sz="1050" dirty="0" err="1"/>
              <a:t>anemia</a:t>
            </a:r>
            <a:r>
              <a:rPr lang="en-GB" sz="1050" dirty="0"/>
              <a:t>. N </a:t>
            </a:r>
            <a:r>
              <a:rPr lang="en-GB" sz="1050" dirty="0" err="1"/>
              <a:t>Engl</a:t>
            </a:r>
            <a:r>
              <a:rPr lang="en-GB" sz="1050" dirty="0"/>
              <a:t> J Med 2014 Aug 21;371: 669–710 </a:t>
            </a:r>
          </a:p>
          <a:p>
            <a:pPr marL="0" indent="0"/>
            <a:r>
              <a:rPr lang="en-GB" sz="1050" dirty="0" err="1"/>
              <a:t>WareRE</a:t>
            </a:r>
            <a:r>
              <a:rPr lang="en-GB" sz="1050" dirty="0"/>
              <a:t>, </a:t>
            </a:r>
            <a:r>
              <a:rPr lang="en-GB" sz="1050" dirty="0" err="1"/>
              <a:t>DavisBR</a:t>
            </a:r>
            <a:r>
              <a:rPr lang="en-GB" sz="1050" dirty="0"/>
              <a:t>, </a:t>
            </a:r>
            <a:r>
              <a:rPr lang="en-GB" sz="1050" dirty="0" err="1"/>
              <a:t>SchultzWH</a:t>
            </a:r>
            <a:r>
              <a:rPr lang="en-GB" sz="1050" dirty="0"/>
              <a:t>, et al. Hydroxycarbamide versus chronic transfusion for maintenance of transcranial doppler flow velocities in children with sickle cell anaemia—TCD With Transfusions Changing to Hydroxyurea (</a:t>
            </a:r>
            <a:r>
              <a:rPr lang="en-GB" sz="1050" dirty="0" err="1"/>
              <a:t>TWiTCH</a:t>
            </a:r>
            <a:r>
              <a:rPr lang="en-GB" sz="1050" dirty="0"/>
              <a:t>): a multicentre, open-label, phase 3, non-inferiority trial. Lancet 2016; 387: 661–70.</a:t>
            </a:r>
          </a:p>
          <a:p>
            <a:pPr marL="0" indent="0"/>
            <a:r>
              <a:rPr lang="en-GB" sz="1050" dirty="0"/>
              <a:t>Howard J, </a:t>
            </a:r>
            <a:r>
              <a:rPr lang="en-GB" sz="1050" dirty="0" err="1"/>
              <a:t>Malfroy</a:t>
            </a:r>
            <a:r>
              <a:rPr lang="en-GB" sz="1050" dirty="0"/>
              <a:t> M, Llewelyn C et al. The Transfusion Alternatives Preoperatively in Sickle Cell Disease (TAPS) study: a randomised, controlled, multicentre clinical trial. Lancet 2013; 381: 930–8.</a:t>
            </a:r>
          </a:p>
          <a:p>
            <a:pPr marL="0" indent="0"/>
            <a:endParaRPr lang="en-GB" sz="1050" dirty="0"/>
          </a:p>
          <a:p>
            <a:endParaRPr lang="en-GB" dirty="0"/>
          </a:p>
        </p:txBody>
      </p:sp>
    </p:spTree>
    <p:extLst>
      <p:ext uri="{BB962C8B-B14F-4D97-AF65-F5344CB8AC3E}">
        <p14:creationId xmlns:p14="http://schemas.microsoft.com/office/powerpoint/2010/main" val="319987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ABEC-6089-4FE3-9D03-FA648F084017}"/>
              </a:ext>
            </a:extLst>
          </p:cNvPr>
          <p:cNvSpPr>
            <a:spLocks noGrp="1"/>
          </p:cNvSpPr>
          <p:nvPr>
            <p:ph type="title"/>
          </p:nvPr>
        </p:nvSpPr>
        <p:spPr/>
        <p:txBody>
          <a:bodyPr/>
          <a:lstStyle/>
          <a:p>
            <a:r>
              <a:rPr lang="en-GB" dirty="0"/>
              <a:t>Hydroxycarbamide ( hydroxyurea) </a:t>
            </a:r>
          </a:p>
        </p:txBody>
      </p:sp>
      <p:sp>
        <p:nvSpPr>
          <p:cNvPr id="3" name="Content Placeholder 2">
            <a:extLst>
              <a:ext uri="{FF2B5EF4-FFF2-40B4-BE49-F238E27FC236}">
                <a16:creationId xmlns:a16="http://schemas.microsoft.com/office/drawing/2014/main" id="{44BCF529-7126-42AF-BE2E-AAEB66355FA2}"/>
              </a:ext>
            </a:extLst>
          </p:cNvPr>
          <p:cNvSpPr>
            <a:spLocks noGrp="1"/>
          </p:cNvSpPr>
          <p:nvPr>
            <p:ph idx="1"/>
          </p:nvPr>
        </p:nvSpPr>
        <p:spPr/>
        <p:txBody>
          <a:bodyPr>
            <a:normAutofit/>
          </a:bodyPr>
          <a:lstStyle/>
          <a:p>
            <a:pPr marL="285750" lvl="0" indent="-285750">
              <a:buFont typeface="Arial" panose="020B0604020202020204" pitchFamily="34" charset="0"/>
              <a:buChar char="•"/>
            </a:pPr>
            <a:r>
              <a:rPr lang="en-GB" dirty="0"/>
              <a:t>hydroxycarbamide should be offered to all children with </a:t>
            </a:r>
            <a:r>
              <a:rPr lang="en-GB" dirty="0" err="1"/>
              <a:t>HbSS</a:t>
            </a:r>
            <a:r>
              <a:rPr lang="en-GB" dirty="0"/>
              <a:t>/Sβ</a:t>
            </a:r>
            <a:r>
              <a:rPr lang="en-GB" baseline="30000" dirty="0"/>
              <a:t>0</a:t>
            </a:r>
            <a:r>
              <a:rPr lang="en-GB" dirty="0"/>
              <a:t> thalassaemia aged 9–42 months regardless of the clinical severity of their illness. </a:t>
            </a:r>
            <a:r>
              <a:rPr lang="en-GB" dirty="0">
                <a:solidFill>
                  <a:srgbClr val="FF0000"/>
                </a:solidFill>
              </a:rPr>
              <a:t>(A) </a:t>
            </a:r>
            <a:r>
              <a:rPr lang="en-GB" dirty="0">
                <a:solidFill>
                  <a:srgbClr val="0070C0"/>
                </a:solidFill>
              </a:rPr>
              <a:t>See Standard 6.</a:t>
            </a:r>
          </a:p>
          <a:p>
            <a:pPr marL="285750" lvl="0" indent="-285750">
              <a:buFont typeface="Arial" panose="020B0604020202020204" pitchFamily="34" charset="0"/>
              <a:buChar char="•"/>
            </a:pPr>
            <a:r>
              <a:rPr lang="en-GB" dirty="0"/>
              <a:t>hydroxycarbamide should be offered to all children older than 42 months who have recurrent episodes of acute pain or who have had two or more episodes of acute sickle chest syndrome </a:t>
            </a:r>
            <a:r>
              <a:rPr lang="en-GB" dirty="0">
                <a:solidFill>
                  <a:srgbClr val="FF0000"/>
                </a:solidFill>
              </a:rPr>
              <a:t>(A)</a:t>
            </a:r>
          </a:p>
          <a:p>
            <a:pPr marL="285750" lvl="0" indent="-285750">
              <a:buFont typeface="Arial" panose="020B0604020202020204" pitchFamily="34" charset="0"/>
              <a:buChar char="•"/>
            </a:pPr>
            <a:r>
              <a:rPr lang="en-GB" dirty="0"/>
              <a:t>hydroxycarbamide should be offered to all children older than 42 months whose lives are significantly affected by symptoms of SCD, including those with frequent episodes of pain that disrupt normal activities </a:t>
            </a:r>
            <a:r>
              <a:rPr lang="en-GB" dirty="0">
                <a:solidFill>
                  <a:srgbClr val="FF0000"/>
                </a:solidFill>
              </a:rPr>
              <a:t>(A)</a:t>
            </a:r>
          </a:p>
          <a:p>
            <a:pPr marL="285750" indent="-285750">
              <a:buFont typeface="Arial" panose="020B0604020202020204" pitchFamily="34" charset="0"/>
              <a:buChar char="•"/>
            </a:pPr>
            <a:r>
              <a:rPr lang="en-GB" dirty="0"/>
              <a:t>hydroxycarbamide should be offered to all children older than 42 months who are at high risk of progressive organ damage caused by SCD, including those with hypoxemia, significant albuminuria, conditional TCD velocities, or significant anaemia (steady state Hb&lt;70 g/L) </a:t>
            </a:r>
            <a:r>
              <a:rPr lang="en-GB" dirty="0">
                <a:solidFill>
                  <a:srgbClr val="FF0000"/>
                </a:solidFill>
              </a:rPr>
              <a:t>(B)</a:t>
            </a:r>
          </a:p>
          <a:p>
            <a:pPr marL="0" indent="0"/>
            <a:r>
              <a:rPr lang="en-GB" dirty="0"/>
              <a:t> </a:t>
            </a:r>
            <a:r>
              <a:rPr lang="en-GB" sz="1350" dirty="0"/>
              <a:t>Qureshi A, Kaya B, </a:t>
            </a:r>
            <a:r>
              <a:rPr lang="en-GB" sz="1350" dirty="0" err="1"/>
              <a:t>Pancham</a:t>
            </a:r>
            <a:r>
              <a:rPr lang="en-GB" sz="1350" dirty="0"/>
              <a:t> S, et al. Guidelines for the use of hydroxycarbamide in children and adults with sickle cell disease: A British Society for Haematology Guideline. Br J </a:t>
            </a:r>
            <a:r>
              <a:rPr lang="en-GB" sz="1350" dirty="0" err="1"/>
              <a:t>Haematol</a:t>
            </a:r>
            <a:r>
              <a:rPr lang="en-GB" sz="1350" dirty="0"/>
              <a:t> 2018;181:460–75.</a:t>
            </a:r>
          </a:p>
          <a:p>
            <a:pPr lvl="0"/>
            <a:endParaRPr lang="en-GB" sz="1350" dirty="0"/>
          </a:p>
          <a:p>
            <a:endParaRPr lang="en-GB" dirty="0"/>
          </a:p>
        </p:txBody>
      </p:sp>
    </p:spTree>
    <p:extLst>
      <p:ext uri="{BB962C8B-B14F-4D97-AF65-F5344CB8AC3E}">
        <p14:creationId xmlns:p14="http://schemas.microsoft.com/office/powerpoint/2010/main" val="2487763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B8A5-55DB-4376-951F-B6AFBD5A9A11}"/>
              </a:ext>
            </a:extLst>
          </p:cNvPr>
          <p:cNvSpPr>
            <a:spLocks noGrp="1"/>
          </p:cNvSpPr>
          <p:nvPr>
            <p:ph type="title"/>
          </p:nvPr>
        </p:nvSpPr>
        <p:spPr/>
        <p:txBody>
          <a:bodyPr>
            <a:normAutofit fontScale="90000"/>
          </a:bodyPr>
          <a:lstStyle/>
          <a:p>
            <a:r>
              <a:rPr lang="en-GB" dirty="0"/>
              <a:t>Standards- alignment and data collection </a:t>
            </a:r>
          </a:p>
        </p:txBody>
      </p:sp>
      <p:sp>
        <p:nvSpPr>
          <p:cNvPr id="3" name="Content Placeholder 2">
            <a:extLst>
              <a:ext uri="{FF2B5EF4-FFF2-40B4-BE49-F238E27FC236}">
                <a16:creationId xmlns:a16="http://schemas.microsoft.com/office/drawing/2014/main" id="{83392241-F8A8-4B34-B8BD-724A5CC788D5}"/>
              </a:ext>
            </a:extLst>
          </p:cNvPr>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en-GB" dirty="0"/>
              <a:t>Standard 1 (SCT-S08): Sickle cell and thalassaemia screening – reporting </a:t>
            </a:r>
            <a:r>
              <a:rPr lang="en-GB" dirty="0" err="1"/>
              <a:t>newborn</a:t>
            </a:r>
            <a:r>
              <a:rPr lang="en-GB" dirty="0"/>
              <a:t> screen-positive results to parents     </a:t>
            </a:r>
            <a:r>
              <a:rPr lang="en-GB" dirty="0" err="1">
                <a:solidFill>
                  <a:srgbClr val="FF0000"/>
                </a:solidFill>
              </a:rPr>
              <a:t>Newborn</a:t>
            </a:r>
            <a:r>
              <a:rPr lang="en-GB" dirty="0">
                <a:solidFill>
                  <a:srgbClr val="FF0000"/>
                </a:solidFill>
              </a:rPr>
              <a:t> clinical outcome system (NBO)</a:t>
            </a:r>
            <a:endParaRPr lang="en-GB" dirty="0"/>
          </a:p>
          <a:p>
            <a:pPr marL="285750" indent="-285750">
              <a:buFont typeface="Arial" panose="020B0604020202020204" pitchFamily="34" charset="0"/>
              <a:buChar char="•"/>
            </a:pPr>
            <a:r>
              <a:rPr lang="en-GB" dirty="0"/>
              <a:t>Standard 2 (SCT-09 HAEM 4A): Sickle cell and thalassaemia screening – timely follow  up, diagnosis and treatment of </a:t>
            </a:r>
            <a:r>
              <a:rPr lang="en-GB" dirty="0" err="1"/>
              <a:t>newborn</a:t>
            </a:r>
            <a:r>
              <a:rPr lang="en-GB" dirty="0"/>
              <a:t> infants with a positive screening result </a:t>
            </a:r>
            <a:r>
              <a:rPr lang="en-GB" dirty="0">
                <a:solidFill>
                  <a:srgbClr val="FF0000"/>
                </a:solidFill>
              </a:rPr>
              <a:t>NBO</a:t>
            </a:r>
            <a:endParaRPr lang="en-GB" dirty="0"/>
          </a:p>
          <a:p>
            <a:pPr marL="285750" indent="-285750">
              <a:buFont typeface="Arial" panose="020B0604020202020204" pitchFamily="34" charset="0"/>
              <a:buChar char="•"/>
            </a:pPr>
            <a:r>
              <a:rPr lang="en-GB" dirty="0"/>
              <a:t>Standard 3: (HAEM 4B) Timeliness of penicillin prophylaxis </a:t>
            </a:r>
            <a:r>
              <a:rPr lang="en-GB" dirty="0">
                <a:solidFill>
                  <a:srgbClr val="FF0000"/>
                </a:solidFill>
              </a:rPr>
              <a:t>NBO </a:t>
            </a:r>
            <a:endParaRPr lang="en-GB" dirty="0"/>
          </a:p>
          <a:p>
            <a:pPr marL="285750" indent="-285750">
              <a:buFont typeface="Arial" panose="020B0604020202020204" pitchFamily="34" charset="0"/>
              <a:buChar char="•"/>
            </a:pPr>
            <a:r>
              <a:rPr lang="en-GB" dirty="0"/>
              <a:t>Standard 4: Coverage of pneumococcal immunisation at 2 years ? </a:t>
            </a:r>
            <a:r>
              <a:rPr lang="en-GB" dirty="0">
                <a:solidFill>
                  <a:srgbClr val="FF0000"/>
                </a:solidFill>
              </a:rPr>
              <a:t>NHR</a:t>
            </a:r>
          </a:p>
          <a:p>
            <a:pPr marL="285750" indent="-285750">
              <a:buFont typeface="Arial" panose="020B0604020202020204" pitchFamily="34" charset="0"/>
              <a:buChar char="•"/>
            </a:pPr>
            <a:r>
              <a:rPr lang="en-GB" dirty="0"/>
              <a:t>Standard 5  (HAEM02) Coverage of transcranial Doppler (TCD) scanning ? </a:t>
            </a:r>
            <a:r>
              <a:rPr lang="en-GB" dirty="0">
                <a:solidFill>
                  <a:srgbClr val="FF0000"/>
                </a:solidFill>
              </a:rPr>
              <a:t>NHR</a:t>
            </a:r>
          </a:p>
          <a:p>
            <a:pPr marL="285750" indent="-285750">
              <a:buFont typeface="Arial" panose="020B0604020202020204" pitchFamily="34" charset="0"/>
              <a:buChar char="•"/>
            </a:pPr>
            <a:r>
              <a:rPr lang="en-GB" dirty="0"/>
              <a:t>Standard 6: Coverage of hydroxycarbamide (hydroxyurea) therapy ? </a:t>
            </a:r>
            <a:r>
              <a:rPr lang="en-GB" dirty="0">
                <a:solidFill>
                  <a:srgbClr val="FF0000"/>
                </a:solidFill>
              </a:rPr>
              <a:t>NHR</a:t>
            </a:r>
            <a:endParaRPr lang="en-GB" dirty="0"/>
          </a:p>
          <a:p>
            <a:pPr marL="285750" indent="-285750">
              <a:buFont typeface="Arial" panose="020B0604020202020204" pitchFamily="34" charset="0"/>
              <a:buChar char="•"/>
            </a:pPr>
            <a:r>
              <a:rPr lang="en-GB" dirty="0"/>
              <a:t>Standard 7: Coverage of children identified through the screening programmed subsequently registered on the national haemoglobinopathy registry  </a:t>
            </a:r>
            <a:r>
              <a:rPr lang="en-GB" dirty="0">
                <a:solidFill>
                  <a:srgbClr val="FF0000"/>
                </a:solidFill>
              </a:rPr>
              <a:t>NBO/NHR</a:t>
            </a:r>
            <a:endParaRPr lang="en-GB" dirty="0"/>
          </a:p>
          <a:p>
            <a:pPr marL="285750" indent="-285750">
              <a:buFont typeface="Arial" panose="020B0604020202020204" pitchFamily="34" charset="0"/>
              <a:buChar char="•"/>
            </a:pPr>
            <a:r>
              <a:rPr lang="en-GB" dirty="0"/>
              <a:t>Standard 8: ( HAEM08) Coverage of children who have had an annual review  </a:t>
            </a:r>
            <a:r>
              <a:rPr lang="en-GB" dirty="0">
                <a:solidFill>
                  <a:srgbClr val="FF0000"/>
                </a:solidFill>
              </a:rPr>
              <a:t>NHR</a:t>
            </a:r>
          </a:p>
          <a:p>
            <a:pPr marL="0" indent="0"/>
            <a:endParaRPr lang="en-GB" dirty="0">
              <a:solidFill>
                <a:srgbClr val="FF0000"/>
              </a:solidFill>
            </a:endParaRPr>
          </a:p>
          <a:p>
            <a:pPr marL="0" indent="0"/>
            <a:r>
              <a:rPr lang="en-GB" dirty="0">
                <a:solidFill>
                  <a:srgbClr val="FF0000"/>
                </a:solidFill>
              </a:rPr>
              <a:t> </a:t>
            </a:r>
            <a:r>
              <a:rPr lang="en-GB" dirty="0">
                <a:hlinkClick r:id="rId2"/>
              </a:rPr>
              <a:t>https://www.gov.uk/government/publications/sickle-cell-and-thalassaemia-screening-newborn-outcomes-system/clinical-user-guide-newborn-outcomes-system</a:t>
            </a:r>
            <a:endParaRPr lang="en-GB" dirty="0"/>
          </a:p>
        </p:txBody>
      </p:sp>
    </p:spTree>
    <p:extLst>
      <p:ext uri="{BB962C8B-B14F-4D97-AF65-F5344CB8AC3E}">
        <p14:creationId xmlns:p14="http://schemas.microsoft.com/office/powerpoint/2010/main" val="3369319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62BD-D46D-4F01-BD0F-459604EB3CA7}"/>
              </a:ext>
            </a:extLst>
          </p:cNvPr>
          <p:cNvSpPr>
            <a:spLocks noGrp="1"/>
          </p:cNvSpPr>
          <p:nvPr>
            <p:ph type="title"/>
          </p:nvPr>
        </p:nvSpPr>
        <p:spPr/>
        <p:txBody>
          <a:bodyPr>
            <a:normAutofit fontScale="90000"/>
          </a:bodyPr>
          <a:lstStyle/>
          <a:p>
            <a:r>
              <a:rPr lang="en-GB" dirty="0"/>
              <a:t>Acknowledgements – and thanks to everyone who took part in the consultation </a:t>
            </a:r>
          </a:p>
        </p:txBody>
      </p:sp>
      <p:sp>
        <p:nvSpPr>
          <p:cNvPr id="3" name="Content Placeholder 2">
            <a:extLst>
              <a:ext uri="{FF2B5EF4-FFF2-40B4-BE49-F238E27FC236}">
                <a16:creationId xmlns:a16="http://schemas.microsoft.com/office/drawing/2014/main" id="{F114C733-32A1-405A-95E1-229C90034BE0}"/>
              </a:ext>
            </a:extLst>
          </p:cNvPr>
          <p:cNvSpPr>
            <a:spLocks noGrp="1"/>
          </p:cNvSpPr>
          <p:nvPr>
            <p:ph idx="1"/>
          </p:nvPr>
        </p:nvSpPr>
        <p:spPr>
          <a:xfrm>
            <a:off x="558000" y="1916832"/>
            <a:ext cx="8028000" cy="4235623"/>
          </a:xfrm>
        </p:spPr>
        <p:txBody>
          <a:bodyPr>
            <a:normAutofit fontScale="92500" lnSpcReduction="10000"/>
          </a:bodyPr>
          <a:lstStyle/>
          <a:p>
            <a:pPr marL="0" indent="0"/>
            <a:r>
              <a:rPr lang="en-GB" sz="1400" dirty="0">
                <a:latin typeface="Calibri" panose="020F0502020204030204" pitchFamily="34" charset="0"/>
                <a:cs typeface="Calibri" panose="020F0502020204030204" pitchFamily="34" charset="0"/>
              </a:rPr>
              <a:t>Writing group members:</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Dr Kofi </a:t>
            </a:r>
            <a:r>
              <a:rPr lang="en-US" sz="1400" dirty="0">
                <a:latin typeface="Calibri" panose="020F0502020204030204" pitchFamily="34" charset="0"/>
                <a:cs typeface="Calibri" panose="020F0502020204030204" pitchFamily="34" charset="0"/>
              </a:rPr>
              <a:t> </a:t>
            </a:r>
            <a:r>
              <a:rPr lang="en-GB" sz="1400" dirty="0" err="1">
                <a:latin typeface="Calibri" panose="020F0502020204030204" pitchFamily="34" charset="0"/>
                <a:cs typeface="Calibri" panose="020F0502020204030204" pitchFamily="34" charset="0"/>
              </a:rPr>
              <a:t>Anie,MBE</a:t>
            </a:r>
            <a:r>
              <a:rPr lang="en-GB" sz="1400" dirty="0">
                <a:latin typeface="Calibri" panose="020F0502020204030204" pitchFamily="34" charset="0"/>
                <a:cs typeface="Calibri" panose="020F0502020204030204" pitchFamily="34" charset="0"/>
              </a:rPr>
              <a:t>  Consultant Clinical Psychologist, Brent Sickle Cell and Thalassaemia Centre, London</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Dr </a:t>
            </a:r>
            <a:r>
              <a:rPr lang="en-GB" sz="1400" dirty="0" err="1">
                <a:latin typeface="Calibri" panose="020F0502020204030204" pitchFamily="34" charset="0"/>
                <a:cs typeface="Calibri" panose="020F0502020204030204" pitchFamily="34" charset="0"/>
              </a:rPr>
              <a:t>Subarna</a:t>
            </a:r>
            <a:r>
              <a:rPr lang="en-GB" sz="1400" dirty="0">
                <a:latin typeface="Calibri" panose="020F0502020204030204" pitchFamily="34" charset="0"/>
                <a:cs typeface="Calibri" panose="020F0502020204030204" pitchFamily="34" charset="0"/>
              </a:rPr>
              <a:t> </a:t>
            </a:r>
            <a:r>
              <a:rPr lang="en-GB" sz="1400" dirty="0" err="1">
                <a:latin typeface="Calibri" panose="020F0502020204030204" pitchFamily="34" charset="0"/>
                <a:cs typeface="Calibri" panose="020F0502020204030204" pitchFamily="34" charset="0"/>
              </a:rPr>
              <a:t>Chakravorty</a:t>
            </a:r>
            <a:r>
              <a:rPr lang="en-GB" sz="1400" dirty="0">
                <a:latin typeface="Calibri" panose="020F0502020204030204" pitchFamily="34" charset="0"/>
                <a:cs typeface="Calibri" panose="020F0502020204030204" pitchFamily="34" charset="0"/>
              </a:rPr>
              <a:t>, Consultant Paediatric Haematologist, King’s College Hospital, London and member of the peer review team </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Susan </a:t>
            </a:r>
            <a:r>
              <a:rPr lang="en-GB" sz="1400" dirty="0" err="1">
                <a:latin typeface="Calibri" panose="020F0502020204030204" pitchFamily="34" charset="0"/>
                <a:cs typeface="Calibri" panose="020F0502020204030204" pitchFamily="34" charset="0"/>
              </a:rPr>
              <a:t>Raybould</a:t>
            </a:r>
            <a:r>
              <a:rPr lang="en-GB" sz="1400" dirty="0">
                <a:latin typeface="Calibri" panose="020F0502020204030204" pitchFamily="34" charset="0"/>
                <a:cs typeface="Calibri" panose="020F0502020204030204" pitchFamily="34" charset="0"/>
              </a:rPr>
              <a:t>, Specialist Nurse Haemoglobinopathy, Birmingham Sickle Cell and Thalassaemia Service</a:t>
            </a:r>
          </a:p>
          <a:p>
            <a:pPr marL="285750" indent="-285750">
              <a:buFont typeface="Arial" panose="020B0604020202020204" pitchFamily="34" charset="0"/>
              <a:buChar char="•"/>
            </a:pPr>
            <a:r>
              <a:rPr lang="en-GB" sz="1400" dirty="0">
                <a:solidFill>
                  <a:srgbClr val="FF0000"/>
                </a:solidFill>
                <a:latin typeface="Calibri" panose="020F0502020204030204" pitchFamily="34" charset="0"/>
                <a:cs typeface="Calibri" panose="020F0502020204030204" pitchFamily="34" charset="0"/>
              </a:rPr>
              <a:t>Cathy Coppinger, NHS Sickle Cell &amp; Thalassaemia Screening Programme, Public Health England</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Giselle </a:t>
            </a:r>
            <a:r>
              <a:rPr lang="en-GB" sz="1400" dirty="0" err="1">
                <a:latin typeface="Calibri" panose="020F0502020204030204" pitchFamily="34" charset="0"/>
                <a:cs typeface="Calibri" panose="020F0502020204030204" pitchFamily="34" charset="0"/>
              </a:rPr>
              <a:t>Padmore</a:t>
            </a:r>
            <a:r>
              <a:rPr lang="en-GB" sz="1400" dirty="0">
                <a:latin typeface="Calibri" panose="020F0502020204030204" pitchFamily="34" charset="0"/>
                <a:cs typeface="Calibri" panose="020F0502020204030204" pitchFamily="34" charset="0"/>
              </a:rPr>
              <a:t>-Payne, Senior Clinical Nurse Specialist Haemoglobinopathy Transition, King’s College Hospital, London</a:t>
            </a:r>
          </a:p>
          <a:p>
            <a:pPr marL="342900" indent="-342900">
              <a:buFont typeface="Arial" panose="020B0604020202020204" pitchFamily="34" charset="0"/>
              <a:buChar char="•"/>
            </a:pPr>
            <a:r>
              <a:rPr lang="en-GB" sz="1400" dirty="0">
                <a:solidFill>
                  <a:srgbClr val="FF0000"/>
                </a:solidFill>
                <a:latin typeface="Calibri" panose="020F0502020204030204" pitchFamily="34" charset="0"/>
                <a:cs typeface="Calibri" panose="020F0502020204030204" pitchFamily="34" charset="0"/>
              </a:rPr>
              <a:t>Iyamide Thomas, Sickle cell Society </a:t>
            </a:r>
          </a:p>
          <a:p>
            <a:pPr marL="342900" indent="-342900">
              <a:buFont typeface="Arial" panose="020B0604020202020204" pitchFamily="34" charset="0"/>
              <a:buChar char="•"/>
            </a:pPr>
            <a:r>
              <a:rPr lang="en-GB" sz="1400" dirty="0">
                <a:solidFill>
                  <a:srgbClr val="FF0000"/>
                </a:solidFill>
                <a:latin typeface="Calibri" panose="020F0502020204030204" pitchFamily="34" charset="0"/>
                <a:cs typeface="Calibri" panose="020F0502020204030204" pitchFamily="34" charset="0"/>
              </a:rPr>
              <a:t>Dr Jacky Wilson, Medical Editor </a:t>
            </a:r>
          </a:p>
          <a:p>
            <a:endParaRPr lang="en-GB" sz="1400" dirty="0">
              <a:latin typeface="Calibri" panose="020F0502020204030204" pitchFamily="34" charset="0"/>
              <a:cs typeface="Calibri" panose="020F0502020204030204" pitchFamily="34" charset="0"/>
            </a:endParaRPr>
          </a:p>
          <a:p>
            <a:pPr marL="0" indent="0"/>
            <a:r>
              <a:rPr lang="en-GB" sz="1400" dirty="0">
                <a:latin typeface="Calibri" panose="020F0502020204030204" pitchFamily="34" charset="0"/>
                <a:cs typeface="Calibri" panose="020F0502020204030204" pitchFamily="34" charset="0"/>
              </a:rPr>
              <a:t>and additional specialist input from:</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Dr Karl Atkin, Department of Health Sciences, University of York</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Dr Mark </a:t>
            </a:r>
            <a:r>
              <a:rPr lang="en-GB" sz="1400" dirty="0" err="1">
                <a:latin typeface="Calibri" panose="020F0502020204030204" pitchFamily="34" charset="0"/>
                <a:cs typeface="Calibri" panose="020F0502020204030204" pitchFamily="34" charset="0"/>
              </a:rPr>
              <a:t>Velangi</a:t>
            </a:r>
            <a:r>
              <a:rPr lang="en-GB" sz="1400" dirty="0">
                <a:latin typeface="Calibri" panose="020F0502020204030204" pitchFamily="34" charset="0"/>
                <a:cs typeface="Calibri" panose="020F0502020204030204" pitchFamily="34" charset="0"/>
              </a:rPr>
              <a:t>, Consultant Paediatric Haematologist, Birmingham Children’s Hospital and member of the peer review team</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Dr Jo Howard, Consultant Haematologist, Guy’s Hospital, London and chair of the UK Forum on Haemoglobin Disorders ( until 2019) </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Dr Kate Ryan, Consultant Haematologist, Manchester Royal Infirmary and chair of the Clinical Reference Group for Haemoglobinopathy Specialist Commissioning.(until 2019) </a:t>
            </a:r>
          </a:p>
          <a:p>
            <a:endParaRPr lang="en-GB" dirty="0"/>
          </a:p>
        </p:txBody>
      </p:sp>
    </p:spTree>
    <p:extLst>
      <p:ext uri="{BB962C8B-B14F-4D97-AF65-F5344CB8AC3E}">
        <p14:creationId xmlns:p14="http://schemas.microsoft.com/office/powerpoint/2010/main" val="4072122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70" y="2996952"/>
            <a:ext cx="7633648" cy="1724503"/>
          </a:xfrm>
        </p:spPr>
        <p:txBody>
          <a:bodyPr/>
          <a:lstStyle/>
          <a:p>
            <a:pPr algn="ctr"/>
            <a:r>
              <a:rPr lang="en-GB" dirty="0"/>
              <a:t>Menti Questions</a:t>
            </a:r>
            <a:br>
              <a:rPr lang="en-GB" dirty="0"/>
            </a:br>
            <a:r>
              <a:rPr lang="en-GB" sz="2000" dirty="0"/>
              <a:t>Iyamide &amp; Moira</a:t>
            </a:r>
          </a:p>
        </p:txBody>
      </p:sp>
    </p:spTree>
    <p:extLst>
      <p:ext uri="{BB962C8B-B14F-4D97-AF65-F5344CB8AC3E}">
        <p14:creationId xmlns:p14="http://schemas.microsoft.com/office/powerpoint/2010/main" val="3331766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8F7911-F38B-4947-ABCA-3257195DB7AB}"/>
              </a:ext>
            </a:extLst>
          </p:cNvPr>
          <p:cNvSpPr txBox="1"/>
          <p:nvPr/>
        </p:nvSpPr>
        <p:spPr>
          <a:xfrm>
            <a:off x="179512" y="4122199"/>
            <a:ext cx="8064896" cy="2708434"/>
          </a:xfrm>
          <a:prstGeom prst="rect">
            <a:avLst/>
          </a:prstGeom>
          <a:noFill/>
        </p:spPr>
        <p:txBody>
          <a:bodyPr wrap="square" rtlCol="0">
            <a:spAutoFit/>
          </a:bodyPr>
          <a:lstStyle/>
          <a:p>
            <a:r>
              <a:rPr lang="en-GB" sz="4500" dirty="0">
                <a:solidFill>
                  <a:schemeClr val="bg1"/>
                </a:solidFill>
              </a:rPr>
              <a:t>Thank you and closing remarks</a:t>
            </a:r>
          </a:p>
          <a:p>
            <a:endParaRPr lang="en-GB" dirty="0">
              <a:solidFill>
                <a:schemeClr val="bg1"/>
              </a:solidFill>
            </a:endParaRPr>
          </a:p>
          <a:p>
            <a:r>
              <a:rPr lang="en-GB" sz="1600" dirty="0">
                <a:solidFill>
                  <a:schemeClr val="bg1"/>
                </a:solidFill>
              </a:rPr>
              <a:t>Chair: Professor Dame Elizabeth N </a:t>
            </a:r>
            <a:r>
              <a:rPr lang="en-GB" sz="1600" dirty="0" err="1">
                <a:solidFill>
                  <a:schemeClr val="bg1"/>
                </a:solidFill>
              </a:rPr>
              <a:t>Anionwu</a:t>
            </a:r>
            <a:r>
              <a:rPr lang="en-GB" sz="1600" dirty="0">
                <a:solidFill>
                  <a:schemeClr val="bg1"/>
                </a:solidFill>
              </a:rPr>
              <a:t> DBE CBE FRCN FQNI PHD</a:t>
            </a:r>
          </a:p>
          <a:p>
            <a:r>
              <a:rPr lang="en-GB" sz="1600" dirty="0">
                <a:solidFill>
                  <a:schemeClr val="bg1"/>
                </a:solidFill>
              </a:rPr>
              <a:t>Emeritus Professor of Nursing, University of West London </a:t>
            </a:r>
          </a:p>
          <a:p>
            <a:endParaRPr lang="en-GB" dirty="0"/>
          </a:p>
        </p:txBody>
      </p:sp>
    </p:spTree>
    <p:extLst>
      <p:ext uri="{BB962C8B-B14F-4D97-AF65-F5344CB8AC3E}">
        <p14:creationId xmlns:p14="http://schemas.microsoft.com/office/powerpoint/2010/main" val="95725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GB" sz="3600" b="1" dirty="0"/>
              <a:t>Title: SCT Counselling knowledge and skills </a:t>
            </a:r>
            <a:br>
              <a:rPr lang="en-GB" b="1" dirty="0"/>
            </a:br>
            <a:endParaRPr lang="en-GB" dirty="0"/>
          </a:p>
        </p:txBody>
      </p:sp>
      <p:sp>
        <p:nvSpPr>
          <p:cNvPr id="3" name="Content Placeholder 2"/>
          <p:cNvSpPr>
            <a:spLocks noGrp="1"/>
          </p:cNvSpPr>
          <p:nvPr>
            <p:ph idx="1"/>
          </p:nvPr>
        </p:nvSpPr>
        <p:spPr/>
        <p:txBody>
          <a:bodyPr/>
          <a:lstStyle/>
          <a:p>
            <a:pPr lvl="0"/>
            <a:endParaRPr lang="en-GB" sz="1400" b="1" dirty="0"/>
          </a:p>
          <a:p>
            <a:pPr lvl="0"/>
            <a:r>
              <a:rPr lang="en-GB" b="1" dirty="0"/>
              <a:t>Core competencies:</a:t>
            </a:r>
          </a:p>
          <a:p>
            <a:pPr lvl="0"/>
            <a:endParaRPr lang="en-GB" sz="1400" b="1" dirty="0"/>
          </a:p>
          <a:p>
            <a:pPr marL="342900" lvl="0" indent="-342900">
              <a:buAutoNum type="arabicPeriod"/>
            </a:pPr>
            <a:r>
              <a:rPr lang="en-GB" sz="1600" b="1" dirty="0"/>
              <a:t>Identification</a:t>
            </a:r>
            <a:r>
              <a:rPr lang="en-GB" sz="1600" dirty="0"/>
              <a:t> - Identify individuals and families who will benefit from testing and counselling</a:t>
            </a:r>
          </a:p>
          <a:p>
            <a:pPr marL="342900" lvl="0" indent="-342900">
              <a:buAutoNum type="arabicPeriod"/>
            </a:pPr>
            <a:endParaRPr lang="en-GB" sz="1600" dirty="0"/>
          </a:p>
          <a:p>
            <a:pPr marL="342900" lvl="0" indent="-342900">
              <a:buAutoNum type="arabicPeriod"/>
            </a:pPr>
            <a:r>
              <a:rPr lang="en-GB" sz="1600" b="1" dirty="0"/>
              <a:t>Communication</a:t>
            </a:r>
            <a:r>
              <a:rPr lang="en-GB" sz="1600" dirty="0"/>
              <a:t> - Understand the importance of effective communication in supporting individuals and families with, or at risk of having a baby with, sickle cell and thalassaemia</a:t>
            </a:r>
          </a:p>
          <a:p>
            <a:pPr marL="342900" lvl="0" indent="-342900">
              <a:buAutoNum type="arabicPeriod"/>
            </a:pPr>
            <a:endParaRPr lang="en-GB" sz="1600" dirty="0"/>
          </a:p>
          <a:p>
            <a:pPr marL="342900" lvl="0" indent="-342900">
              <a:buAutoNum type="arabicPeriod"/>
            </a:pPr>
            <a:r>
              <a:rPr lang="en-GB" sz="1600" b="1" dirty="0"/>
              <a:t>Supporting personal informed choice </a:t>
            </a:r>
            <a:r>
              <a:rPr lang="en-GB" sz="1600" dirty="0"/>
              <a:t>- Advocate for the rights of all individuals to make a personal informed choice</a:t>
            </a:r>
          </a:p>
          <a:p>
            <a:pPr marL="342900" lvl="0" indent="-342900">
              <a:buAutoNum type="arabicPeriod"/>
            </a:pPr>
            <a:endParaRPr lang="en-GB" sz="1600" dirty="0"/>
          </a:p>
          <a:p>
            <a:pPr marL="342900" lvl="0" indent="-342900">
              <a:buAutoNum type="arabicPeriod"/>
            </a:pPr>
            <a:r>
              <a:rPr lang="en-GB" sz="1600" b="1" dirty="0"/>
              <a:t>Knowledge and awareness </a:t>
            </a:r>
            <a:r>
              <a:rPr lang="en-GB" sz="1600" dirty="0"/>
              <a:t>- Understand the genetic basis and clinical implications of sickle cell and thalassaemia</a:t>
            </a:r>
          </a:p>
          <a:p>
            <a:pPr marL="342900" lvl="0" indent="-342900">
              <a:buAutoNum type="arabicPeriod"/>
            </a:pPr>
            <a:endParaRPr lang="en-GB" sz="14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Counselling, Knowledge &amp; Skills Guidelines - Background &amp; introduction to the new Guidelines </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3617496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36712"/>
            <a:ext cx="8028000" cy="648072"/>
          </a:xfrm>
        </p:spPr>
        <p:txBody>
          <a:bodyPr>
            <a:normAutofit/>
          </a:bodyPr>
          <a:lstStyle/>
          <a:p>
            <a:r>
              <a:rPr lang="en-GB" sz="3200" b="1" dirty="0"/>
              <a:t>Title: SCT Counselling knowledge and skills</a:t>
            </a:r>
            <a:endParaRPr lang="en-GB" sz="3200" dirty="0"/>
          </a:p>
        </p:txBody>
      </p:sp>
      <p:sp>
        <p:nvSpPr>
          <p:cNvPr id="3" name="Content Placeholder 2"/>
          <p:cNvSpPr>
            <a:spLocks noGrp="1"/>
          </p:cNvSpPr>
          <p:nvPr>
            <p:ph idx="1"/>
          </p:nvPr>
        </p:nvSpPr>
        <p:spPr>
          <a:xfrm>
            <a:off x="539552" y="1844824"/>
            <a:ext cx="8028000" cy="4032448"/>
          </a:xfrm>
        </p:spPr>
        <p:txBody>
          <a:bodyPr/>
          <a:lstStyle/>
          <a:p>
            <a:pPr marL="342900" lvl="0" indent="-342900">
              <a:buAutoNum type="arabicPeriod" startAt="5"/>
            </a:pPr>
            <a:r>
              <a:rPr lang="en-GB" sz="1600" b="1" dirty="0"/>
              <a:t>Use of genetic information, tests and results </a:t>
            </a:r>
            <a:r>
              <a:rPr lang="en-GB" sz="1600" dirty="0"/>
              <a:t>- Care and support individuals </a:t>
            </a:r>
          </a:p>
          <a:p>
            <a:pPr marL="0" lvl="0" indent="0"/>
            <a:r>
              <a:rPr lang="en-GB" sz="1600" dirty="0"/>
              <a:t>      and their families prior to, during and following genetic testing</a:t>
            </a:r>
          </a:p>
          <a:p>
            <a:pPr marL="0" lvl="0" indent="0"/>
            <a:endParaRPr lang="en-GB" sz="1600" dirty="0"/>
          </a:p>
          <a:p>
            <a:pPr marL="342900" lvl="0" indent="-342900">
              <a:buAutoNum type="arabicPeriod" startAt="6"/>
            </a:pPr>
            <a:r>
              <a:rPr lang="en-GB" sz="1600" b="1" dirty="0"/>
              <a:t>Maintaining SCT competence </a:t>
            </a:r>
            <a:r>
              <a:rPr lang="en-GB" sz="1600" dirty="0"/>
              <a:t>- Maintaining and updating SCT knowledge and skills through lifelong learning</a:t>
            </a:r>
          </a:p>
          <a:p>
            <a:pPr marL="0" lvl="0" indent="0"/>
            <a:endParaRPr lang="en-GB" sz="1600" dirty="0"/>
          </a:p>
          <a:p>
            <a:pPr marL="342900" lvl="0" indent="-342900">
              <a:buAutoNum type="arabicPeriod" startAt="7"/>
            </a:pPr>
            <a:r>
              <a:rPr lang="en-GB" sz="1600" b="1" dirty="0"/>
              <a:t>Accessing information and resources </a:t>
            </a:r>
            <a:r>
              <a:rPr lang="en-GB" sz="1600" dirty="0"/>
              <a:t>- Obtaining and using information to support credible, current communication about sickle cell and thalassaemia</a:t>
            </a:r>
          </a:p>
          <a:p>
            <a:pPr marL="0" lvl="0" indent="0"/>
            <a:endParaRPr lang="en-GB" sz="1600" dirty="0"/>
          </a:p>
          <a:p>
            <a:pPr marL="342900" lvl="0" indent="-342900">
              <a:buAutoNum type="arabicPeriod" startAt="8"/>
            </a:pPr>
            <a:r>
              <a:rPr lang="en-GB" sz="1600" b="1" dirty="0"/>
              <a:t>Ongoing support  </a:t>
            </a:r>
            <a:r>
              <a:rPr lang="en-GB" sz="1600" dirty="0"/>
              <a:t>- Providing ongoing support to individuals and families with sickle </a:t>
            </a:r>
          </a:p>
          <a:p>
            <a:pPr marL="0" lvl="0" indent="0"/>
            <a:r>
              <a:rPr lang="en-GB" sz="1600" dirty="0"/>
              <a:t>      cell and thalassaemia</a:t>
            </a:r>
          </a:p>
          <a:p>
            <a:pPr lvl="0"/>
            <a:endParaRPr lang="en-GB" sz="14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Counselling, Knowledge &amp; Skills Guidelines - Background &amp; introduction to the new Guidelines </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4109059389"/>
      </p:ext>
    </p:extLst>
  </p:cSld>
  <p:clrMapOvr>
    <a:masterClrMapping/>
  </p:clrMapOvr>
</p:sld>
</file>

<file path=ppt/theme/theme1.xml><?xml version="1.0" encoding="utf-8"?>
<a:theme xmlns:a="http://schemas.openxmlformats.org/drawingml/2006/main" name="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ublishingContact xmlns="http://schemas.microsoft.com/sharepoint/v3">
      <UserInfo>
        <DisplayName/>
        <AccountId xsi:nil="true"/>
        <AccountType/>
      </UserInfo>
    </PublishingContac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5547DEF730D74EA5543201242B40D3" ma:contentTypeVersion="8" ma:contentTypeDescription="Create a new document." ma:contentTypeScope="" ma:versionID="52423a80864e31395eb56070ce0039dc">
  <xsd:schema xmlns:xsd="http://www.w3.org/2001/XMLSchema" xmlns:xs="http://www.w3.org/2001/XMLSchema" xmlns:p="http://schemas.microsoft.com/office/2006/metadata/properties" xmlns:ns1="http://schemas.microsoft.com/sharepoint/v3" targetNamespace="http://schemas.microsoft.com/office/2006/metadata/properties" ma:root="true" ma:fieldsID="5248a340790c531f5f28813cd99774a1" ns1:_="">
    <xsd:import namespace="http://schemas.microsoft.com/sharepoint/v3"/>
    <xsd:element name="properties">
      <xsd:complexType>
        <xsd:sequence>
          <xsd:element name="documentManagement">
            <xsd:complexType>
              <xsd:all>
                <xsd:element ref="ns1:PublishingStartDate" minOccurs="0"/>
                <xsd:element ref="ns1:PublishingExpirationDate" minOccurs="0"/>
                <xsd:element ref="ns1:PublishingCont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element name="PublishingContact" ma:index="12" nillable="true" ma:displayName="Contact" ma:hidden="true" ma:list="UserInfo" ma:internalName="PublishingContact"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AA3BD5-90C3-4BC2-94B6-F5B6FAEAFEE3}">
  <ds:schemaRefs>
    <ds:schemaRef ds:uri="http://schemas.microsoft.com/office/2006/metadata/properties"/>
    <ds:schemaRef ds:uri="http://schemas.microsoft.com/sharepoint/v3"/>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4971BF1-60A6-4338-A226-CFD964034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A860C3-64E6-4D2A-94B1-6B6AC446E3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2775</TotalTime>
  <Words>4040</Words>
  <Application>Microsoft Office PowerPoint</Application>
  <PresentationFormat>On-screen Show (4:3)</PresentationFormat>
  <Paragraphs>521</Paragraphs>
  <Slides>77</Slides>
  <Notes>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77</vt:i4>
      </vt:variant>
    </vt:vector>
  </HeadingPairs>
  <TitlesOfParts>
    <vt:vector size="86" baseType="lpstr">
      <vt:lpstr>Arial</vt:lpstr>
      <vt:lpstr>Bauhaus 93</vt:lpstr>
      <vt:lpstr>Calibri</vt:lpstr>
      <vt:lpstr>Calibri Light</vt:lpstr>
      <vt:lpstr>Wingdings</vt:lpstr>
      <vt:lpstr>Office Theme</vt:lpstr>
      <vt:lpstr>1_Office Theme</vt:lpstr>
      <vt:lpstr>2_Office Theme</vt:lpstr>
      <vt:lpstr>3_Office Theme</vt:lpstr>
      <vt:lpstr>NHS Sickle Cell and Thalassaemia Screening Programme   Publications Launch Webinar  Thursday 28th January 2021</vt:lpstr>
      <vt:lpstr>Welcome to NHS Sickle Cell and Thalassaemia Screening Programme’s Live Webinar Thursday 28th January 2021    Chair: Professor Dame Elizabeth N Anionwu DBE CBE FRCN FQNI PHD Emeritus Professor of Nursing, University of West London      </vt:lpstr>
      <vt:lpstr>Menti Questions</vt:lpstr>
      <vt:lpstr>PowerPoint Presentation</vt:lpstr>
      <vt:lpstr>BACKGROUND</vt:lpstr>
      <vt:lpstr>KEY OBJECTIVE OF GENETIC COUNSELLING </vt:lpstr>
      <vt:lpstr>Aim &amp; Objectives</vt:lpstr>
      <vt:lpstr>Title: SCT Counselling knowledge and skills  </vt:lpstr>
      <vt:lpstr>Title: SCT Counselling knowledge and skills</vt:lpstr>
      <vt:lpstr>Additional</vt:lpstr>
      <vt:lpstr>Thank you</vt:lpstr>
      <vt:lpstr>A Patients Perspective</vt:lpstr>
      <vt:lpstr>Thalassaemia and I</vt:lpstr>
      <vt:lpstr>Objectives</vt:lpstr>
      <vt:lpstr>What is thalassaemia? </vt:lpstr>
      <vt:lpstr>Life with thalassaemia</vt:lpstr>
      <vt:lpstr>Not so invincible anymore</vt:lpstr>
      <vt:lpstr>My role within UKTS AND NHSSCTSP</vt:lpstr>
      <vt:lpstr>Menti Questions</vt:lpstr>
      <vt:lpstr>PowerPoint Presentation</vt:lpstr>
      <vt:lpstr>Organisations</vt:lpstr>
      <vt:lpstr>Old SCT Counselling Competences</vt:lpstr>
      <vt:lpstr>User needs </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vt:lpstr>
      <vt:lpstr>Thank you</vt:lpstr>
      <vt:lpstr>Menti Questions Jamili &amp; Lola</vt:lpstr>
      <vt:lpstr>Comfort Break</vt:lpstr>
      <vt:lpstr>NHS Sickle Cell &amp; Thalassaemia Screening Programme   Publications go digital </vt:lpstr>
      <vt:lpstr>Digital by default</vt:lpstr>
      <vt:lpstr>Accessible Information</vt:lpstr>
      <vt:lpstr>The plan</vt:lpstr>
      <vt:lpstr>The process</vt:lpstr>
      <vt:lpstr>Aim of antenatal carrier leaflets</vt:lpstr>
      <vt:lpstr>The result (1)</vt:lpstr>
      <vt:lpstr>The result (2)</vt:lpstr>
      <vt:lpstr>To consider</vt:lpstr>
      <vt:lpstr>Laboratory Handbooks  </vt:lpstr>
      <vt:lpstr>Handbooks </vt:lpstr>
      <vt:lpstr>Handbooks </vt:lpstr>
      <vt:lpstr>Review criteria</vt:lpstr>
      <vt:lpstr>What’s new:  Newborn </vt:lpstr>
      <vt:lpstr>What’s new:  Antenatal </vt:lpstr>
      <vt:lpstr>NHSE –  Genomics Laboratory Hubs</vt:lpstr>
      <vt:lpstr>Thank you</vt:lpstr>
      <vt:lpstr>Menti Questions Siobhan, Cynthia and Yvonne</vt:lpstr>
      <vt:lpstr>Two New Publications and the Consultation with Sickle Cell Service Users</vt:lpstr>
      <vt:lpstr>Background &amp; Objectives        </vt:lpstr>
      <vt:lpstr>Updating Two New Publications</vt:lpstr>
      <vt:lpstr>Consultation Outputs</vt:lpstr>
      <vt:lpstr>Consulting Parents Face-to-Face</vt:lpstr>
      <vt:lpstr>Galvanising Online User Input</vt:lpstr>
      <vt:lpstr>Galvanising Online User Input</vt:lpstr>
      <vt:lpstr>Some Summary Results for Parents Handbook</vt:lpstr>
      <vt:lpstr> Parents’ Handbook – What was Said </vt:lpstr>
      <vt:lpstr>Paediatric Standards – Updated!</vt:lpstr>
      <vt:lpstr>Parents Handbook – Updated!</vt:lpstr>
      <vt:lpstr>Sickle Cell Disease in Childhood: Standards and Recommendations for Clinical Care. </vt:lpstr>
      <vt:lpstr>httpstandards/</vt:lpstr>
      <vt:lpstr>Sickle cell disease as it was then</vt:lpstr>
      <vt:lpstr>Implications due to lack of newborn screening and quality of follow up</vt:lpstr>
      <vt:lpstr>First edition paediatric standards 2005</vt:lpstr>
      <vt:lpstr>2nd edition 2010 Sickle cell disease in childhood Standards and Guidelines for clinical care </vt:lpstr>
      <vt:lpstr>Latest edition 2019 Standards and clinical recommendations for care of children with SCD </vt:lpstr>
      <vt:lpstr>Grade A recommendations Requires at  least one clinical trial </vt:lpstr>
      <vt:lpstr>Hydroxycarbamide ( hydroxyurea) </vt:lpstr>
      <vt:lpstr>Standards- alignment and data collection </vt:lpstr>
      <vt:lpstr>Acknowledgements – and thanks to everyone who took part in the consultation </vt:lpstr>
      <vt:lpstr>Menti Questions Iyamide &amp; Moira</vt:lpstr>
      <vt:lpstr>PowerPoint Presentation</vt:lpstr>
    </vt:vector>
  </TitlesOfParts>
  <Company>Cabinet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Glenn Gossling</dc:creator>
  <cp:lastModifiedBy>Abdul Kalam</cp:lastModifiedBy>
  <cp:revision>209</cp:revision>
  <dcterms:created xsi:type="dcterms:W3CDTF">2012-10-10T09:02:29Z</dcterms:created>
  <dcterms:modified xsi:type="dcterms:W3CDTF">2021-01-28T13:03:28Z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0x010100855547DEF730D74EA5543201242B40D3</vt:lpwstr>
  </property>
</Properties>
</file>